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</p:sldMasterIdLst>
  <p:notesMasterIdLst>
    <p:notesMasterId r:id="rId6"/>
  </p:notesMasterIdLst>
  <p:sldIdLst>
    <p:sldId id="256" r:id="rId5"/>
  </p:sldIdLst>
  <p:sldSz cx="9906000" cy="6858000" type="A4"/>
  <p:notesSz cx="6805613" cy="9944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97" autoAdjust="0"/>
    <p:restoredTop sz="94627"/>
  </p:normalViewPr>
  <p:slideViewPr>
    <p:cSldViewPr snapToGrid="0" snapToObjects="1">
      <p:cViewPr varScale="1">
        <p:scale>
          <a:sx n="86" d="100"/>
          <a:sy n="86" d="100"/>
        </p:scale>
        <p:origin x="104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obhan McLeod" userId="aec265ac-8142-406d-a020-22a2084a2f1e" providerId="ADAL" clId="{1F5C7002-79DF-41B2-831B-29E74A723FE7}"/>
    <pc:docChg chg="modSld">
      <pc:chgData name="Siobhan McLeod" userId="aec265ac-8142-406d-a020-22a2084a2f1e" providerId="ADAL" clId="{1F5C7002-79DF-41B2-831B-29E74A723FE7}" dt="2026-09-28T18:31:59.575" v="13" actId="1076"/>
      <pc:docMkLst>
        <pc:docMk/>
      </pc:docMkLst>
      <pc:sldChg chg="addSp modSp mod">
        <pc:chgData name="Siobhan McLeod" userId="aec265ac-8142-406d-a020-22a2084a2f1e" providerId="ADAL" clId="{1F5C7002-79DF-41B2-831B-29E74A723FE7}" dt="2026-09-28T18:31:59.575" v="13" actId="1076"/>
        <pc:sldMkLst>
          <pc:docMk/>
          <pc:sldMk cId="123089539" sldId="256"/>
        </pc:sldMkLst>
        <pc:graphicFrameChg chg="mod">
          <ac:chgData name="Siobhan McLeod" userId="aec265ac-8142-406d-a020-22a2084a2f1e" providerId="ADAL" clId="{1F5C7002-79DF-41B2-831B-29E74A723FE7}" dt="2026-09-28T18:31:58.039" v="12" actId="1076"/>
          <ac:graphicFrameMkLst>
            <pc:docMk/>
            <pc:sldMk cId="123089539" sldId="256"/>
            <ac:graphicFrameMk id="3" creationId="{00000000-0000-0000-0000-000000000000}"/>
          </ac:graphicFrameMkLst>
        </pc:graphicFrameChg>
        <pc:graphicFrameChg chg="modGraphic">
          <ac:chgData name="Siobhan McLeod" userId="aec265ac-8142-406d-a020-22a2084a2f1e" providerId="ADAL" clId="{1F5C7002-79DF-41B2-831B-29E74A723FE7}" dt="2026-09-28T18:31:49.169" v="11" actId="14100"/>
          <ac:graphicFrameMkLst>
            <pc:docMk/>
            <pc:sldMk cId="123089539" sldId="256"/>
            <ac:graphicFrameMk id="4" creationId="{00000000-0000-0000-0000-000000000000}"/>
          </ac:graphicFrameMkLst>
        </pc:graphicFrameChg>
        <pc:graphicFrameChg chg="mod">
          <ac:chgData name="Siobhan McLeod" userId="aec265ac-8142-406d-a020-22a2084a2f1e" providerId="ADAL" clId="{1F5C7002-79DF-41B2-831B-29E74A723FE7}" dt="2026-09-28T18:31:07.251" v="3"/>
          <ac:graphicFrameMkLst>
            <pc:docMk/>
            <pc:sldMk cId="123089539" sldId="256"/>
            <ac:graphicFrameMk id="6" creationId="{21511A35-4A00-4D6C-A7A1-221FCB3CA7C9}"/>
          </ac:graphicFrameMkLst>
        </pc:graphicFrameChg>
        <pc:picChg chg="mod">
          <ac:chgData name="Siobhan McLeod" userId="aec265ac-8142-406d-a020-22a2084a2f1e" providerId="ADAL" clId="{1F5C7002-79DF-41B2-831B-29E74A723FE7}" dt="2026-09-28T18:31:59.575" v="13" actId="1076"/>
          <ac:picMkLst>
            <pc:docMk/>
            <pc:sldMk cId="123089539" sldId="256"/>
            <ac:picMk id="1026" creationId="{E3685F91-89A0-4D51-9397-0B9EF8E9D52A}"/>
          </ac:picMkLst>
        </pc:picChg>
        <pc:cxnChg chg="add mod">
          <ac:chgData name="Siobhan McLeod" userId="aec265ac-8142-406d-a020-22a2084a2f1e" providerId="ADAL" clId="{1F5C7002-79DF-41B2-831B-29E74A723FE7}" dt="2026-09-28T18:30:58.810" v="2" actId="1582"/>
          <ac:cxnSpMkLst>
            <pc:docMk/>
            <pc:sldMk cId="123089539" sldId="256"/>
            <ac:cxnSpMk id="8" creationId="{1CB165AD-712D-4A60-B81A-82B3D4F5F338}"/>
          </ac:cxnSpMkLst>
        </pc:cxnChg>
        <pc:cxnChg chg="add mod">
          <ac:chgData name="Siobhan McLeod" userId="aec265ac-8142-406d-a020-22a2084a2f1e" providerId="ADAL" clId="{1F5C7002-79DF-41B2-831B-29E74A723FE7}" dt="2026-09-28T18:31:19.987" v="6" actId="14100"/>
          <ac:cxnSpMkLst>
            <pc:docMk/>
            <pc:sldMk cId="123089539" sldId="256"/>
            <ac:cxnSpMk id="11" creationId="{CAFC91C6-8BDA-41AE-AA2D-14D504672D2F}"/>
          </ac:cxnSpMkLst>
        </pc:cxnChg>
        <pc:cxnChg chg="add mod">
          <ac:chgData name="Siobhan McLeod" userId="aec265ac-8142-406d-a020-22a2084a2f1e" providerId="ADAL" clId="{1F5C7002-79DF-41B2-831B-29E74A723FE7}" dt="2026-09-28T18:31:32.901" v="10" actId="14100"/>
          <ac:cxnSpMkLst>
            <pc:docMk/>
            <pc:sldMk cId="123089539" sldId="256"/>
            <ac:cxnSpMk id="13" creationId="{3F31F00E-60D2-43A7-B668-22685DF5C6D7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numCol="1" rtlCol="0"/>
          <a:lstStyle>
            <a:lvl1pPr algn="r">
              <a:defRPr sz="1200"/>
            </a:lvl1pPr>
          </a:lstStyle>
          <a:p>
            <a:fld id="{74DA69C8-F84C-2947-85D9-F4E475966ECC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numCol="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numCol="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numCol="1" rtlCol="0" anchor="b"/>
          <a:lstStyle>
            <a:lvl1pPr algn="r">
              <a:defRPr sz="1200"/>
            </a:lvl1pPr>
          </a:lstStyle>
          <a:p>
            <a:fld id="{90C8F01E-995B-8848-96E4-13733EB6AA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43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 numCol="1"/>
          <a:lstStyle/>
          <a:p>
            <a:fld id="{9C5789CE-836E-B042-843F-5605E41F500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839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numCol="1"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 numCol="1"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numCol="1"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 numCol="1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numCol="1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 numCol="1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numCol="1"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numCol="1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 numCol="1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 numCol="1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numCol="1"/>
          <a:lstStyle/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numCol="1"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numCol="1"/>
          <a:lstStyle/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numCol="1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numCol="1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27089A-8636-F64C-9D23-B4C3EC8D4BA5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3B47E-519D-9549-9FB6-B83933F17F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762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79545" y="47193"/>
            <a:ext cx="7429500" cy="273090"/>
          </a:xfrm>
        </p:spPr>
        <p:txBody>
          <a:bodyPr numCol="1">
            <a:noAutofit/>
          </a:bodyPr>
          <a:lstStyle/>
          <a:p>
            <a:r>
              <a:rPr lang="en-US" sz="1800" b="1" dirty="0"/>
              <a:t> 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3840271"/>
              </p:ext>
            </p:extLst>
          </p:nvPr>
        </p:nvGraphicFramePr>
        <p:xfrm>
          <a:off x="0" y="786207"/>
          <a:ext cx="2770275" cy="5449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543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74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9747">
                <a:tc gridSpan="2">
                  <a:txBody>
                    <a:bodyPr/>
                    <a:lstStyle/>
                    <a:p>
                      <a:pPr marL="0" marR="0" lvl="0" indent="0" algn="ctr" defTabSz="91440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Key Vocabulary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 sz="1500" dirty="0"/>
                    </a:p>
                  </a:txBody>
                  <a:tcPr marL="74295" marR="74295" marT="37148" marB="37148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65038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15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n-GB" sz="1150" b="1" dirty="0" err="1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oet</a:t>
                      </a:r>
                      <a:endParaRPr lang="en-GB" sz="1150" b="1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The person who writes the poem.</a:t>
                      </a:r>
                      <a:endParaRPr lang="en-GB" sz="11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61508833"/>
                  </a:ext>
                </a:extLst>
              </a:tr>
              <a:tr h="153007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5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Repeated phrase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1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group of words that that is said or written again and again in a story or poem.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770975847"/>
                  </a:ext>
                </a:extLst>
              </a:tr>
              <a:tr h="127506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5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Rhyme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Two or more words have the same or similar ending sounds.</a:t>
                      </a:r>
                      <a:endParaRPr lang="en-GB" sz="11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55240239"/>
                  </a:ext>
                </a:extLst>
              </a:tr>
              <a:tr h="153007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5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Descriptive vocabulary</a:t>
                      </a: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15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used to describe what something looks, sounds, smells, tastes or feels like.</a:t>
                      </a:r>
                      <a:endParaRPr lang="en-GB" sz="115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8999951"/>
              </p:ext>
            </p:extLst>
          </p:nvPr>
        </p:nvGraphicFramePr>
        <p:xfrm>
          <a:off x="2830956" y="4358402"/>
          <a:ext cx="3274264" cy="943381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402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34036">
                  <a:extLst>
                    <a:ext uri="{9D8B030D-6E8A-4147-A177-3AD203B41FA5}">
                      <a16:colId xmlns:a16="http://schemas.microsoft.com/office/drawing/2014/main" val="3827066675"/>
                    </a:ext>
                  </a:extLst>
                </a:gridCol>
              </a:tblGrid>
              <a:tr h="423864">
                <a:tc gridSpan="2">
                  <a:txBody>
                    <a:bodyPr/>
                    <a:lstStyle/>
                    <a:p>
                      <a:pPr algn="ctr"/>
                      <a:r>
                        <a:rPr lang="en-GB" altLang="en-GB" sz="1600" dirty="0">
                          <a:latin typeface="Letterjoin-Air No-Lead 36" panose="02000805000000020003" pitchFamily="50" charset="0"/>
                        </a:rPr>
                        <a:t>Prior Knowledge </a:t>
                      </a:r>
                    </a:p>
                  </a:txBody>
                  <a:tcPr marL="74295" marR="74295" marT="37148" marB="37148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9517"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FS</a:t>
                      </a:r>
                      <a:endParaRPr 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/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Nursery rhymes and songs</a:t>
                      </a:r>
                      <a:endParaRPr 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9" name="Text Box 1">
            <a:extLst>
              <a:ext uri="{FF2B5EF4-FFF2-40B4-BE49-F238E27FC236}">
                <a16:creationId xmlns:a16="http://schemas.microsoft.com/office/drawing/2014/main" id="{B4B651D5-66AC-4685-ACBB-E250E3E48AAA}"/>
              </a:ext>
            </a:extLst>
          </p:cNvPr>
          <p:cNvSpPr txBox="1"/>
          <p:nvPr/>
        </p:nvSpPr>
        <p:spPr>
          <a:xfrm>
            <a:off x="2406944" y="36695"/>
            <a:ext cx="4455495" cy="638008"/>
          </a:xfrm>
          <a:prstGeom prst="rect">
            <a:avLst/>
          </a:prstGeom>
          <a:solidFill>
            <a:schemeClr val="lt1"/>
          </a:solidFill>
          <a:ln w="28575">
            <a:solidFill>
              <a:schemeClr val="accent2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effectLst/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Literacy – Poetry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1600" b="1" dirty="0"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Knowledge </a:t>
            </a:r>
            <a:r>
              <a:rPr lang="en-US" sz="1600" b="1" dirty="0" err="1">
                <a:latin typeface="Letterjoin-Air No-Lead 36" panose="02000805000000020003" pitchFamily="50" charset="0"/>
                <a:ea typeface="Calibri" panose="020F0502020204030204" pitchFamily="34" charset="0"/>
                <a:cs typeface="Times New Roman" panose="02020603050405020304" pitchFamily="18" charset="0"/>
              </a:rPr>
              <a:t>Organiser</a:t>
            </a:r>
            <a:endParaRPr lang="en-GB" sz="1600" b="1" dirty="0">
              <a:effectLst/>
              <a:latin typeface="Letterjoin-Air No-Lead 36" panose="02000805000000020003" pitchFamily="50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1511A35-4A00-4D6C-A7A1-221FCB3CA7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70815"/>
              </p:ext>
            </p:extLst>
          </p:nvPr>
        </p:nvGraphicFramePr>
        <p:xfrm>
          <a:off x="6194286" y="756400"/>
          <a:ext cx="3588936" cy="5479804"/>
        </p:xfrm>
        <a:graphic>
          <a:graphicData uri="http://schemas.openxmlformats.org/drawingml/2006/table">
            <a:tbl>
              <a:tblPr firstRow="1" bandRow="1"/>
              <a:tblGrid>
                <a:gridCol w="3588936">
                  <a:extLst>
                    <a:ext uri="{9D8B030D-6E8A-4147-A177-3AD203B41FA5}">
                      <a16:colId xmlns:a16="http://schemas.microsoft.com/office/drawing/2014/main" val="1876198812"/>
                    </a:ext>
                  </a:extLst>
                </a:gridCol>
              </a:tblGrid>
              <a:tr h="35153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altLang="en-GB" sz="1200" dirty="0">
                          <a:latin typeface="Letterjoin-Air No-Lead 36" panose="02000805000000020003" pitchFamily="50" charset="0"/>
                        </a:rPr>
                        <a:t>Worked Examples</a:t>
                      </a:r>
                      <a:endParaRPr lang="en-GB" altLang="en-GB" sz="1200" dirty="0">
                        <a:latin typeface="Letterjoin-Air No-Lead 36" panose="02000805000000020003" pitchFamily="50" charset="0"/>
                      </a:endParaRPr>
                    </a:p>
                  </a:txBody>
                  <a:tcPr marL="74295" marR="74295" marT="37148" marB="37148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954634"/>
                  </a:ext>
                </a:extLst>
              </a:tr>
              <a:tr h="248730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altLang="en-GB" sz="1200" b="1" kern="1200" dirty="0">
                          <a:solidFill>
                            <a:schemeClr val="tx1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Grammar Focus 1: Rhyming pairs </a:t>
                      </a:r>
                    </a:p>
                    <a:p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Two words that have the same ending sound.</a:t>
                      </a:r>
                    </a:p>
                    <a:p>
                      <a:endParaRPr lang="en-US" sz="1200" dirty="0">
                        <a:latin typeface="Letterjoin-Air No-Lead 36" panose="02000805000000020003" pitchFamily="50" charset="0"/>
                      </a:endParaRPr>
                    </a:p>
                    <a:p>
                      <a:r>
                        <a:rPr lang="en-US" sz="1200" b="1" dirty="0">
                          <a:latin typeface="Letterjoin-Air No-Lead 36" panose="02000805000000020003" pitchFamily="50" charset="0"/>
                        </a:rPr>
                        <a:t>Example: cat and hat</a:t>
                      </a:r>
                      <a:endParaRPr lang="en-US" sz="1200" dirty="0">
                        <a:latin typeface="Letterjoin-Air No-Lead 36" panose="02000805000000020003" pitchFamily="50" charset="0"/>
                      </a:endParaRPr>
                    </a:p>
                    <a:p>
                      <a:br>
                        <a:rPr lang="en-US" sz="1200" dirty="0">
                          <a:latin typeface="Letterjoin-Air No-Lead 36" panose="02000805000000020003" pitchFamily="50" charset="0"/>
                        </a:rPr>
                      </a:br>
                      <a:r>
                        <a:rPr lang="en-US" sz="1200" dirty="0">
                          <a:latin typeface="Letterjoin-Air No-Lead 36" panose="02000805000000020003" pitchFamily="50" charset="0"/>
                        </a:rPr>
                        <a:t>Match the rhyming pairs:</a:t>
                      </a:r>
                    </a:p>
                    <a:p>
                      <a:endParaRPr lang="en-US" altLang="en-GB" sz="1200" b="0" kern="1200" dirty="0">
                        <a:solidFill>
                          <a:srgbClr val="FF0000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200" b="0" kern="120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Tree           Dog</a:t>
                      </a:r>
                    </a:p>
                    <a:p>
                      <a:endParaRPr lang="en-US" altLang="en-GB" sz="1200" b="0" kern="1200" dirty="0">
                        <a:solidFill>
                          <a:srgbClr val="0070C0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200" b="0" kern="120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Log            Bee</a:t>
                      </a:r>
                    </a:p>
                    <a:p>
                      <a:endParaRPr lang="en-US" altLang="en-GB" sz="1200" b="0" kern="1200" dirty="0">
                        <a:solidFill>
                          <a:srgbClr val="0070C0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  <a:p>
                      <a:r>
                        <a:rPr lang="en-US" altLang="en-GB" sz="1200" b="0" kern="120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+mn-ea"/>
                          <a:cs typeface="+mn-cs"/>
                        </a:rPr>
                        <a:t>Cake           Snake</a:t>
                      </a:r>
                      <a:endParaRPr lang="en-US" altLang="en-GB" sz="1100" b="0" kern="1200" dirty="0">
                        <a:solidFill>
                          <a:srgbClr val="0070C0"/>
                        </a:solidFill>
                        <a:effectLst/>
                        <a:latin typeface="Letterjoin-Air No-Lead 36" panose="02000805000000020003" pitchFamily="50" charset="0"/>
                        <a:ea typeface="+mn-ea"/>
                        <a:cs typeface="+mn-cs"/>
                      </a:endParaRPr>
                    </a:p>
                  </a:txBody>
                  <a:tcPr marL="74295" marR="74295" marT="37148" marB="3714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5888328"/>
                  </a:ext>
                </a:extLst>
              </a:tr>
              <a:tr h="245542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200" b="1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Grammar Focus 2: Descriptive vocabulary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Words used to describe what something looks, sounds, smells, tastes or feels like.</a:t>
                      </a: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GB" sz="1200" dirty="0">
                        <a:effectLst/>
                        <a:latin typeface="Letterjoin-Air No-Lead 36" panose="02000805000000020003" pitchFamily="50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Add a word to describe the noun: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hat = A </a:t>
                      </a:r>
                      <a:r>
                        <a:rPr lang="en-GB" sz="1200" b="1" u="sng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fluffy</a:t>
                      </a:r>
                      <a:r>
                        <a:rPr lang="en-GB" sz="1200" b="1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hat.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 cake = A </a:t>
                      </a:r>
                      <a:r>
                        <a:rPr lang="en-GB" sz="1200" b="1" u="sng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chocolate</a:t>
                      </a:r>
                      <a:r>
                        <a:rPr lang="en-GB" sz="1200" b="1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cake.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200" b="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Some juice = Some </a:t>
                      </a:r>
                      <a:r>
                        <a:rPr lang="en-GB" sz="1200" b="1" u="sng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orange</a:t>
                      </a:r>
                      <a:r>
                        <a:rPr lang="en-GB" sz="1200" b="1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200" b="0" dirty="0">
                          <a:solidFill>
                            <a:srgbClr val="0070C0"/>
                          </a:solidFill>
                          <a:effectLst/>
                          <a:latin typeface="Letterjoin-Air No-Lead 36" panose="02000805000000020003" pitchFamily="50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juice.</a:t>
                      </a:r>
                    </a:p>
                  </a:txBody>
                  <a:tcPr marL="74295" marR="74295" marT="37148" marB="37148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5A5A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7446476"/>
                  </a:ext>
                </a:extLst>
              </a:tr>
            </a:tbl>
          </a:graphicData>
        </a:graphic>
      </p:graphicFrame>
      <p:pic>
        <p:nvPicPr>
          <p:cNvPr id="1026" name="Picture 2" descr="Oh Dear, Look What I Got! | Michael Rosen">
            <a:extLst>
              <a:ext uri="{FF2B5EF4-FFF2-40B4-BE49-F238E27FC236}">
                <a16:creationId xmlns:a16="http://schemas.microsoft.com/office/drawing/2014/main" id="{E3685F91-89A0-4D51-9397-0B9EF8E9D5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0709" y="1200025"/>
            <a:ext cx="3264511" cy="28039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CB165AD-712D-4A60-B81A-82B3D4F5F338}"/>
              </a:ext>
            </a:extLst>
          </p:cNvPr>
          <p:cNvCxnSpPr/>
          <p:nvPr/>
        </p:nvCxnSpPr>
        <p:spPr>
          <a:xfrm>
            <a:off x="6684885" y="2681056"/>
            <a:ext cx="1074198" cy="346229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AFC91C6-8BDA-41AE-AA2D-14D504672D2F}"/>
              </a:ext>
            </a:extLst>
          </p:cNvPr>
          <p:cNvCxnSpPr>
            <a:cxnSpLocks/>
          </p:cNvCxnSpPr>
          <p:nvPr/>
        </p:nvCxnSpPr>
        <p:spPr>
          <a:xfrm flipV="1">
            <a:off x="6636057" y="2681056"/>
            <a:ext cx="1007617" cy="346229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31F00E-60D2-43A7-B668-22685DF5C6D7}"/>
              </a:ext>
            </a:extLst>
          </p:cNvPr>
          <p:cNvCxnSpPr>
            <a:cxnSpLocks/>
          </p:cNvCxnSpPr>
          <p:nvPr/>
        </p:nvCxnSpPr>
        <p:spPr>
          <a:xfrm>
            <a:off x="6757386" y="3429000"/>
            <a:ext cx="1001697" cy="0"/>
          </a:xfrm>
          <a:prstGeom prst="line">
            <a:avLst/>
          </a:prstGeom>
          <a:ln w="952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0895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4d385f6-dd65-4bd2-90e2-003ddeccf305">
      <Terms xmlns="http://schemas.microsoft.com/office/infopath/2007/PartnerControls"/>
    </lcf76f155ced4ddcb4097134ff3c332f>
    <TaxCatchAll xmlns="3e3e280b-8a27-4d81-a4c8-402f3e36e39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4CC0F482672A409F4BBBC5183F93FA" ma:contentTypeVersion="14" ma:contentTypeDescription="Create a new document." ma:contentTypeScope="" ma:versionID="95da64ef76a9be37ce65eb68041b2ac3">
  <xsd:schema xmlns:xsd="http://www.w3.org/2001/XMLSchema" xmlns:xs="http://www.w3.org/2001/XMLSchema" xmlns:p="http://schemas.microsoft.com/office/2006/metadata/properties" xmlns:ns2="b4d385f6-dd65-4bd2-90e2-003ddeccf305" xmlns:ns3="3e3e280b-8a27-4d81-a4c8-402f3e36e39c" targetNamespace="http://schemas.microsoft.com/office/2006/metadata/properties" ma:root="true" ma:fieldsID="f5ebab3e8a4dee7ef569bfdfdeb187ae" ns2:_="" ns3:_="">
    <xsd:import namespace="b4d385f6-dd65-4bd2-90e2-003ddeccf305"/>
    <xsd:import namespace="3e3e280b-8a27-4d81-a4c8-402f3e36e3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4d385f6-dd65-4bd2-90e2-003ddeccf30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b7f1375d-6204-471b-a628-7b5216576d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3e280b-8a27-4d81-a4c8-402f3e36e39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3433a8b-fea9-4eb8-972b-3e53d7f1193b}" ma:internalName="TaxCatchAll" ma:showField="CatchAllData" ma:web="3e3e280b-8a27-4d81-a4c8-402f3e36e3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9D1B4D1-5202-4212-8001-6762D58E00E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3AC084-C39F-4A5A-B0BC-580260F6CFC1}">
  <ds:schemaRefs>
    <ds:schemaRef ds:uri="http://schemas.microsoft.com/office/2006/metadata/properties"/>
    <ds:schemaRef ds:uri="http://schemas.microsoft.com/office/infopath/2007/PartnerControls"/>
    <ds:schemaRef ds:uri="b4d385f6-dd65-4bd2-90e2-003ddeccf305"/>
    <ds:schemaRef ds:uri="3e3e280b-8a27-4d81-a4c8-402f3e36e39c"/>
  </ds:schemaRefs>
</ds:datastoreItem>
</file>

<file path=customXml/itemProps3.xml><?xml version="1.0" encoding="utf-8"?>
<ds:datastoreItem xmlns:ds="http://schemas.openxmlformats.org/officeDocument/2006/customXml" ds:itemID="{D9CC0424-9B35-4A02-890E-C6C0D02C4E8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4d385f6-dd65-4bd2-90e2-003ddeccf305"/>
    <ds:schemaRef ds:uri="3e3e280b-8a27-4d81-a4c8-402f3e36e39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8945</TotalTime>
  <Words>164</Words>
  <Application>Microsoft Office PowerPoint</Application>
  <PresentationFormat>A4 Paper (210x297 mm)</PresentationFormat>
  <Paragraphs>35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Letterjoin-Air No-Lead 36</vt:lpstr>
      <vt:lpstr>Office Theme</vt:lpstr>
      <vt:lpstr>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Jill Murphy | Year One | Autumn 2</dc:title>
  <dc:creator>Jon Brunskill</dc:creator>
  <cp:lastModifiedBy>Siobhan McLeod</cp:lastModifiedBy>
  <cp:revision>84</cp:revision>
  <cp:lastPrinted>2017-10-30T10:21:12Z</cp:lastPrinted>
  <dcterms:created xsi:type="dcterms:W3CDTF">2017-10-15T20:56:30Z</dcterms:created>
  <dcterms:modified xsi:type="dcterms:W3CDTF">2026-09-28T18:32:03Z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0x010100924CC0F482672A409F4BBBC5183F93FA</vt:lpwstr>
  </property>
</Properties>
</file>