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9906000" cy="6858000" type="A4"/>
  <p:notesSz cx="6805613" cy="9944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9139" autoAdjust="0"/>
    <p:restoredTop sz="94627"/>
  </p:normalViewPr>
  <p:slideViewPr>
    <p:cSldViewPr snapToGrid="0" snapToObjects="1">
      <p:cViewPr varScale="1">
        <p:scale>
          <a:sx n="86" d="100"/>
          <a:sy n="86" d="100"/>
        </p:scale>
        <p:origin x="175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obhan McLeod" userId="aec265ac-8142-406d-a020-22a2084a2f1e" providerId="ADAL" clId="{5E2BBF72-FA4E-4A70-97B4-D649EDFAF08B}"/>
    <pc:docChg chg="custSel modSld">
      <pc:chgData name="Siobhan McLeod" userId="aec265ac-8142-406d-a020-22a2084a2f1e" providerId="ADAL" clId="{5E2BBF72-FA4E-4A70-97B4-D649EDFAF08B}" dt="2026-09-08T19:28:42.478" v="1010" actId="255"/>
      <pc:docMkLst>
        <pc:docMk/>
      </pc:docMkLst>
      <pc:sldChg chg="addSp delSp modSp mod">
        <pc:chgData name="Siobhan McLeod" userId="aec265ac-8142-406d-a020-22a2084a2f1e" providerId="ADAL" clId="{5E2BBF72-FA4E-4A70-97B4-D649EDFAF08B}" dt="2026-09-08T19:28:42.478" v="1010" actId="255"/>
        <pc:sldMkLst>
          <pc:docMk/>
          <pc:sldMk cId="123089539" sldId="256"/>
        </pc:sldMkLst>
        <pc:spChg chg="mod">
          <ac:chgData name="Siobhan McLeod" userId="aec265ac-8142-406d-a020-22a2084a2f1e" providerId="ADAL" clId="{5E2BBF72-FA4E-4A70-97B4-D649EDFAF08B}" dt="2026-09-08T19:28:03.748" v="1008" actId="1076"/>
          <ac:spMkLst>
            <pc:docMk/>
            <pc:sldMk cId="123089539" sldId="256"/>
            <ac:spMk id="6" creationId="{A4478ACF-2003-476D-9249-523219A26F99}"/>
          </ac:spMkLst>
        </pc:spChg>
        <pc:spChg chg="mod">
          <ac:chgData name="Siobhan McLeod" userId="aec265ac-8142-406d-a020-22a2084a2f1e" providerId="ADAL" clId="{5E2BBF72-FA4E-4A70-97B4-D649EDFAF08B}" dt="2026-09-08T19:28:42.478" v="1010" actId="255"/>
          <ac:spMkLst>
            <pc:docMk/>
            <pc:sldMk cId="123089539" sldId="256"/>
            <ac:spMk id="24" creationId="{9B94DA0F-B3AD-4C6D-B7A9-498EE1007C4F}"/>
          </ac:spMkLst>
        </pc:spChg>
        <pc:graphicFrameChg chg="mod modGraphic">
          <ac:chgData name="Siobhan McLeod" userId="aec265ac-8142-406d-a020-22a2084a2f1e" providerId="ADAL" clId="{5E2BBF72-FA4E-4A70-97B4-D649EDFAF08B}" dt="2026-09-08T19:26:11.655" v="976" actId="20577"/>
          <ac:graphicFrameMkLst>
            <pc:docMk/>
            <pc:sldMk cId="123089539" sldId="256"/>
            <ac:graphicFrameMk id="3" creationId="{00000000-0000-0000-0000-000000000000}"/>
          </ac:graphicFrameMkLst>
        </pc:graphicFrameChg>
        <pc:graphicFrameChg chg="modGraphic">
          <ac:chgData name="Siobhan McLeod" userId="aec265ac-8142-406d-a020-22a2084a2f1e" providerId="ADAL" clId="{5E2BBF72-FA4E-4A70-97B4-D649EDFAF08B}" dt="2026-09-08T18:52:19.231" v="427" actId="20577"/>
          <ac:graphicFrameMkLst>
            <pc:docMk/>
            <pc:sldMk cId="123089539" sldId="256"/>
            <ac:graphicFrameMk id="4" creationId="{00000000-0000-0000-0000-000000000000}"/>
          </ac:graphicFrameMkLst>
        </pc:graphicFrameChg>
        <pc:graphicFrameChg chg="modGraphic">
          <ac:chgData name="Siobhan McLeod" userId="aec265ac-8142-406d-a020-22a2084a2f1e" providerId="ADAL" clId="{5E2BBF72-FA4E-4A70-97B4-D649EDFAF08B}" dt="2026-09-08T18:46:57.395" v="210" actId="20577"/>
          <ac:graphicFrameMkLst>
            <pc:docMk/>
            <pc:sldMk cId="123089539" sldId="256"/>
            <ac:graphicFrameMk id="8" creationId="{87A16600-9CE5-7D4D-9238-FE903140D703}"/>
          </ac:graphicFrameMkLst>
        </pc:graphicFrameChg>
        <pc:picChg chg="add mod">
          <ac:chgData name="Siobhan McLeod" userId="aec265ac-8142-406d-a020-22a2084a2f1e" providerId="ADAL" clId="{5E2BBF72-FA4E-4A70-97B4-D649EDFAF08B}" dt="2026-09-08T19:27:24.745" v="981" actId="1076"/>
          <ac:picMkLst>
            <pc:docMk/>
            <pc:sldMk cId="123089539" sldId="256"/>
            <ac:picMk id="1026" creationId="{0D581F8C-F0E9-468B-80D8-CC48F88F1A0E}"/>
          </ac:picMkLst>
        </pc:picChg>
        <pc:picChg chg="del mod">
          <ac:chgData name="Siobhan McLeod" userId="aec265ac-8142-406d-a020-22a2084a2f1e" providerId="ADAL" clId="{5E2BBF72-FA4E-4A70-97B4-D649EDFAF08B}" dt="2026-09-08T19:26:17.718" v="978" actId="478"/>
          <ac:picMkLst>
            <pc:docMk/>
            <pc:sldMk cId="123089539" sldId="256"/>
            <ac:picMk id="1028" creationId="{332CC0A9-E461-48E9-9BF5-C5DF72A65FB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440" tIns="45720" rIns="91440" bIns="45720" numCol="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numCol="1" rtlCol="0"/>
          <a:lstStyle>
            <a:lvl1pPr algn="r">
              <a:defRPr sz="1200"/>
            </a:lvl1pPr>
          </a:lstStyle>
          <a:p>
            <a:fld id="{74DA69C8-F84C-2947-85D9-F4E475966ECC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243013"/>
            <a:ext cx="48466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numCol="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85598"/>
            <a:ext cx="5444490" cy="3915489"/>
          </a:xfrm>
          <a:prstGeom prst="rect">
            <a:avLst/>
          </a:prstGeom>
        </p:spPr>
        <p:txBody>
          <a:bodyPr vert="horz" lIns="91440" tIns="45720" rIns="91440" bIns="45720" numCol="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numCol="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numCol="1" rtlCol="0" anchor="b"/>
          <a:lstStyle>
            <a:lvl1pPr algn="r">
              <a:defRPr sz="1200"/>
            </a:lvl1pPr>
          </a:lstStyle>
          <a:p>
            <a:fld id="{90C8F01E-995B-8848-96E4-13733EB6A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843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numCol="1"/>
          <a:lstStyle/>
          <a:p>
            <a:fld id="{9C5789CE-836E-B042-843F-5605E41F500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283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numCol="1"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 numCol="1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027089A-8636-F64C-9D23-B4C3EC8D4BA5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953B47E-519D-9549-9FB6-B83933F17F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027089A-8636-F64C-9D23-B4C3EC8D4BA5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953B47E-519D-9549-9FB6-B83933F17F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numCol="1"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 numCol="1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027089A-8636-F64C-9D23-B4C3EC8D4BA5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953B47E-519D-9549-9FB6-B83933F17F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027089A-8636-F64C-9D23-B4C3EC8D4BA5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953B47E-519D-9549-9FB6-B83933F17F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 numCol="1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numCol="1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numCol="1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027089A-8636-F64C-9D23-B4C3EC8D4BA5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953B47E-519D-9549-9FB6-B83933F17F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027089A-8636-F64C-9D23-B4C3EC8D4BA5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953B47E-519D-9549-9FB6-B83933F17F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027089A-8636-F64C-9D23-B4C3EC8D4BA5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953B47E-519D-9549-9FB6-B83933F17F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numCol="1"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 numCol="1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 numCol="1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027089A-8636-F64C-9D23-B4C3EC8D4BA5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953B47E-519D-9549-9FB6-B83933F17F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numCol="1"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numCol="1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 numCol="1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027089A-8636-F64C-9D23-B4C3EC8D4BA5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953B47E-519D-9549-9FB6-B83933F17F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027089A-8636-F64C-9D23-B4C3EC8D4BA5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953B47E-519D-9549-9FB6-B83933F17F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 numCol="1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027089A-8636-F64C-9D23-B4C3EC8D4BA5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953B47E-519D-9549-9FB6-B83933F17F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27089A-8636-F64C-9D23-B4C3EC8D4BA5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53B47E-519D-9549-9FB6-B83933F17F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762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79545" y="47193"/>
            <a:ext cx="7429500" cy="273090"/>
          </a:xfrm>
        </p:spPr>
        <p:txBody>
          <a:bodyPr numCol="1">
            <a:noAutofit/>
          </a:bodyPr>
          <a:lstStyle/>
          <a:p>
            <a:r>
              <a:rPr lang="en-US" sz="1800" b="1" dirty="0"/>
              <a:t>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3034940"/>
              </p:ext>
            </p:extLst>
          </p:nvPr>
        </p:nvGraphicFramePr>
        <p:xfrm>
          <a:off x="63828" y="78066"/>
          <a:ext cx="2671744" cy="62682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22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95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4257">
                <a:tc gridSpan="2"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Letterjoin-Air No-Lead 36" panose="02000805000000020003" pitchFamily="50" charset="0"/>
                        </a:rPr>
                        <a:t>Key Vocabulary</a:t>
                      </a:r>
                    </a:p>
                  </a:txBody>
                  <a:tcPr marL="74295" marR="74295" marT="37148" marB="37148"/>
                </a:tc>
                <a:tc hMerge="1"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04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pointillism</a:t>
                      </a:r>
                      <a:endParaRPr lang="en-GB" sz="1200" b="1" dirty="0">
                        <a:effectLst/>
                        <a:latin typeface="Letterjoin-Air No-Lead 36" panose="02000805000000020003" pitchFamily="50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use tiny dots of </a:t>
                      </a:r>
                      <a:r>
                        <a:rPr lang="en-US" sz="1200" dirty="0" err="1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colour</a:t>
                      </a:r>
                      <a:r>
                        <a:rPr lang="en-US" sz="1200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close together to create an image.</a:t>
                      </a:r>
                      <a:endParaRPr lang="en-GB" sz="1200" dirty="0">
                        <a:effectLst/>
                        <a:latin typeface="Letterjoin-Air No-Lead 36" panose="02000805000000020003" pitchFamily="50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223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tint</a:t>
                      </a:r>
                      <a:endParaRPr lang="en-GB" sz="1200" b="1" dirty="0">
                        <a:effectLst/>
                        <a:latin typeface="Letterjoin-Air No-Lead 36" panose="02000805000000020003" pitchFamily="50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</a:t>
                      </a:r>
                      <a:r>
                        <a:rPr lang="en-US" sz="1200" dirty="0" err="1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colour</a:t>
                      </a:r>
                      <a:r>
                        <a:rPr lang="en-US" sz="1200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mixed with white (to make it lighter)</a:t>
                      </a:r>
                      <a:endParaRPr lang="en-GB" sz="1200" dirty="0">
                        <a:effectLst/>
                        <a:latin typeface="Letterjoin-Air No-Lead 36" panose="02000805000000020003" pitchFamily="50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68278743"/>
                  </a:ext>
                </a:extLst>
              </a:tr>
              <a:tr h="56610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shade</a:t>
                      </a:r>
                      <a:endParaRPr lang="en-GB" sz="1200" b="1" dirty="0">
                        <a:effectLst/>
                        <a:latin typeface="Letterjoin-Air No-Lead 36" panose="02000805000000020003" pitchFamily="50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</a:t>
                      </a:r>
                      <a:r>
                        <a:rPr lang="en-US" sz="1200" dirty="0" err="1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colour</a:t>
                      </a:r>
                      <a:r>
                        <a:rPr lang="en-US" sz="1200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mixed with black (to make it darker)</a:t>
                      </a:r>
                      <a:endParaRPr lang="en-GB" sz="1200" dirty="0">
                        <a:effectLst/>
                        <a:latin typeface="Letterjoin-Air No-Lead 36" panose="02000805000000020003" pitchFamily="50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49023274"/>
                  </a:ext>
                </a:extLst>
              </a:tr>
              <a:tr h="44420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line</a:t>
                      </a:r>
                      <a:endParaRPr lang="en-GB" sz="1200" b="1" dirty="0">
                        <a:effectLst/>
                        <a:latin typeface="Letterjoin-Air No-Lead 36" panose="02000805000000020003" pitchFamily="50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marks made by a tool</a:t>
                      </a:r>
                      <a:endParaRPr lang="en-GB" sz="1200" dirty="0">
                        <a:effectLst/>
                        <a:latin typeface="Letterjoin-Air No-Lead 36" panose="02000805000000020003" pitchFamily="50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62451093"/>
                  </a:ext>
                </a:extLst>
              </a:tr>
              <a:tr h="41700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colour</a:t>
                      </a:r>
                      <a:endParaRPr lang="en-GB" sz="1200" b="1" dirty="0">
                        <a:effectLst/>
                        <a:latin typeface="Letterjoin-Air No-Lead 36" panose="02000805000000020003" pitchFamily="50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</a:t>
                      </a:r>
                      <a:r>
                        <a:rPr lang="en-US" sz="1200" dirty="0" err="1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colours</a:t>
                      </a:r>
                      <a:r>
                        <a:rPr lang="en-US" sz="1200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we see in our art</a:t>
                      </a:r>
                      <a:endParaRPr lang="en-GB" sz="1200" dirty="0">
                        <a:effectLst/>
                        <a:latin typeface="Letterjoin-Air No-Lead 36" panose="02000805000000020003" pitchFamily="50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40970761"/>
                  </a:ext>
                </a:extLst>
              </a:tr>
              <a:tr h="39887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shape</a:t>
                      </a:r>
                      <a:endParaRPr lang="en-GB" sz="1200" b="1" dirty="0">
                        <a:effectLst/>
                        <a:latin typeface="Letterjoin-Air No-Lead 36" panose="02000805000000020003" pitchFamily="50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shape is the flat area surrounded by a line</a:t>
                      </a:r>
                      <a:endParaRPr lang="en-GB" sz="1200" dirty="0">
                        <a:effectLst/>
                        <a:latin typeface="Letterjoin-Air No-Lead 36" panose="02000805000000020003" pitchFamily="50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339280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texture</a:t>
                      </a:r>
                      <a:endParaRPr lang="en-GB" sz="1200" b="1" dirty="0">
                        <a:effectLst/>
                        <a:latin typeface="Letterjoin-Air No-Lead 36" panose="02000805000000020003" pitchFamily="50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how something feels or looks like it feels.</a:t>
                      </a:r>
                      <a:endParaRPr lang="en-GB" sz="1200" dirty="0">
                        <a:effectLst/>
                        <a:latin typeface="Letterjoin-Air No-Lead 36" panose="02000805000000020003" pitchFamily="50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87753328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4672766"/>
              </p:ext>
            </p:extLst>
          </p:nvPr>
        </p:nvGraphicFramePr>
        <p:xfrm>
          <a:off x="6283229" y="3932808"/>
          <a:ext cx="3558943" cy="244656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973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61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95391">
                  <a:extLst>
                    <a:ext uri="{9D8B030D-6E8A-4147-A177-3AD203B41FA5}">
                      <a16:colId xmlns:a16="http://schemas.microsoft.com/office/drawing/2014/main" val="3827066675"/>
                    </a:ext>
                  </a:extLst>
                </a:gridCol>
              </a:tblGrid>
              <a:tr h="265454">
                <a:tc gridSpan="3">
                  <a:txBody>
                    <a:bodyPr/>
                    <a:lstStyle/>
                    <a:p>
                      <a:pPr algn="ctr"/>
                      <a:r>
                        <a:rPr lang="en-GB" altLang="en-GB" sz="1200" dirty="0">
                          <a:latin typeface="Letterjoin-Air No-Lead 36" panose="02000805000000020003" pitchFamily="50" charset="0"/>
                        </a:rPr>
                        <a:t>Prior Knowledge </a:t>
                      </a:r>
                    </a:p>
                  </a:txBody>
                  <a:tcPr marL="74295" marR="74295" marT="37148" marB="37148"/>
                </a:tc>
                <a:tc hMerge="1">
                  <a:txBody>
                    <a:bodyPr/>
                    <a:lstStyle/>
                    <a:p>
                      <a:endParaRPr lang="en-GB" altLang="en-GB" dirty="0"/>
                    </a:p>
                  </a:txBody>
                  <a:tcPr marL="74295" marR="74295" marT="37148" marB="37148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2312">
                <a:tc>
                  <a:txBody>
                    <a:bodyPr/>
                    <a:lstStyle/>
                    <a:p>
                      <a:r>
                        <a:rPr lang="en-GB" altLang="en-GB" sz="1000" dirty="0">
                          <a:latin typeface="Letterjoin-Air No-Lead 36" panose="02000805000000020003" pitchFamily="50" charset="0"/>
                        </a:rPr>
                        <a:t>1</a:t>
                      </a:r>
                      <a:endParaRPr lang="en-GB" altLang="en-GB" sz="1000" b="0" dirty="0">
                        <a:latin typeface="Letterjoin-Air No-Lead 36" panose="02000805000000020003" pitchFamily="50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Letterjoin-Air No-Lead 36" panose="02000805000000020003" pitchFamily="50" charset="0"/>
                        </a:rPr>
                        <a:t>F1 – Lent 1</a:t>
                      </a:r>
                      <a:endParaRPr lang="en-GB" sz="1000" dirty="0">
                        <a:latin typeface="Letterjoin-Air No-Lead 36" panose="02000805000000020003" pitchFamily="50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Letterjoin-Air No-Lead 36" panose="02000805000000020003" pitchFamily="50" charset="0"/>
                        </a:rPr>
                        <a:t>Materials can be used with paint to create marks.</a:t>
                      </a:r>
                      <a:endParaRPr lang="en-GB" sz="1000" dirty="0">
                        <a:latin typeface="Letterjoin-Air No-Lead 36" panose="02000805000000020003" pitchFamily="50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455">
                <a:tc>
                  <a:txBody>
                    <a:bodyPr/>
                    <a:lstStyle/>
                    <a:p>
                      <a:r>
                        <a:rPr lang="en-US" altLang="en-GB" sz="1000" b="0" dirty="0">
                          <a:latin typeface="Letterjoin-Air No-Lead 36" panose="02000805000000020003" pitchFamily="50" charset="0"/>
                        </a:rPr>
                        <a:t>2</a:t>
                      </a:r>
                      <a:endParaRPr lang="en-GB" altLang="en-GB" sz="1000" b="0" dirty="0">
                        <a:latin typeface="Letterjoin-Air No-Lead 36" panose="02000805000000020003" pitchFamily="50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Letterjoin-Air No-Lead 36" panose="02000805000000020003" pitchFamily="50" charset="0"/>
                        </a:rPr>
                        <a:t>F1 – Lent 2</a:t>
                      </a:r>
                      <a:endParaRPr lang="en-GB" sz="1000" dirty="0">
                        <a:latin typeface="Letterjoin-Air No-Lead 36" panose="02000805000000020003" pitchFamily="50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Letterjoin-Air No-Lead 36" panose="02000805000000020003" pitchFamily="50" charset="0"/>
                        </a:rPr>
                        <a:t>A thin brush creates a thin line and a thicker brush, a thick line.</a:t>
                      </a:r>
                      <a:endParaRPr lang="en-GB" sz="1000" dirty="0">
                        <a:latin typeface="Letterjoin-Air No-Lead 36" panose="02000805000000020003" pitchFamily="50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07509847"/>
                  </a:ext>
                </a:extLst>
              </a:tr>
              <a:tr h="352062">
                <a:tc>
                  <a:txBody>
                    <a:bodyPr/>
                    <a:lstStyle/>
                    <a:p>
                      <a:r>
                        <a:rPr lang="en-US" altLang="en-GB" sz="1000" b="0" dirty="0">
                          <a:latin typeface="Letterjoin-Air No-Lead 36" panose="02000805000000020003" pitchFamily="50" charset="0"/>
                        </a:rPr>
                        <a:t>3</a:t>
                      </a:r>
                      <a:endParaRPr lang="en-GB" altLang="en-GB" sz="1000" b="0" dirty="0">
                        <a:latin typeface="Letterjoin-Air No-Lead 36" panose="02000805000000020003" pitchFamily="50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Letterjoin-Air No-Lead 36" panose="02000805000000020003" pitchFamily="50" charset="0"/>
                        </a:rPr>
                        <a:t>F1 – Pentecost 2</a:t>
                      </a:r>
                      <a:endParaRPr lang="en-GB" sz="1000" dirty="0">
                        <a:latin typeface="Letterjoin-Air No-Lead 36" panose="02000805000000020003" pitchFamily="50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Letterjoin-Air No-Lead 36" panose="02000805000000020003" pitchFamily="50" charset="0"/>
                        </a:rPr>
                        <a:t>Mixing paint will change the </a:t>
                      </a:r>
                      <a:r>
                        <a:rPr lang="en-US" sz="1000" dirty="0" err="1">
                          <a:latin typeface="Letterjoin-Air No-Lead 36" panose="02000805000000020003" pitchFamily="50" charset="0"/>
                        </a:rPr>
                        <a:t>colour</a:t>
                      </a:r>
                      <a:r>
                        <a:rPr lang="en-US" sz="1000" dirty="0">
                          <a:latin typeface="Letterjoin-Air No-Lead 36" panose="02000805000000020003" pitchFamily="50" charset="0"/>
                        </a:rPr>
                        <a:t>.</a:t>
                      </a:r>
                      <a:endParaRPr lang="en-GB" sz="1000" dirty="0">
                        <a:latin typeface="Letterjoin-Air No-Lead 36" panose="02000805000000020003" pitchFamily="50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2062">
                <a:tc>
                  <a:txBody>
                    <a:bodyPr/>
                    <a:lstStyle/>
                    <a:p>
                      <a:r>
                        <a:rPr lang="en-US" altLang="en-GB" sz="1000" b="0" dirty="0">
                          <a:latin typeface="Letterjoin-Air No-Lead 36" panose="02000805000000020003" pitchFamily="50" charset="0"/>
                        </a:rPr>
                        <a:t>4</a:t>
                      </a:r>
                      <a:endParaRPr lang="en-GB" altLang="en-GB" sz="1000" b="0" dirty="0">
                        <a:latin typeface="Letterjoin-Air No-Lead 36" panose="02000805000000020003" pitchFamily="50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Letterjoin-Air No-Lead 36" panose="02000805000000020003" pitchFamily="50" charset="0"/>
                        </a:rPr>
                        <a:t>F2 – Advent 1</a:t>
                      </a:r>
                      <a:endParaRPr lang="en-GB" sz="1000" dirty="0">
                        <a:latin typeface="Letterjoin-Air No-Lead 36" panose="02000805000000020003" pitchFamily="50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Letterjoin-Air No-Lead 36" panose="02000805000000020003" pitchFamily="50" charset="0"/>
                        </a:rPr>
                        <a:t>Mixing two primary </a:t>
                      </a:r>
                      <a:r>
                        <a:rPr lang="en-US" sz="1000" dirty="0" err="1">
                          <a:latin typeface="Letterjoin-Air No-Lead 36" panose="02000805000000020003" pitchFamily="50" charset="0"/>
                        </a:rPr>
                        <a:t>colours</a:t>
                      </a:r>
                      <a:r>
                        <a:rPr lang="en-US" sz="1000" dirty="0">
                          <a:latin typeface="Letterjoin-Air No-Lead 36" panose="02000805000000020003" pitchFamily="50" charset="0"/>
                        </a:rPr>
                        <a:t> creates a secondary </a:t>
                      </a:r>
                      <a:r>
                        <a:rPr lang="en-US" sz="1000" dirty="0" err="1">
                          <a:latin typeface="Letterjoin-Air No-Lead 36" panose="02000805000000020003" pitchFamily="50" charset="0"/>
                        </a:rPr>
                        <a:t>colour</a:t>
                      </a:r>
                      <a:r>
                        <a:rPr lang="en-US" sz="1000" dirty="0">
                          <a:latin typeface="Letterjoin-Air No-Lead 36" panose="02000805000000020003" pitchFamily="50" charset="0"/>
                        </a:rPr>
                        <a:t>.</a:t>
                      </a:r>
                      <a:endParaRPr lang="en-GB" sz="1000" dirty="0">
                        <a:latin typeface="Letterjoin-Air No-Lead 36" panose="02000805000000020003" pitchFamily="50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062">
                <a:tc>
                  <a:txBody>
                    <a:bodyPr/>
                    <a:lstStyle/>
                    <a:p>
                      <a:r>
                        <a:rPr lang="en-US" altLang="en-GB" sz="1000" b="0" dirty="0">
                          <a:latin typeface="Letterjoin-Air No-Lead 36" panose="02000805000000020003" pitchFamily="50" charset="0"/>
                        </a:rPr>
                        <a:t>5</a:t>
                      </a:r>
                      <a:endParaRPr lang="en-GB" altLang="en-GB" sz="1000" b="0" dirty="0">
                        <a:latin typeface="Letterjoin-Air No-Lead 36" panose="02000805000000020003" pitchFamily="50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Letterjoin-Air No-Lead 36" panose="02000805000000020003" pitchFamily="50" charset="0"/>
                        </a:rPr>
                        <a:t>F2 – Advent 1</a:t>
                      </a:r>
                      <a:endParaRPr lang="en-GB" sz="1000" dirty="0">
                        <a:latin typeface="Letterjoin-Air No-Lead 36" panose="02000805000000020003" pitchFamily="50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000" dirty="0">
                          <a:latin typeface="Letterjoin-Air No-Lead 36" panose="02000805000000020003" pitchFamily="50" charset="0"/>
                        </a:rPr>
                        <a:t>Adding white and black creates different shades of </a:t>
                      </a:r>
                      <a:r>
                        <a:rPr lang="en-US" sz="1000" dirty="0" err="1">
                          <a:latin typeface="Letterjoin-Air No-Lead 36" panose="02000805000000020003" pitchFamily="50" charset="0"/>
                        </a:rPr>
                        <a:t>colour</a:t>
                      </a:r>
                      <a:r>
                        <a:rPr lang="en-US" sz="1000" dirty="0">
                          <a:latin typeface="Letterjoin-Air No-Lead 36" panose="02000805000000020003" pitchFamily="50" charset="0"/>
                        </a:rPr>
                        <a:t> (lighter and darker).</a:t>
                      </a:r>
                      <a:endParaRPr lang="en-GB" sz="1000" dirty="0">
                        <a:latin typeface="Letterjoin-Air No-Lead 36" panose="02000805000000020003" pitchFamily="50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28283230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7A16600-9CE5-7D4D-9238-FE903140D7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856929"/>
              </p:ext>
            </p:extLst>
          </p:nvPr>
        </p:nvGraphicFramePr>
        <p:xfrm>
          <a:off x="6261803" y="21778"/>
          <a:ext cx="3511314" cy="378355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78384">
                  <a:extLst>
                    <a:ext uri="{9D8B030D-6E8A-4147-A177-3AD203B41FA5}">
                      <a16:colId xmlns:a16="http://schemas.microsoft.com/office/drawing/2014/main" val="3034729171"/>
                    </a:ext>
                  </a:extLst>
                </a:gridCol>
                <a:gridCol w="3132930">
                  <a:extLst>
                    <a:ext uri="{9D8B030D-6E8A-4147-A177-3AD203B41FA5}">
                      <a16:colId xmlns:a16="http://schemas.microsoft.com/office/drawing/2014/main" val="771789285"/>
                    </a:ext>
                  </a:extLst>
                </a:gridCol>
              </a:tblGrid>
              <a:tr h="524794"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latin typeface="Letterjoin-Air No-Lead 36" panose="02000805000000020003" pitchFamily="50" charset="0"/>
                        </a:rPr>
                        <a:t>Key Knowledge </a:t>
                      </a:r>
                    </a:p>
                  </a:txBody>
                  <a:tcPr marL="74295" marR="74295" marT="37148" marB="37148"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910169"/>
                  </a:ext>
                </a:extLst>
              </a:tr>
              <a:tr h="460425"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Letterjoin-Air No-Lead 36" panose="02000805000000020003" pitchFamily="50" charset="0"/>
                        </a:rPr>
                        <a:t>1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Letterjoin-Air No-Lead 36" panose="02000805000000020003" pitchFamily="50" charset="0"/>
                          <a:ea typeface="+mn-ea"/>
                          <a:cs typeface="+mn-cs"/>
                        </a:rPr>
                        <a:t>George Seurat invented the art technique pointillism.</a:t>
                      </a:r>
                      <a:endParaRPr lang="en-GB" sz="1200" kern="1200" dirty="0">
                        <a:solidFill>
                          <a:schemeClr val="dk1"/>
                        </a:solidFill>
                        <a:effectLst/>
                        <a:latin typeface="Letterjoin-Air No-Lead 36" panose="02000805000000020003" pitchFamily="50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01584818"/>
                  </a:ext>
                </a:extLst>
              </a:tr>
              <a:tr h="582410"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Letterjoin-Air No-Lead 36" panose="02000805000000020003" pitchFamily="50" charset="0"/>
                        </a:rPr>
                        <a:t>2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Letterjoin-Air No-Lead 36" panose="02000805000000020003" pitchFamily="50" charset="0"/>
                        </a:rPr>
                        <a:t>Pointillism uses dots placed very close together so the human eye blends them to create an image.</a:t>
                      </a:r>
                      <a:endParaRPr lang="en-GB" sz="1200" dirty="0">
                        <a:latin typeface="Letterjoin-Air No-Lead 36" panose="02000805000000020003" pitchFamily="50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75142700"/>
                  </a:ext>
                </a:extLst>
              </a:tr>
              <a:tr h="388273"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Letterjoin-Air No-Lead 36" panose="02000805000000020003" pitchFamily="50" charset="0"/>
                        </a:rPr>
                        <a:t>3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Letterjoin-Air No-Lead 36" panose="02000805000000020003" pitchFamily="50" charset="0"/>
                          <a:ea typeface="+mn-ea"/>
                          <a:cs typeface="+mn-cs"/>
                        </a:rPr>
                        <a:t>The three primary </a:t>
                      </a:r>
                      <a:r>
                        <a:rPr lang="en-US" sz="1200" kern="1200" dirty="0" err="1">
                          <a:solidFill>
                            <a:schemeClr val="dk1"/>
                          </a:solidFill>
                          <a:effectLst/>
                          <a:latin typeface="Letterjoin-Air No-Lead 36" panose="02000805000000020003" pitchFamily="50" charset="0"/>
                          <a:ea typeface="+mn-ea"/>
                          <a:cs typeface="+mn-cs"/>
                        </a:rPr>
                        <a:t>colours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Letterjoin-Air No-Lead 36" panose="02000805000000020003" pitchFamily="50" charset="0"/>
                          <a:ea typeface="+mn-ea"/>
                          <a:cs typeface="+mn-cs"/>
                        </a:rPr>
                        <a:t> are red, blue and yellow.</a:t>
                      </a:r>
                      <a:endParaRPr lang="en-GB" sz="1200" kern="1200" dirty="0">
                        <a:solidFill>
                          <a:schemeClr val="dk1"/>
                        </a:solidFill>
                        <a:effectLst/>
                        <a:latin typeface="Letterjoin-Air No-Lead 36" panose="02000805000000020003" pitchFamily="50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34594781"/>
                  </a:ext>
                </a:extLst>
              </a:tr>
              <a:tr h="298795"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Letterjoin-Air No-Lead 36" panose="02000805000000020003" pitchFamily="50" charset="0"/>
                        </a:rPr>
                        <a:t>4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Letterjoin-Air No-Lead 36" panose="02000805000000020003" pitchFamily="50" charset="0"/>
                          <a:ea typeface="+mn-ea"/>
                          <a:cs typeface="+mn-cs"/>
                        </a:rPr>
                        <a:t>You add white to a </a:t>
                      </a:r>
                      <a:r>
                        <a:rPr lang="en-US" sz="1200" kern="1200" dirty="0" err="1">
                          <a:solidFill>
                            <a:schemeClr val="dk1"/>
                          </a:solidFill>
                          <a:effectLst/>
                          <a:latin typeface="Letterjoin-Air No-Lead 36" panose="02000805000000020003" pitchFamily="50" charset="0"/>
                          <a:ea typeface="+mn-ea"/>
                          <a:cs typeface="+mn-cs"/>
                        </a:rPr>
                        <a:t>colour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Letterjoin-Air No-Lead 36" panose="02000805000000020003" pitchFamily="50" charset="0"/>
                          <a:ea typeface="+mn-ea"/>
                          <a:cs typeface="+mn-cs"/>
                        </a:rPr>
                        <a:t> to make a tint.</a:t>
                      </a:r>
                      <a:endParaRPr lang="en-GB" sz="1200" kern="1200" dirty="0">
                        <a:solidFill>
                          <a:schemeClr val="dk1"/>
                        </a:solidFill>
                        <a:effectLst/>
                        <a:latin typeface="Letterjoin-Air No-Lead 36" panose="02000805000000020003" pitchFamily="50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98772385"/>
                  </a:ext>
                </a:extLst>
              </a:tr>
              <a:tr h="388273"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Letterjoin-Air No-Lead 36" panose="02000805000000020003" pitchFamily="50" charset="0"/>
                        </a:rPr>
                        <a:t>5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Letterjoin-Air No-Lead 36" panose="02000805000000020003" pitchFamily="50" charset="0"/>
                        </a:rPr>
                        <a:t>You add black to a </a:t>
                      </a:r>
                      <a:r>
                        <a:rPr lang="en-US" sz="1200" dirty="0" err="1">
                          <a:latin typeface="Letterjoin-Air No-Lead 36" panose="02000805000000020003" pitchFamily="50" charset="0"/>
                        </a:rPr>
                        <a:t>colour</a:t>
                      </a:r>
                      <a:r>
                        <a:rPr lang="en-US" sz="1200" dirty="0">
                          <a:latin typeface="Letterjoin-Air No-Lead 36" panose="02000805000000020003" pitchFamily="50" charset="0"/>
                        </a:rPr>
                        <a:t> to make a shade.</a:t>
                      </a:r>
                      <a:endParaRPr lang="en-GB" sz="1200" dirty="0">
                        <a:latin typeface="Letterjoin-Air No-Lead 36" panose="02000805000000020003" pitchFamily="50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32408064"/>
                  </a:ext>
                </a:extLst>
              </a:tr>
              <a:tr h="430877">
                <a:tc>
                  <a:txBody>
                    <a:bodyPr/>
                    <a:lstStyle/>
                    <a:p>
                      <a:r>
                        <a:rPr lang="en-US" sz="1200" b="0" dirty="0">
                          <a:latin typeface="Letterjoin-Air No-Lead 36" panose="02000805000000020003" pitchFamily="50" charset="0"/>
                        </a:rPr>
                        <a:t>6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Letterjoin-Air No-Lead 36" panose="02000805000000020003" pitchFamily="50" charset="0"/>
                        </a:rPr>
                        <a:t>Using a range of tools creates different effects.</a:t>
                      </a:r>
                      <a:endParaRPr lang="en-GB" sz="1200" dirty="0">
                        <a:latin typeface="Letterjoin-Air No-Lead 36" panose="02000805000000020003" pitchFamily="50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53600408"/>
                  </a:ext>
                </a:extLst>
              </a:tr>
              <a:tr h="493628">
                <a:tc>
                  <a:txBody>
                    <a:bodyPr/>
                    <a:lstStyle/>
                    <a:p>
                      <a:r>
                        <a:rPr lang="en-GB" altLang="en-GB" sz="1200" b="0" dirty="0">
                          <a:latin typeface="Letterjoin-Air No-Lead 36" panose="02000805000000020003" pitchFamily="50" charset="0"/>
                        </a:rPr>
                        <a:t>7</a:t>
                      </a:r>
                      <a:endParaRPr lang="en-US" sz="1200" b="0" dirty="0">
                        <a:latin typeface="Letterjoin-Air No-Lead 36" panose="02000805000000020003" pitchFamily="50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Letterjoin-Air No-Lead 36" panose="02000805000000020003" pitchFamily="50" charset="0"/>
                          <a:ea typeface="+mn-ea"/>
                          <a:cs typeface="+mn-cs"/>
                        </a:rPr>
                        <a:t>You can create textured paint by adding sand or plaster.</a:t>
                      </a:r>
                      <a:endParaRPr lang="en-GB" sz="1200" kern="1200" dirty="0">
                        <a:solidFill>
                          <a:schemeClr val="dk1"/>
                        </a:solidFill>
                        <a:effectLst/>
                        <a:latin typeface="Letterjoin-Air No-Lead 36" panose="02000805000000020003" pitchFamily="50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31194389"/>
                  </a:ext>
                </a:extLst>
              </a:tr>
            </a:tbl>
          </a:graphicData>
        </a:graphic>
      </p:graphicFrame>
      <p:sp>
        <p:nvSpPr>
          <p:cNvPr id="9" name="Text Box 1">
            <a:extLst>
              <a:ext uri="{FF2B5EF4-FFF2-40B4-BE49-F238E27FC236}">
                <a16:creationId xmlns:a16="http://schemas.microsoft.com/office/drawing/2014/main" id="{B4B651D5-66AC-4685-ACBB-E250E3E48AAA}"/>
              </a:ext>
            </a:extLst>
          </p:cNvPr>
          <p:cNvSpPr txBox="1"/>
          <p:nvPr/>
        </p:nvSpPr>
        <p:spPr>
          <a:xfrm>
            <a:off x="2785314" y="36696"/>
            <a:ext cx="3426747" cy="832542"/>
          </a:xfrm>
          <a:prstGeom prst="rect">
            <a:avLst/>
          </a:prstGeom>
          <a:solidFill>
            <a:schemeClr val="lt1"/>
          </a:solidFill>
          <a:ln w="28575">
            <a:solidFill>
              <a:schemeClr val="accent6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b="1" dirty="0">
                <a:effectLst/>
                <a:latin typeface="Letterjoin-Air No-Lead 36" panose="020008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Art – </a:t>
            </a:r>
            <a:r>
              <a:rPr lang="en-GB" b="1" dirty="0">
                <a:latin typeface="Letterjoin-Air No-Lead 36" panose="020008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Painting</a:t>
            </a:r>
            <a:endParaRPr lang="en-GB" b="1" dirty="0">
              <a:effectLst/>
              <a:latin typeface="Letterjoin-Air No-Lead 36" panose="02000805000000020003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b="1" dirty="0">
                <a:effectLst/>
                <a:latin typeface="Letterjoin-Air No-Lead 36" panose="020008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 Knowledge Organiser</a:t>
            </a:r>
            <a:endParaRPr lang="en-GB" dirty="0">
              <a:effectLst/>
              <a:latin typeface="Letterjoin-Air No-Lead 36" panose="02000805000000020003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478ACF-2003-476D-9249-523219A26F99}"/>
              </a:ext>
            </a:extLst>
          </p:cNvPr>
          <p:cNvSpPr txBox="1"/>
          <p:nvPr/>
        </p:nvSpPr>
        <p:spPr>
          <a:xfrm>
            <a:off x="3536213" y="5939751"/>
            <a:ext cx="1843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Letterjoin-Air No-Lead 36" panose="02000805000000020003" pitchFamily="50" charset="0"/>
              </a:rPr>
              <a:t>Port-</a:t>
            </a:r>
            <a:r>
              <a:rPr lang="en-US" sz="1400" dirty="0" err="1">
                <a:latin typeface="Letterjoin-Air No-Lead 36" panose="02000805000000020003" pitchFamily="50" charset="0"/>
              </a:rPr>
              <a:t>en</a:t>
            </a:r>
            <a:r>
              <a:rPr lang="en-US" sz="1400" dirty="0">
                <a:latin typeface="Letterjoin-Air No-Lead 36" panose="02000805000000020003" pitchFamily="50" charset="0"/>
              </a:rPr>
              <a:t>-</a:t>
            </a:r>
            <a:r>
              <a:rPr lang="en-US" sz="1400" dirty="0" err="1">
                <a:latin typeface="Letterjoin-Air No-Lead 36" panose="02000805000000020003" pitchFamily="50" charset="0"/>
              </a:rPr>
              <a:t>Bessin</a:t>
            </a:r>
            <a:endParaRPr lang="en-GB" sz="1400" dirty="0">
              <a:latin typeface="Letterjoin-Air No-Lead 36" panose="02000805000000020003" pitchFamily="50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B94DA0F-B3AD-4C6D-B7A9-498EE1007C4F}"/>
              </a:ext>
            </a:extLst>
          </p:cNvPr>
          <p:cNvSpPr txBox="1"/>
          <p:nvPr/>
        </p:nvSpPr>
        <p:spPr>
          <a:xfrm>
            <a:off x="4384557" y="1001586"/>
            <a:ext cx="1827504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>
                <a:latin typeface="Letterjoin-Air No-Lead 36" panose="02000805000000020003" pitchFamily="50" charset="0"/>
              </a:rPr>
              <a:t>Georges Seurat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Letterjoin-Air No-Lead 36" panose="02000805000000020003" pitchFamily="50" charset="0"/>
              </a:rPr>
              <a:t>He lived in France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Letterjoin-Air No-Lead 36" panose="02000805000000020003" pitchFamily="50" charset="0"/>
              </a:rPr>
              <a:t>He liked to paint people, places and nature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dirty="0">
                <a:latin typeface="Letterjoin-Air No-Lead 36" panose="02000805000000020003" pitchFamily="50" charset="0"/>
              </a:rPr>
              <a:t>He used lots of tiny dots of </a:t>
            </a:r>
            <a:r>
              <a:rPr lang="en-US" sz="1200" dirty="0" err="1">
                <a:latin typeface="Letterjoin-Air No-Lead 36" panose="02000805000000020003" pitchFamily="50" charset="0"/>
              </a:rPr>
              <a:t>colour</a:t>
            </a:r>
            <a:r>
              <a:rPr lang="en-US" sz="1200" dirty="0">
                <a:latin typeface="Letterjoin-Air No-Lead 36" panose="02000805000000020003" pitchFamily="50" charset="0"/>
              </a:rPr>
              <a:t> in his paintings.</a:t>
            </a:r>
            <a:endParaRPr lang="en-GB" sz="1200" dirty="0">
              <a:latin typeface="Letterjoin-Air No-Lead 36" panose="02000805000000020003" pitchFamily="50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83E968D9-A429-4189-8E91-C338271483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5315" y="970838"/>
            <a:ext cx="1599242" cy="2118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0D581F8C-F0E9-468B-80D8-CC48F88F1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8727" y="3426873"/>
            <a:ext cx="2978244" cy="2360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0895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9904</TotalTime>
  <Words>281</Words>
  <Application>Microsoft Office PowerPoint</Application>
  <PresentationFormat>A4 Paper (210x297 mm)</PresentationFormat>
  <Paragraphs>55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Letterjoin-Air No-Lead 36</vt:lpstr>
      <vt:lpstr>Office Theme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Jill Murphy | Year One | Autumn 2</dc:title>
  <dc:creator>Jon Brunskill</dc:creator>
  <cp:lastModifiedBy>Siobhan McLeod</cp:lastModifiedBy>
  <cp:revision>87</cp:revision>
  <cp:lastPrinted>2017-10-30T10:21:12Z</cp:lastPrinted>
  <dcterms:created xsi:type="dcterms:W3CDTF">2017-10-15T20:56:30Z</dcterms:created>
  <dcterms:modified xsi:type="dcterms:W3CDTF">2026-09-08T19:28:56Z</dcterms:modified>
</cp:coreProperties>
</file>