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4"/>
  </p:sldMasterIdLst>
  <p:notesMasterIdLst>
    <p:notesMasterId r:id="rId6"/>
  </p:notesMasterIdLst>
  <p:sldIdLst>
    <p:sldId id="256" r:id="rId5"/>
  </p:sldIdLst>
  <p:sldSz cx="9906000" cy="6858000" type="A4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27"/>
  </p:normalViewPr>
  <p:slideViewPr>
    <p:cSldViewPr snapToGrid="0" snapToObjects="1">
      <p:cViewPr varScale="1">
        <p:scale>
          <a:sx n="86" d="100"/>
          <a:sy n="86" d="100"/>
        </p:scale>
        <p:origin x="104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obhan McLeod" userId="aec265ac-8142-406d-a020-22a2084a2f1e" providerId="ADAL" clId="{6BF03B89-A2BD-493A-8C27-99753E7BD341}"/>
    <pc:docChg chg="undo custSel modSld">
      <pc:chgData name="Siobhan McLeod" userId="aec265ac-8142-406d-a020-22a2084a2f1e" providerId="ADAL" clId="{6BF03B89-A2BD-493A-8C27-99753E7BD341}" dt="2026-08-31T15:29:33.478" v="127" actId="14100"/>
      <pc:docMkLst>
        <pc:docMk/>
      </pc:docMkLst>
      <pc:sldChg chg="addSp delSp modSp mod">
        <pc:chgData name="Siobhan McLeod" userId="aec265ac-8142-406d-a020-22a2084a2f1e" providerId="ADAL" clId="{6BF03B89-A2BD-493A-8C27-99753E7BD341}" dt="2026-08-31T15:29:33.478" v="127" actId="14100"/>
        <pc:sldMkLst>
          <pc:docMk/>
          <pc:sldMk cId="123089539" sldId="256"/>
        </pc:sldMkLst>
        <pc:spChg chg="mod">
          <ac:chgData name="Siobhan McLeod" userId="aec265ac-8142-406d-a020-22a2084a2f1e" providerId="ADAL" clId="{6BF03B89-A2BD-493A-8C27-99753E7BD341}" dt="2026-08-31T15:27:45.542" v="67" actId="1076"/>
          <ac:spMkLst>
            <pc:docMk/>
            <pc:sldMk cId="123089539" sldId="256"/>
            <ac:spMk id="27" creationId="{FCFABBD2-E048-42F8-9A7D-C329D23C4CA6}"/>
          </ac:spMkLst>
        </pc:spChg>
        <pc:spChg chg="mod">
          <ac:chgData name="Siobhan McLeod" userId="aec265ac-8142-406d-a020-22a2084a2f1e" providerId="ADAL" clId="{6BF03B89-A2BD-493A-8C27-99753E7BD341}" dt="2026-08-31T15:27:56.255" v="68" actId="1076"/>
          <ac:spMkLst>
            <pc:docMk/>
            <pc:sldMk cId="123089539" sldId="256"/>
            <ac:spMk id="28" creationId="{32F14986-8268-4EDD-BE01-AD5EAF573218}"/>
          </ac:spMkLst>
        </pc:spChg>
        <pc:spChg chg="del">
          <ac:chgData name="Siobhan McLeod" userId="aec265ac-8142-406d-a020-22a2084a2f1e" providerId="ADAL" clId="{6BF03B89-A2BD-493A-8C27-99753E7BD341}" dt="2026-08-31T15:25:35.508" v="2" actId="478"/>
          <ac:spMkLst>
            <pc:docMk/>
            <pc:sldMk cId="123089539" sldId="256"/>
            <ac:spMk id="30" creationId="{199DF975-A6A0-41B0-A04D-9F8CB8586A13}"/>
          </ac:spMkLst>
        </pc:spChg>
        <pc:graphicFrameChg chg="mod modGraphic">
          <ac:chgData name="Siobhan McLeod" userId="aec265ac-8142-406d-a020-22a2084a2f1e" providerId="ADAL" clId="{6BF03B89-A2BD-493A-8C27-99753E7BD341}" dt="2026-08-31T15:29:33.478" v="127" actId="14100"/>
          <ac:graphicFrameMkLst>
            <pc:docMk/>
            <pc:sldMk cId="123089539" sldId="256"/>
            <ac:graphicFrameMk id="11" creationId="{FEF134E6-305B-4EEC-9B65-15EE6D7DB7A4}"/>
          </ac:graphicFrameMkLst>
        </pc:graphicFrameChg>
        <pc:graphicFrameChg chg="mod modGraphic">
          <ac:chgData name="Siobhan McLeod" userId="aec265ac-8142-406d-a020-22a2084a2f1e" providerId="ADAL" clId="{6BF03B89-A2BD-493A-8C27-99753E7BD341}" dt="2026-08-31T15:29:26.844" v="126" actId="14100"/>
          <ac:graphicFrameMkLst>
            <pc:docMk/>
            <pc:sldMk cId="123089539" sldId="256"/>
            <ac:graphicFrameMk id="13" creationId="{D619386D-851B-45DE-AD4F-CF6D138AC316}"/>
          </ac:graphicFrameMkLst>
        </pc:graphicFrameChg>
        <pc:picChg chg="add del mod">
          <ac:chgData name="Siobhan McLeod" userId="aec265ac-8142-406d-a020-22a2084a2f1e" providerId="ADAL" clId="{6BF03B89-A2BD-493A-8C27-99753E7BD341}" dt="2026-08-31T15:28:18.623" v="74" actId="478"/>
          <ac:picMkLst>
            <pc:docMk/>
            <pc:sldMk cId="123089539" sldId="256"/>
            <ac:picMk id="14" creationId="{299ED74D-D7BC-4B27-96DA-39D2B024F918}"/>
          </ac:picMkLst>
        </pc:picChg>
        <pc:picChg chg="add del mod">
          <ac:chgData name="Siobhan McLeod" userId="aec265ac-8142-406d-a020-22a2084a2f1e" providerId="ADAL" clId="{6BF03B89-A2BD-493A-8C27-99753E7BD341}" dt="2026-08-31T15:29:02.296" v="118" actId="22"/>
          <ac:picMkLst>
            <pc:docMk/>
            <pc:sldMk cId="123089539" sldId="256"/>
            <ac:picMk id="16" creationId="{1108CA86-A23B-4F2A-A82D-503808B026DC}"/>
          </ac:picMkLst>
        </pc:picChg>
        <pc:picChg chg="add mod">
          <ac:chgData name="Siobhan McLeod" userId="aec265ac-8142-406d-a020-22a2084a2f1e" providerId="ADAL" clId="{6BF03B89-A2BD-493A-8C27-99753E7BD341}" dt="2026-08-31T15:29:19.290" v="125" actId="14100"/>
          <ac:picMkLst>
            <pc:docMk/>
            <pc:sldMk cId="123089539" sldId="256"/>
            <ac:picMk id="19" creationId="{BB7972A0-91DC-4375-89AD-0B9C7C88E1DD}"/>
          </ac:picMkLst>
        </pc:picChg>
        <pc:picChg chg="mod">
          <ac:chgData name="Siobhan McLeod" userId="aec265ac-8142-406d-a020-22a2084a2f1e" providerId="ADAL" clId="{6BF03B89-A2BD-493A-8C27-99753E7BD341}" dt="2026-08-31T15:27:36.463" v="65" actId="1076"/>
          <ac:picMkLst>
            <pc:docMk/>
            <pc:sldMk cId="123089539" sldId="256"/>
            <ac:picMk id="25" creationId="{C0481419-3338-48FF-B52F-7E12456487E2}"/>
          </ac:picMkLst>
        </pc:picChg>
        <pc:picChg chg="mod">
          <ac:chgData name="Siobhan McLeod" userId="aec265ac-8142-406d-a020-22a2084a2f1e" providerId="ADAL" clId="{6BF03B89-A2BD-493A-8C27-99753E7BD341}" dt="2026-08-31T15:27:40.904" v="66" actId="1076"/>
          <ac:picMkLst>
            <pc:docMk/>
            <pc:sldMk cId="123089539" sldId="256"/>
            <ac:picMk id="26" creationId="{225E59D5-EA85-4D37-9B84-E2E700D92CB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numCol="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numCol="1" rtlCol="0"/>
          <a:lstStyle>
            <a:lvl1pPr algn="r">
              <a:defRPr sz="1200"/>
            </a:lvl1pPr>
          </a:lstStyle>
          <a:p>
            <a:fld id="{74DA69C8-F84C-2947-85D9-F4E475966ECC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3013"/>
            <a:ext cx="48466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numCol="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numCol="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numCol="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numCol="1" rtlCol="0" anchor="b"/>
          <a:lstStyle>
            <a:lvl1pPr algn="r">
              <a:defRPr sz="1200"/>
            </a:lvl1pPr>
          </a:lstStyle>
          <a:p>
            <a:fld id="{90C8F01E-995B-8848-96E4-13733EB6A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843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9C5789CE-836E-B042-843F-5605E41F50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83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numCol="1"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 numCol="1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numCol="1"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 numCol="1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numCol="1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numCol="1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 numCol="1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numCol="1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numCol="1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 numCol="1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7089A-8636-F64C-9D23-B4C3EC8D4BA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762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9545" y="47193"/>
            <a:ext cx="7429500" cy="273090"/>
          </a:xfrm>
        </p:spPr>
        <p:txBody>
          <a:bodyPr numCol="1">
            <a:noAutofit/>
          </a:bodyPr>
          <a:lstStyle/>
          <a:p>
            <a:r>
              <a:rPr lang="en-US" sz="1800" b="1" dirty="0">
                <a:latin typeface="Twinkl Precursive" panose="02000000000000000000" pitchFamily="2" charset="0"/>
              </a:rPr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219541"/>
              </p:ext>
            </p:extLst>
          </p:nvPr>
        </p:nvGraphicFramePr>
        <p:xfrm>
          <a:off x="131656" y="412377"/>
          <a:ext cx="2683275" cy="3344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03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29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8559">
                <a:tc gridSpan="2"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Letterjoin-Air No-Lead 36" panose="02000805000000020003" pitchFamily="50" charset="0"/>
                        </a:rPr>
                        <a:t>Key Vocabulary</a:t>
                      </a:r>
                    </a:p>
                  </a:txBody>
                  <a:tcPr marL="74295" marR="74295" marT="37148" marB="37148"/>
                </a:tc>
                <a:tc hMerge="1"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14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GB" sz="10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one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14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GB" sz="10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two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14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GB" sz="10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three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14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GB" sz="10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four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014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GB" sz="10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five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061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GB" sz="10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six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2263478"/>
                  </a:ext>
                </a:extLst>
              </a:tr>
              <a:tr h="28124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GB" sz="10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seven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68278743"/>
                  </a:ext>
                </a:extLst>
              </a:tr>
              <a:tr h="20014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GB" sz="10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eight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49023274"/>
                  </a:ext>
                </a:extLst>
              </a:tr>
              <a:tr h="28124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GB" sz="10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nine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6617851"/>
                  </a:ext>
                </a:extLst>
              </a:tr>
              <a:tr h="21277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GB" sz="10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ten</a:t>
                      </a:r>
                      <a:endParaRPr lang="en-GB" sz="10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9202902"/>
                  </a:ext>
                </a:extLst>
              </a:tr>
              <a:tr h="21277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more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bigger amount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1472281"/>
                  </a:ext>
                </a:extLst>
              </a:tr>
              <a:tr h="23055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less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smaller amount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8656197"/>
                  </a:ext>
                </a:extLst>
              </a:tr>
              <a:tr h="40554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sort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0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group similar things together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1342236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324070"/>
              </p:ext>
            </p:extLst>
          </p:nvPr>
        </p:nvGraphicFramePr>
        <p:xfrm>
          <a:off x="2941715" y="2426413"/>
          <a:ext cx="3795270" cy="834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3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6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4887">
                  <a:extLst>
                    <a:ext uri="{9D8B030D-6E8A-4147-A177-3AD203B41FA5}">
                      <a16:colId xmlns:a16="http://schemas.microsoft.com/office/drawing/2014/main" val="3827066675"/>
                    </a:ext>
                  </a:extLst>
                </a:gridCol>
              </a:tblGrid>
              <a:tr h="284963">
                <a:tc gridSpan="3">
                  <a:txBody>
                    <a:bodyPr/>
                    <a:lstStyle/>
                    <a:p>
                      <a:pPr algn="ctr"/>
                      <a:r>
                        <a:rPr lang="en-GB" altLang="en-GB" sz="1000" dirty="0">
                          <a:latin typeface="Letterjoin-Air No-Lead 36" panose="02000805000000020003" pitchFamily="50" charset="0"/>
                        </a:rPr>
                        <a:t>Prior Knowledge </a:t>
                      </a:r>
                    </a:p>
                  </a:txBody>
                  <a:tcPr marL="74295" marR="74295" marT="37148" marB="37148" anchor="ctr"/>
                </a:tc>
                <a:tc hMerge="1">
                  <a:txBody>
                    <a:bodyPr/>
                    <a:lstStyle/>
                    <a:p>
                      <a:endParaRPr lang="en-GB" altLang="en-GB" dirty="0"/>
                    </a:p>
                  </a:txBody>
                  <a:tcPr marL="74295" marR="74295" marT="37148" marB="3714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717">
                <a:tc>
                  <a:txBody>
                    <a:bodyPr/>
                    <a:lstStyle/>
                    <a:p>
                      <a:pPr algn="ctr"/>
                      <a:endParaRPr lang="en-GB" altLang="en-GB" sz="700" b="0" dirty="0">
                        <a:latin typeface="Letterjoin-Air No-Lead 36" panose="02000805000000020003" pitchFamily="50" charset="0"/>
                      </a:endParaRPr>
                    </a:p>
                  </a:txBody>
                  <a:tcPr marL="74295" marR="74295" marT="37148" marB="3714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latin typeface="Letterjoin-Air No-Lead 36" panose="02000805000000020003" pitchFamily="50" charset="0"/>
                        </a:rPr>
                        <a:t>Number and Place Value: 1- 10</a:t>
                      </a:r>
                      <a:endParaRPr lang="en-GB" sz="900" dirty="0">
                        <a:latin typeface="Letterjoin-Air No-Lead 36" panose="02000805000000020003" pitchFamily="50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latin typeface="Letterjoin-Air No-Lead 36" panose="02000805000000020003" pitchFamily="50" charset="0"/>
                        </a:rPr>
                        <a:t>Numbers 1 to 10 in digits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7A16600-9CE5-7D4D-9238-FE903140D7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142126"/>
              </p:ext>
            </p:extLst>
          </p:nvPr>
        </p:nvGraphicFramePr>
        <p:xfrm>
          <a:off x="2941715" y="412377"/>
          <a:ext cx="3795271" cy="182442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08983">
                  <a:extLst>
                    <a:ext uri="{9D8B030D-6E8A-4147-A177-3AD203B41FA5}">
                      <a16:colId xmlns:a16="http://schemas.microsoft.com/office/drawing/2014/main" val="3034729171"/>
                    </a:ext>
                  </a:extLst>
                </a:gridCol>
                <a:gridCol w="3386288">
                  <a:extLst>
                    <a:ext uri="{9D8B030D-6E8A-4147-A177-3AD203B41FA5}">
                      <a16:colId xmlns:a16="http://schemas.microsoft.com/office/drawing/2014/main" val="771789285"/>
                    </a:ext>
                  </a:extLst>
                </a:gridCol>
              </a:tblGrid>
              <a:tr h="262326"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Letterjoin-Air No-Lead 36" panose="02000805000000020003" pitchFamily="50" charset="0"/>
                        </a:rPr>
                        <a:t>Key Information </a:t>
                      </a:r>
                    </a:p>
                  </a:txBody>
                  <a:tcPr marL="74295" marR="74295" marT="37148" marB="37148"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910169"/>
                  </a:ext>
                </a:extLst>
              </a:tr>
              <a:tr h="447267">
                <a:tc>
                  <a:txBody>
                    <a:bodyPr/>
                    <a:lstStyle/>
                    <a:p>
                      <a:r>
                        <a:rPr lang="en-US" sz="800" b="0" dirty="0">
                          <a:latin typeface="Letterjoin-Air No-Lead 36" panose="02000805000000020003" pitchFamily="50" charset="0"/>
                        </a:rPr>
                        <a:t>1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Numbers can be compared by the amount: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10 is more than 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2 is less than 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0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1584818"/>
                  </a:ext>
                </a:extLst>
              </a:tr>
              <a:tr h="447267">
                <a:tc>
                  <a:txBody>
                    <a:bodyPr/>
                    <a:lstStyle/>
                    <a:p>
                      <a:r>
                        <a:rPr lang="en-US" sz="800" b="0" dirty="0">
                          <a:latin typeface="Letterjoin-Air No-Lead 36" panose="02000805000000020003" pitchFamily="50" charset="0"/>
                        </a:rPr>
                        <a:t>2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Objects can be sorted into different groups: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shape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colour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size </a:t>
                      </a:r>
                    </a:p>
                    <a:p>
                      <a:endParaRPr lang="en-GB" sz="400" dirty="0">
                        <a:latin typeface="Letterjoin-Air No-Lead 36" panose="02000805000000020003" pitchFamily="50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5142700"/>
                  </a:ext>
                </a:extLst>
              </a:tr>
            </a:tbl>
          </a:graphicData>
        </a:graphic>
      </p:graphicFrame>
      <p:sp>
        <p:nvSpPr>
          <p:cNvPr id="9" name="Text Box 1">
            <a:extLst>
              <a:ext uri="{FF2B5EF4-FFF2-40B4-BE49-F238E27FC236}">
                <a16:creationId xmlns:a16="http://schemas.microsoft.com/office/drawing/2014/main" id="{B4B651D5-66AC-4685-ACBB-E250E3E48AAA}"/>
              </a:ext>
            </a:extLst>
          </p:cNvPr>
          <p:cNvSpPr txBox="1"/>
          <p:nvPr/>
        </p:nvSpPr>
        <p:spPr>
          <a:xfrm>
            <a:off x="1522215" y="74488"/>
            <a:ext cx="6772912" cy="286222"/>
          </a:xfrm>
          <a:prstGeom prst="rect">
            <a:avLst/>
          </a:prstGeom>
          <a:solidFill>
            <a:schemeClr val="lt1"/>
          </a:solidFill>
          <a:ln w="28575">
            <a:solidFill>
              <a:schemeClr val="accent6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200" b="1" dirty="0">
                <a:latin typeface="Letterjoin-Air No-Lead 36" panose="02000805000000020003" pitchFamily="50" charset="0"/>
              </a:rPr>
              <a:t>N</a:t>
            </a:r>
            <a:r>
              <a:rPr lang="en-GB" sz="1200" b="1" dirty="0">
                <a:latin typeface="Letterjoin-Air No-Lead 36" panose="02000805000000020003" pitchFamily="50" charset="0"/>
              </a:rPr>
              <a:t>umber and Place Value: Numbers within 10 - Knowledge Organiser</a:t>
            </a:r>
            <a:endParaRPr lang="en-GB" sz="1200" dirty="0">
              <a:latin typeface="Letterjoin-Air No-Lead 36" panose="02000805000000020003" pitchFamily="50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EF134E6-305B-4EEC-9B65-15EE6D7DB7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336799"/>
              </p:ext>
            </p:extLst>
          </p:nvPr>
        </p:nvGraphicFramePr>
        <p:xfrm>
          <a:off x="194786" y="3838656"/>
          <a:ext cx="2169065" cy="271961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690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50626">
                <a:tc>
                  <a:txBody>
                    <a:bodyPr/>
                    <a:lstStyle/>
                    <a:p>
                      <a:pPr algn="ctr"/>
                      <a:r>
                        <a:rPr lang="en-GB" altLang="en-GB" sz="1200" dirty="0">
                          <a:latin typeface="Letterjoin-Air No-Lead 36" panose="02000805000000020003" pitchFamily="50" charset="0"/>
                        </a:rPr>
                        <a:t>Worked Examples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2439">
                <a:tc>
                  <a:txBody>
                    <a:bodyPr/>
                    <a:lstStyle/>
                    <a:p>
                      <a:r>
                        <a:rPr lang="en-US" altLang="en-GB" sz="1100" b="0" dirty="0">
                          <a:latin typeface="Letterjoin-Air No-Lead 36" panose="02000805000000020003" pitchFamily="50" charset="0"/>
                        </a:rPr>
                        <a:t>Complete diagram to match the words to the numbers. </a:t>
                      </a:r>
                    </a:p>
                    <a:p>
                      <a:endParaRPr lang="en-US" altLang="en-GB" sz="1000" b="0" dirty="0">
                        <a:latin typeface="Letterjoin-Air No-Lead 36" panose="02000805000000020003" pitchFamily="50" charset="0"/>
                      </a:endParaRPr>
                    </a:p>
                    <a:p>
                      <a:endParaRPr lang="en-US" altLang="en-GB" sz="1000" b="0" dirty="0">
                        <a:latin typeface="Letterjoin-Air No-Lead 36" panose="02000805000000020003" pitchFamily="50" charset="0"/>
                      </a:endParaRPr>
                    </a:p>
                    <a:p>
                      <a:endParaRPr lang="en-US" altLang="en-GB" sz="1000" b="0" dirty="0">
                        <a:latin typeface="Letterjoin-Air No-Lead 36" panose="02000805000000020003" pitchFamily="50" charset="0"/>
                      </a:endParaRPr>
                    </a:p>
                    <a:p>
                      <a:endParaRPr lang="en-US" altLang="en-GB" sz="1000" b="0" dirty="0">
                        <a:latin typeface="Letterjoin-Air No-Lead 36" panose="02000805000000020003" pitchFamily="50" charset="0"/>
                      </a:endParaRPr>
                    </a:p>
                    <a:p>
                      <a:endParaRPr lang="en-GB" altLang="en-GB" sz="1000" b="0" dirty="0">
                        <a:latin typeface="Letterjoin-Air No-Lead 36" panose="02000805000000020003" pitchFamily="50" charset="0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D619386D-851B-45DE-AD4F-CF6D138AC3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276450"/>
              </p:ext>
            </p:extLst>
          </p:nvPr>
        </p:nvGraphicFramePr>
        <p:xfrm>
          <a:off x="6863770" y="412379"/>
          <a:ext cx="2808678" cy="613934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8086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4896">
                <a:tc>
                  <a:txBody>
                    <a:bodyPr/>
                    <a:lstStyle/>
                    <a:p>
                      <a:pPr algn="ctr"/>
                      <a:r>
                        <a:rPr lang="en-GB" altLang="en-GB" sz="1200" dirty="0">
                          <a:latin typeface="Letterjoin-Air No-Lead 36" panose="02000805000000020003" pitchFamily="50" charset="0"/>
                        </a:rPr>
                        <a:t>Worked Examples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4446">
                <a:tc>
                  <a:txBody>
                    <a:bodyPr/>
                    <a:lstStyle/>
                    <a:p>
                      <a:endParaRPr lang="en-US" altLang="en-GB" sz="1100" b="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  <a:p>
                      <a:endParaRPr lang="en-US" altLang="en-GB" sz="1100" b="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  <a:p>
                      <a:endParaRPr lang="en-US" altLang="en-GB" sz="1100" b="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  <a:p>
                      <a:endParaRPr lang="en-US" altLang="en-GB" sz="1100" b="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  <a:p>
                      <a:endParaRPr lang="en-US" altLang="en-GB" sz="1100" b="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  <a:p>
                      <a:r>
                        <a:rPr lang="en-US" altLang="en-GB" sz="1050" b="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The pictures have been sorted by shape.</a:t>
                      </a:r>
                    </a:p>
                    <a:p>
                      <a:endParaRPr lang="en-US" altLang="en-GB" sz="1050" b="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  <a:p>
                      <a:r>
                        <a:rPr lang="en-US" altLang="en-GB" sz="1050" b="1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How else could they be sorted?</a:t>
                      </a:r>
                    </a:p>
                    <a:p>
                      <a:endParaRPr lang="en-US" altLang="en-GB" sz="1050" b="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  <a:p>
                      <a:r>
                        <a:rPr lang="en-US" altLang="en-GB" sz="1050" b="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The pictures could be sorted by </a:t>
                      </a:r>
                      <a:r>
                        <a:rPr lang="en-US" altLang="en-GB" sz="1050" b="0" kern="1200" dirty="0" err="1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colour</a:t>
                      </a:r>
                      <a:r>
                        <a:rPr lang="en-US" altLang="en-GB" sz="1050" b="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endParaRPr lang="en-US" altLang="en-GB" sz="1050" b="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  <a:p>
                      <a:r>
                        <a:rPr lang="en-US" altLang="en-GB" sz="1050" b="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The pictures could be sorted by number of sides or corners. </a:t>
                      </a:r>
                    </a:p>
                    <a:p>
                      <a:endParaRPr lang="en-US" altLang="en-GB" sz="1100" b="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  <a:p>
                      <a:r>
                        <a:rPr lang="en-US" altLang="en-GB" sz="1050" b="1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Find 1 less than each number: </a:t>
                      </a:r>
                    </a:p>
                    <a:p>
                      <a:endParaRPr lang="en-US" altLang="en-GB" sz="1100" b="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  <a:p>
                      <a:endParaRPr lang="en-US" altLang="en-GB" sz="1100" b="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  <a:p>
                      <a:endParaRPr lang="en-US" altLang="en-GB" sz="1100" b="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  <a:p>
                      <a:endParaRPr lang="en-US" altLang="en-GB" sz="1100" b="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  <a:p>
                      <a:endParaRPr lang="en-US" altLang="en-GB" sz="1100" b="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  <a:p>
                      <a:endParaRPr lang="en-US" altLang="en-GB" sz="1100" b="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  <a:p>
                      <a:endParaRPr lang="en-US" altLang="en-GB" sz="1100" b="0" kern="1200" dirty="0">
                        <a:solidFill>
                          <a:schemeClr val="dk1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  <a:p>
                      <a:r>
                        <a:rPr lang="en-US" altLang="en-GB" sz="1100" b="0" kern="1200" dirty="0">
                          <a:solidFill>
                            <a:schemeClr val="dk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Write &lt;, &gt; or = in each circle to compare:</a:t>
                      </a: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05C2AAF-D056-40F7-9106-D2699FA691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553" y="4826675"/>
            <a:ext cx="1584397" cy="165328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CA0BC0-DDA2-4CED-A526-0027490305EE}"/>
              </a:ext>
            </a:extLst>
          </p:cNvPr>
          <p:cNvCxnSpPr>
            <a:cxnSpLocks/>
          </p:cNvCxnSpPr>
          <p:nvPr/>
        </p:nvCxnSpPr>
        <p:spPr>
          <a:xfrm>
            <a:off x="862359" y="4896762"/>
            <a:ext cx="698873" cy="7343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4C6F2E2-D131-4C05-A22B-353D635C6CAB}"/>
              </a:ext>
            </a:extLst>
          </p:cNvPr>
          <p:cNvCxnSpPr>
            <a:cxnSpLocks/>
          </p:cNvCxnSpPr>
          <p:nvPr/>
        </p:nvCxnSpPr>
        <p:spPr>
          <a:xfrm>
            <a:off x="869914" y="5296702"/>
            <a:ext cx="770644" cy="6474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A7E8D25-6C45-4A78-8718-4C15692C9F6A}"/>
              </a:ext>
            </a:extLst>
          </p:cNvPr>
          <p:cNvCxnSpPr>
            <a:cxnSpLocks/>
          </p:cNvCxnSpPr>
          <p:nvPr/>
        </p:nvCxnSpPr>
        <p:spPr>
          <a:xfrm flipV="1">
            <a:off x="904377" y="5304945"/>
            <a:ext cx="723940" cy="3178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105702E-4CC3-43F5-BCAA-8D393B131EA2}"/>
              </a:ext>
            </a:extLst>
          </p:cNvPr>
          <p:cNvCxnSpPr>
            <a:cxnSpLocks/>
          </p:cNvCxnSpPr>
          <p:nvPr/>
        </p:nvCxnSpPr>
        <p:spPr>
          <a:xfrm flipV="1">
            <a:off x="895788" y="4998027"/>
            <a:ext cx="771613" cy="1018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6CFE67D-A8C3-44A4-B32F-E1B261438D8A}"/>
              </a:ext>
            </a:extLst>
          </p:cNvPr>
          <p:cNvCxnSpPr>
            <a:cxnSpLocks/>
          </p:cNvCxnSpPr>
          <p:nvPr/>
        </p:nvCxnSpPr>
        <p:spPr>
          <a:xfrm>
            <a:off x="862359" y="6320118"/>
            <a:ext cx="77819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>
            <a:extLst>
              <a:ext uri="{FF2B5EF4-FFF2-40B4-BE49-F238E27FC236}">
                <a16:creationId xmlns:a16="http://schemas.microsoft.com/office/drawing/2014/main" id="{C0481419-3338-48FF-B52F-7E12456487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3624" y="860582"/>
            <a:ext cx="2479511" cy="61670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225E59D5-EA85-4D37-9B84-E2E700D92CB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7860"/>
          <a:stretch/>
        </p:blipFill>
        <p:spPr>
          <a:xfrm>
            <a:off x="6931064" y="3818795"/>
            <a:ext cx="2644629" cy="73316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CFABBD2-E048-42F8-9A7D-C329D23C4CA6}"/>
              </a:ext>
            </a:extLst>
          </p:cNvPr>
          <p:cNvSpPr txBox="1"/>
          <p:nvPr/>
        </p:nvSpPr>
        <p:spPr>
          <a:xfrm>
            <a:off x="6931064" y="4182623"/>
            <a:ext cx="322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winkl Precursive" panose="02000000000000000000" pitchFamily="2" charset="0"/>
              </a:rPr>
              <a:t>3</a:t>
            </a:r>
            <a:endParaRPr lang="en-GB" dirty="0">
              <a:latin typeface="Twinkl Precursive" panose="02000000000000000000" pitchFamily="2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2F14986-8268-4EDD-BE01-AD5EAF573218}"/>
              </a:ext>
            </a:extLst>
          </p:cNvPr>
          <p:cNvSpPr txBox="1"/>
          <p:nvPr/>
        </p:nvSpPr>
        <p:spPr>
          <a:xfrm>
            <a:off x="8421689" y="4182623"/>
            <a:ext cx="322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winkl Precursive" panose="02000000000000000000" pitchFamily="2" charset="0"/>
              </a:rPr>
              <a:t>5</a:t>
            </a:r>
            <a:endParaRPr lang="en-GB" dirty="0">
              <a:latin typeface="Twinkl Precursive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9CE32E-077F-E3AC-C117-FBD0F80D02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3851" y="4445607"/>
            <a:ext cx="4373135" cy="176013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B7972A0-91DC-4375-89AD-0B9C7C88E1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1064" y="5339540"/>
            <a:ext cx="2737449" cy="98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89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4CC0F482672A409F4BBBC5183F93FA" ma:contentTypeVersion="13" ma:contentTypeDescription="Create a new document." ma:contentTypeScope="" ma:versionID="0e339e2919bee65cf59b0afd5a78b75a">
  <xsd:schema xmlns:xsd="http://www.w3.org/2001/XMLSchema" xmlns:xs="http://www.w3.org/2001/XMLSchema" xmlns:p="http://schemas.microsoft.com/office/2006/metadata/properties" xmlns:ns2="b4d385f6-dd65-4bd2-90e2-003ddeccf305" xmlns:ns3="3e3e280b-8a27-4d81-a4c8-402f3e36e39c" targetNamespace="http://schemas.microsoft.com/office/2006/metadata/properties" ma:root="true" ma:fieldsID="c95cdb3cf0a966843626f5642ecf82ff" ns2:_="" ns3:_="">
    <xsd:import namespace="b4d385f6-dd65-4bd2-90e2-003ddeccf305"/>
    <xsd:import namespace="3e3e280b-8a27-4d81-a4c8-402f3e36e3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d385f6-dd65-4bd2-90e2-003ddeccf3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7f1375d-6204-471b-a628-7b5216576d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e280b-8a27-4d81-a4c8-402f3e36e39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3433a8b-fea9-4eb8-972b-3e53d7f1193b}" ma:internalName="TaxCatchAll" ma:showField="CatchAllData" ma:web="3e3e280b-8a27-4d81-a4c8-402f3e36e3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d385f6-dd65-4bd2-90e2-003ddeccf305">
      <Terms xmlns="http://schemas.microsoft.com/office/infopath/2007/PartnerControls"/>
    </lcf76f155ced4ddcb4097134ff3c332f>
    <TaxCatchAll xmlns="3e3e280b-8a27-4d81-a4c8-402f3e36e39c" xsi:nil="true"/>
  </documentManagement>
</p:properties>
</file>

<file path=customXml/itemProps1.xml><?xml version="1.0" encoding="utf-8"?>
<ds:datastoreItem xmlns:ds="http://schemas.openxmlformats.org/officeDocument/2006/customXml" ds:itemID="{C901958E-FBDA-4665-8B6D-0EA82CCE3A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30F516-AC46-48C9-A342-7D5886D26F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d385f6-dd65-4bd2-90e2-003ddeccf305"/>
    <ds:schemaRef ds:uri="3e3e280b-8a27-4d81-a4c8-402f3e36e3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BEA0037-6BEA-4583-BEB2-44773CA9FF19}">
  <ds:schemaRefs>
    <ds:schemaRef ds:uri="http://schemas.microsoft.com/office/2006/metadata/properties"/>
    <ds:schemaRef ds:uri="http://schemas.microsoft.com/office/infopath/2007/PartnerControls"/>
    <ds:schemaRef ds:uri="b4d385f6-dd65-4bd2-90e2-003ddeccf305"/>
    <ds:schemaRef ds:uri="3e3e280b-8a27-4d81-a4c8-402f3e36e39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7518</TotalTime>
  <Words>166</Words>
  <Application>Microsoft Office PowerPoint</Application>
  <PresentationFormat>A4 Paper (210x297 mm)</PresentationFormat>
  <Paragraphs>73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Letterjoin-Air No-Lead 36</vt:lpstr>
      <vt:lpstr>Twinkl Precursive</vt:lpstr>
      <vt:lpstr>Office Theme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Jill Murphy | Year One | Autumn 2</dc:title>
  <dc:creator>Jon Brunskill</dc:creator>
  <cp:lastModifiedBy>Siobhan McLeod</cp:lastModifiedBy>
  <cp:revision>90</cp:revision>
  <cp:lastPrinted>2017-10-30T10:21:12Z</cp:lastPrinted>
  <dcterms:created xsi:type="dcterms:W3CDTF">2017-10-15T20:56:30Z</dcterms:created>
  <dcterms:modified xsi:type="dcterms:W3CDTF">2026-08-31T15:29:36Z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0x010100924CC0F482672A409F4BBBC5183F93FA</vt:lpwstr>
  </property>
</Properties>
</file>