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9" r:id="rId4"/>
  </p:sldMasterIdLst>
  <p:notesMasterIdLst>
    <p:notesMasterId r:id="rId6"/>
  </p:notesMasterIdLst>
  <p:sldIdLst>
    <p:sldId id="256" r:id="rId5"/>
  </p:sldIdLst>
  <p:sldSz cx="9906000" cy="6858000" type="A4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27"/>
  </p:normalViewPr>
  <p:slideViewPr>
    <p:cSldViewPr snapToGrid="0" snapToObjects="1">
      <p:cViewPr varScale="1">
        <p:scale>
          <a:sx n="86" d="100"/>
          <a:sy n="86" d="100"/>
        </p:scale>
        <p:origin x="104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obhan McLeod" userId="aec265ac-8142-406d-a020-22a2084a2f1e" providerId="ADAL" clId="{89E2EB3D-90DB-40C3-9CDC-4577EC964D5C}"/>
    <pc:docChg chg="undo custSel modSld">
      <pc:chgData name="Siobhan McLeod" userId="aec265ac-8142-406d-a020-22a2084a2f1e" providerId="ADAL" clId="{89E2EB3D-90DB-40C3-9CDC-4577EC964D5C}" dt="2026-08-21T13:53:30.598" v="2034" actId="14100"/>
      <pc:docMkLst>
        <pc:docMk/>
      </pc:docMkLst>
      <pc:sldChg chg="addSp modSp mod">
        <pc:chgData name="Siobhan McLeod" userId="aec265ac-8142-406d-a020-22a2084a2f1e" providerId="ADAL" clId="{89E2EB3D-90DB-40C3-9CDC-4577EC964D5C}" dt="2026-08-21T13:53:30.598" v="2034" actId="14100"/>
        <pc:sldMkLst>
          <pc:docMk/>
          <pc:sldMk cId="123089539" sldId="256"/>
        </pc:sldMkLst>
        <pc:spChg chg="mod">
          <ac:chgData name="Siobhan McLeod" userId="aec265ac-8142-406d-a020-22a2084a2f1e" providerId="ADAL" clId="{89E2EB3D-90DB-40C3-9CDC-4577EC964D5C}" dt="2026-08-21T13:50:58.145" v="1869" actId="1076"/>
          <ac:spMkLst>
            <pc:docMk/>
            <pc:sldMk cId="123089539" sldId="256"/>
            <ac:spMk id="6" creationId="{0434A0E6-B55C-43C2-AFC2-C097575760A3}"/>
          </ac:spMkLst>
        </pc:spChg>
        <pc:graphicFrameChg chg="mod modGraphic">
          <ac:chgData name="Siobhan McLeod" userId="aec265ac-8142-406d-a020-22a2084a2f1e" providerId="ADAL" clId="{89E2EB3D-90DB-40C3-9CDC-4577EC964D5C}" dt="2026-08-21T13:53:30.598" v="2034" actId="14100"/>
          <ac:graphicFrameMkLst>
            <pc:docMk/>
            <pc:sldMk cId="123089539" sldId="256"/>
            <ac:graphicFrameMk id="3" creationId="{00000000-0000-0000-0000-000000000000}"/>
          </ac:graphicFrameMkLst>
        </pc:graphicFrameChg>
        <pc:graphicFrameChg chg="mod modGraphic">
          <ac:chgData name="Siobhan McLeod" userId="aec265ac-8142-406d-a020-22a2084a2f1e" providerId="ADAL" clId="{89E2EB3D-90DB-40C3-9CDC-4577EC964D5C}" dt="2026-08-21T13:51:07.522" v="1872" actId="14100"/>
          <ac:graphicFrameMkLst>
            <pc:docMk/>
            <pc:sldMk cId="123089539" sldId="256"/>
            <ac:graphicFrameMk id="4" creationId="{00000000-0000-0000-0000-000000000000}"/>
          </ac:graphicFrameMkLst>
        </pc:graphicFrameChg>
        <pc:graphicFrameChg chg="modGraphic">
          <ac:chgData name="Siobhan McLeod" userId="aec265ac-8142-406d-a020-22a2084a2f1e" providerId="ADAL" clId="{89E2EB3D-90DB-40C3-9CDC-4577EC964D5C}" dt="2026-08-21T13:42:09.689" v="1570" actId="255"/>
          <ac:graphicFrameMkLst>
            <pc:docMk/>
            <pc:sldMk cId="123089539" sldId="256"/>
            <ac:graphicFrameMk id="8" creationId="{87A16600-9CE5-7D4D-9238-FE903140D703}"/>
          </ac:graphicFrameMkLst>
        </pc:graphicFrameChg>
        <pc:picChg chg="mod">
          <ac:chgData name="Siobhan McLeod" userId="aec265ac-8142-406d-a020-22a2084a2f1e" providerId="ADAL" clId="{89E2EB3D-90DB-40C3-9CDC-4577EC964D5C}" dt="2026-08-21T13:50:53.616" v="1868" actId="14100"/>
          <ac:picMkLst>
            <pc:docMk/>
            <pc:sldMk cId="123089539" sldId="256"/>
            <ac:picMk id="5" creationId="{683B1BAB-85A4-472A-86C3-77F9FB3C50E7}"/>
          </ac:picMkLst>
        </pc:picChg>
        <pc:picChg chg="add mod">
          <ac:chgData name="Siobhan McLeod" userId="aec265ac-8142-406d-a020-22a2084a2f1e" providerId="ADAL" clId="{89E2EB3D-90DB-40C3-9CDC-4577EC964D5C}" dt="2026-08-21T13:43:08.113" v="1579" actId="571"/>
          <ac:picMkLst>
            <pc:docMk/>
            <pc:sldMk cId="123089539" sldId="256"/>
            <ac:picMk id="10" creationId="{EF925183-915A-46FE-9EF5-76B61406753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1294" tIns="45647" rIns="91294" bIns="45647" numCol="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294" tIns="45647" rIns="91294" bIns="45647" numCol="1" rtlCol="0"/>
          <a:lstStyle>
            <a:lvl1pPr algn="r">
              <a:defRPr sz="1200"/>
            </a:lvl1pPr>
          </a:lstStyle>
          <a:p>
            <a:fld id="{74DA69C8-F84C-2947-85D9-F4E475966ECC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241425"/>
            <a:ext cx="48387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94" tIns="45647" rIns="91294" bIns="45647" numCol="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1294" tIns="45647" rIns="91294" bIns="45647" numCol="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8055"/>
          </a:xfrm>
          <a:prstGeom prst="rect">
            <a:avLst/>
          </a:prstGeom>
        </p:spPr>
        <p:txBody>
          <a:bodyPr vert="horz" lIns="91294" tIns="45647" rIns="91294" bIns="45647" numCol="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59" cy="498055"/>
          </a:xfrm>
          <a:prstGeom prst="rect">
            <a:avLst/>
          </a:prstGeom>
        </p:spPr>
        <p:txBody>
          <a:bodyPr vert="horz" lIns="91294" tIns="45647" rIns="91294" bIns="45647" numCol="1" rtlCol="0" anchor="b"/>
          <a:lstStyle>
            <a:lvl1pPr algn="r">
              <a:defRPr sz="1200"/>
            </a:lvl1pPr>
          </a:lstStyle>
          <a:p>
            <a:fld id="{90C8F01E-995B-8848-96E4-13733EB6A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843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numCol="1"/>
          <a:lstStyle/>
          <a:p>
            <a:fld id="{9C5789CE-836E-B042-843F-5605E41F500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283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numCol="1"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 numCol="1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numCol="1"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 numCol="1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 numCol="1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numCol="1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 numCol="1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 numCol="1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numCol="1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numCol="1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 numCol="1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 numCol="1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7089A-8636-F64C-9D23-B4C3EC8D4BA5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762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9545" y="47193"/>
            <a:ext cx="7429500" cy="273090"/>
          </a:xfrm>
        </p:spPr>
        <p:txBody>
          <a:bodyPr numCol="1">
            <a:noAutofit/>
          </a:bodyPr>
          <a:lstStyle/>
          <a:p>
            <a:r>
              <a:rPr lang="en-US" sz="1800" b="1" dirty="0"/>
              <a:t>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3907124"/>
              </p:ext>
            </p:extLst>
          </p:nvPr>
        </p:nvGraphicFramePr>
        <p:xfrm>
          <a:off x="131657" y="459055"/>
          <a:ext cx="2636838" cy="60066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25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4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5117">
                <a:tc gridSpan="2"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Letterjoin-Air No-Lead 36" panose="02000805000000020003" pitchFamily="50" charset="0"/>
                        </a:rPr>
                        <a:t>Key Vocabulary</a:t>
                      </a:r>
                    </a:p>
                  </a:txBody>
                  <a:tcPr marL="74295" marR="74295" marT="37148" marB="37148"/>
                </a:tc>
                <a:tc hMerge="1"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13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map</a:t>
                      </a:r>
                      <a:endParaRPr lang="en-GB" sz="105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picture that shows us where places are.</a:t>
                      </a:r>
                      <a:endParaRPr lang="en-GB" sz="105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241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town</a:t>
                      </a:r>
                      <a:endParaRPr lang="en-GB" sz="105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place where people live that usually has things that we need.</a:t>
                      </a:r>
                      <a:endParaRPr lang="en-GB" sz="105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592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city</a:t>
                      </a:r>
                      <a:endParaRPr lang="en-GB" sz="105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place where people live that is bigger than a town.</a:t>
                      </a:r>
                      <a:endParaRPr lang="en-GB" sz="105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944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country</a:t>
                      </a:r>
                      <a:endParaRPr lang="en-GB" sz="105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large area of land where people live.</a:t>
                      </a:r>
                      <a:endParaRPr lang="en-GB" sz="105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5889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Human features</a:t>
                      </a:r>
                      <a:endParaRPr lang="en-GB" sz="105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Things that people have made or built for example; houses, churches and roads.</a:t>
                      </a:r>
                      <a:endParaRPr lang="en-GB" sz="105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68278743"/>
                  </a:ext>
                </a:extLst>
              </a:tr>
              <a:tr h="105889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Physical features</a:t>
                      </a:r>
                      <a:endParaRPr lang="en-GB" sz="105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Things in nature that were not made by people for examples; rivers, forests and trees.</a:t>
                      </a:r>
                      <a:endParaRPr lang="en-GB" sz="105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49023274"/>
                  </a:ext>
                </a:extLst>
              </a:tr>
              <a:tr h="92463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pollution</a:t>
                      </a:r>
                      <a:endParaRPr lang="en-GB" sz="110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When harmful or dirty things make our air, water or land dirty.</a:t>
                      </a:r>
                      <a:endParaRPr lang="en-GB" sz="110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46617851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9479972"/>
              </p:ext>
            </p:extLst>
          </p:nvPr>
        </p:nvGraphicFramePr>
        <p:xfrm>
          <a:off x="2866877" y="3871253"/>
          <a:ext cx="3274264" cy="259443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624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1783">
                  <a:extLst>
                    <a:ext uri="{9D8B030D-6E8A-4147-A177-3AD203B41FA5}">
                      <a16:colId xmlns:a16="http://schemas.microsoft.com/office/drawing/2014/main" val="3827066675"/>
                    </a:ext>
                  </a:extLst>
                </a:gridCol>
              </a:tblGrid>
              <a:tr h="352010">
                <a:tc gridSpan="2">
                  <a:txBody>
                    <a:bodyPr/>
                    <a:lstStyle/>
                    <a:p>
                      <a:pPr algn="ctr"/>
                      <a:r>
                        <a:rPr lang="en-GB" altLang="en-GB" sz="1200" dirty="0">
                          <a:latin typeface="Letterjoin-Air No-Lead 36" panose="02000805000000020003" pitchFamily="50" charset="0"/>
                        </a:rPr>
                        <a:t>Prior Knowledge </a:t>
                      </a:r>
                    </a:p>
                  </a:txBody>
                  <a:tcPr marL="74295" marR="74295" marT="37148" marB="37148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7170">
                <a:tc>
                  <a:txBody>
                    <a:bodyPr/>
                    <a:lstStyle/>
                    <a:p>
                      <a:r>
                        <a:rPr lang="en-US" altLang="en-GB" sz="1050" b="0" dirty="0">
                          <a:latin typeface="Letterjoin-Air No-Lead 36" panose="02000805000000020003" pitchFamily="50" charset="0"/>
                        </a:rPr>
                        <a:t>EYFS – Advent</a:t>
                      </a:r>
                      <a:endParaRPr lang="en-GB" altLang="en-GB" sz="1050" b="0" dirty="0">
                        <a:latin typeface="Letterjoin-Air No-Lead 36" panose="02000805000000020003" pitchFamily="50" charset="0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latin typeface="Letterjoin-Air No-Lead 36" panose="02000805000000020003" pitchFamily="50" charset="0"/>
                        </a:rPr>
                        <a:t>To know to show care and concern for living things and the environment.</a:t>
                      </a:r>
                      <a:endParaRPr lang="en-GB" sz="1050" dirty="0">
                        <a:latin typeface="Letterjoin-Air No-Lead 36" panose="02000805000000020003" pitchFamily="50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2372">
                <a:tc>
                  <a:txBody>
                    <a:bodyPr/>
                    <a:lstStyle/>
                    <a:p>
                      <a:r>
                        <a:rPr lang="en-US" altLang="en-GB" sz="1050" b="0" dirty="0">
                          <a:latin typeface="Letterjoin-Air No-Lead 36" panose="02000805000000020003" pitchFamily="50" charset="0"/>
                        </a:rPr>
                        <a:t>EYFS – Advent &amp; Pentecost</a:t>
                      </a:r>
                      <a:endParaRPr lang="en-GB" altLang="en-GB" sz="1050" b="0" dirty="0">
                        <a:latin typeface="Letterjoin-Air No-Lead 36" panose="02000805000000020003" pitchFamily="50" charset="0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latin typeface="Letterjoin-Air No-Lead 36" panose="02000805000000020003" pitchFamily="50" charset="0"/>
                        </a:rPr>
                        <a:t>To ask questions about aspects of my familiar world e.g. where I live.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878">
                <a:tc>
                  <a:txBody>
                    <a:bodyPr/>
                    <a:lstStyle/>
                    <a:p>
                      <a:r>
                        <a:rPr lang="en-US" altLang="en-GB" sz="1050" b="0" dirty="0">
                          <a:latin typeface="Letterjoin-Air No-Lead 36" panose="02000805000000020003" pitchFamily="50" charset="0"/>
                        </a:rPr>
                        <a:t>EYFS - Advent</a:t>
                      </a:r>
                      <a:endParaRPr lang="en-GB" altLang="en-GB" sz="1050" b="0" dirty="0">
                        <a:latin typeface="Letterjoin-Air No-Lead 36" panose="02000805000000020003" pitchFamily="50" charset="0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>
                          <a:latin typeface="Letterjoin-Air No-Lead 36" panose="02000805000000020003" pitchFamily="50" charset="0"/>
                        </a:rPr>
                        <a:t>To know how to explore the natural world around them.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07509847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7A16600-9CE5-7D4D-9238-FE903140D7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394056"/>
              </p:ext>
            </p:extLst>
          </p:nvPr>
        </p:nvGraphicFramePr>
        <p:xfrm>
          <a:off x="6220313" y="481684"/>
          <a:ext cx="3554030" cy="598399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2987">
                  <a:extLst>
                    <a:ext uri="{9D8B030D-6E8A-4147-A177-3AD203B41FA5}">
                      <a16:colId xmlns:a16="http://schemas.microsoft.com/office/drawing/2014/main" val="3034729171"/>
                    </a:ext>
                  </a:extLst>
                </a:gridCol>
                <a:gridCol w="3171043">
                  <a:extLst>
                    <a:ext uri="{9D8B030D-6E8A-4147-A177-3AD203B41FA5}">
                      <a16:colId xmlns:a16="http://schemas.microsoft.com/office/drawing/2014/main" val="771789285"/>
                    </a:ext>
                  </a:extLst>
                </a:gridCol>
              </a:tblGrid>
              <a:tr h="36288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Letterjoin-Air No-Lead 36" panose="02000805000000020003" pitchFamily="50" charset="0"/>
                        </a:rPr>
                        <a:t>Key Information </a:t>
                      </a:r>
                    </a:p>
                  </a:txBody>
                  <a:tcPr marL="74295" marR="74295" marT="37148" marB="37148"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910169"/>
                  </a:ext>
                </a:extLst>
              </a:tr>
              <a:tr h="645117">
                <a:tc>
                  <a:txBody>
                    <a:bodyPr/>
                    <a:lstStyle/>
                    <a:p>
                      <a:r>
                        <a:rPr lang="en-US" sz="1050" b="0" dirty="0">
                          <a:latin typeface="Letterjoin-Air No-Lead 36" panose="02000805000000020003" pitchFamily="50" charset="0"/>
                        </a:rPr>
                        <a:t>1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kern="1200" dirty="0">
                          <a:solidFill>
                            <a:schemeClr val="dk1"/>
                          </a:solidFill>
                          <a:effectLst/>
                          <a:latin typeface="Letterjoin-Air No-Lead 36" panose="02000805000000020003" pitchFamily="50" charset="0"/>
                          <a:ea typeface="+mn-ea"/>
                          <a:cs typeface="+mn-cs"/>
                        </a:rPr>
                        <a:t>Our school is in a town called Ollerton. Ollerton is in the county of Nottinghamshire which is in England.</a:t>
                      </a:r>
                      <a:endParaRPr lang="en-GB" sz="1050" kern="1200" dirty="0">
                        <a:solidFill>
                          <a:schemeClr val="dk1"/>
                        </a:solidFill>
                        <a:effectLst/>
                        <a:latin typeface="Letterjoin-Air No-Lead 36" panose="02000805000000020003" pitchFamily="50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01584818"/>
                  </a:ext>
                </a:extLst>
              </a:tr>
              <a:tr h="860156">
                <a:tc>
                  <a:txBody>
                    <a:bodyPr/>
                    <a:lstStyle/>
                    <a:p>
                      <a:r>
                        <a:rPr lang="en-US" sz="1050" b="0" dirty="0">
                          <a:latin typeface="Letterjoin-Air No-Lead 36" panose="02000805000000020003" pitchFamily="50" charset="0"/>
                        </a:rPr>
                        <a:t>2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050" dirty="0">
                          <a:latin typeface="Letterjoin-Air No-Lead 36" panose="02000805000000020003" pitchFamily="50" charset="0"/>
                        </a:rPr>
                        <a:t>Human features in the local area include; churches, shops, roads, supermarkets, a police station and a post office.</a:t>
                      </a:r>
                      <a:endParaRPr lang="en-GB" sz="1050" dirty="0">
                        <a:latin typeface="Letterjoin-Air No-Lead 36" panose="02000805000000020003" pitchFamily="50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75142700"/>
                  </a:ext>
                </a:extLst>
              </a:tr>
              <a:tr h="1075195">
                <a:tc>
                  <a:txBody>
                    <a:bodyPr/>
                    <a:lstStyle/>
                    <a:p>
                      <a:r>
                        <a:rPr lang="en-US" sz="1050" b="0" dirty="0">
                          <a:latin typeface="Letterjoin-Air No-Lead 36" panose="02000805000000020003" pitchFamily="50" charset="0"/>
                        </a:rPr>
                        <a:t>3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kern="1200" dirty="0">
                          <a:solidFill>
                            <a:schemeClr val="dk1"/>
                          </a:solidFill>
                          <a:effectLst/>
                          <a:latin typeface="Letterjoin-Air No-Lead 36" panose="02000805000000020003" pitchFamily="50" charset="0"/>
                          <a:ea typeface="+mn-ea"/>
                          <a:cs typeface="+mn-cs"/>
                        </a:rPr>
                        <a:t>Physical features include; the River Maun (local river), the River Trent (main river in Nottingham) and forestry and woodland (Sherwood Forest).</a:t>
                      </a:r>
                      <a:endParaRPr lang="en-GB" sz="1050" kern="1200" dirty="0">
                        <a:solidFill>
                          <a:schemeClr val="dk1"/>
                        </a:solidFill>
                        <a:effectLst/>
                        <a:latin typeface="Letterjoin-Air No-Lead 36" panose="02000805000000020003" pitchFamily="50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34594781"/>
                  </a:ext>
                </a:extLst>
              </a:tr>
              <a:tr h="460183">
                <a:tc>
                  <a:txBody>
                    <a:bodyPr/>
                    <a:lstStyle/>
                    <a:p>
                      <a:r>
                        <a:rPr lang="en-US" sz="1050" b="0" dirty="0">
                          <a:latin typeface="Letterjoin-Air No-Lead 36" panose="02000805000000020003" pitchFamily="50" charset="0"/>
                        </a:rPr>
                        <a:t>4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dirty="0">
                          <a:effectLst/>
                          <a:latin typeface="Letterjoin-Air No-Lead 36" panose="02000805000000020003" pitchFamily="50" charset="0"/>
                          <a:ea typeface="Calibri"/>
                          <a:cs typeface="Times New Roman"/>
                        </a:rPr>
                        <a:t>The city of Nottingham and the local area are polluted by humans.</a:t>
                      </a: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1398772385"/>
                  </a:ext>
                </a:extLst>
              </a:tr>
              <a:tr h="645117">
                <a:tc>
                  <a:txBody>
                    <a:bodyPr/>
                    <a:lstStyle/>
                    <a:p>
                      <a:r>
                        <a:rPr lang="en-US" sz="1050" b="0" dirty="0">
                          <a:latin typeface="Letterjoin-Air No-Lead 36" panose="02000805000000020003" pitchFamily="50" charset="0"/>
                        </a:rPr>
                        <a:t>5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kern="1200" dirty="0">
                          <a:solidFill>
                            <a:schemeClr val="dk1"/>
                          </a:solidFill>
                          <a:effectLst/>
                          <a:latin typeface="Letterjoin-Air No-Lead 36" panose="02000805000000020003" pitchFamily="50" charset="0"/>
                          <a:ea typeface="+mn-ea"/>
                          <a:cs typeface="+mn-cs"/>
                        </a:rPr>
                        <a:t>Humans pollute the area by; littering, driving, making the water dirty and not looking after the woodland.</a:t>
                      </a:r>
                      <a:endParaRPr lang="en-GB" sz="1050" kern="1200" dirty="0">
                        <a:solidFill>
                          <a:schemeClr val="dk1"/>
                        </a:solidFill>
                        <a:effectLst/>
                        <a:latin typeface="Letterjoin-Air No-Lead 36" panose="02000805000000020003" pitchFamily="50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32408064"/>
                  </a:ext>
                </a:extLst>
              </a:tr>
              <a:tr h="860156">
                <a:tc>
                  <a:txBody>
                    <a:bodyPr/>
                    <a:lstStyle/>
                    <a:p>
                      <a:r>
                        <a:rPr lang="en-US" sz="1050" b="0" dirty="0">
                          <a:latin typeface="Letterjoin-Air No-Lead 36" panose="02000805000000020003" pitchFamily="50" charset="0"/>
                        </a:rPr>
                        <a:t>6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kern="1200" dirty="0">
                          <a:solidFill>
                            <a:schemeClr val="dk1"/>
                          </a:solidFill>
                          <a:effectLst/>
                          <a:latin typeface="Letterjoin-Air No-Lead 36" panose="02000805000000020003" pitchFamily="50" charset="0"/>
                          <a:ea typeface="+mn-ea"/>
                          <a:cs typeface="+mn-cs"/>
                        </a:rPr>
                        <a:t>Pollution has an impact on the wildlife and their habitats. Animals may get caught in rubbish or eat litter. Dirty water will affect fish. </a:t>
                      </a:r>
                      <a:endParaRPr lang="en-GB" sz="1050" kern="1200" dirty="0">
                        <a:solidFill>
                          <a:schemeClr val="dk1"/>
                        </a:solidFill>
                        <a:effectLst/>
                        <a:latin typeface="Letterjoin-Air No-Lead 36" panose="02000805000000020003" pitchFamily="50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53600408"/>
                  </a:ext>
                </a:extLst>
              </a:tr>
              <a:tr h="1075195">
                <a:tc>
                  <a:txBody>
                    <a:bodyPr/>
                    <a:lstStyle/>
                    <a:p>
                      <a:r>
                        <a:rPr lang="en-GB" altLang="en-GB" sz="1050" b="0" dirty="0">
                          <a:latin typeface="Letterjoin-Air No-Lead 36" panose="02000805000000020003" pitchFamily="50" charset="0"/>
                        </a:rPr>
                        <a:t>7</a:t>
                      </a:r>
                      <a:endParaRPr lang="en-US" sz="1050" b="0" dirty="0">
                        <a:latin typeface="Letterjoin-Air No-Lead 36" panose="02000805000000020003" pitchFamily="50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kern="1200" dirty="0">
                          <a:solidFill>
                            <a:schemeClr val="dk1"/>
                          </a:solidFill>
                          <a:effectLst/>
                          <a:latin typeface="Letterjoin-Air No-Lead 36" panose="02000805000000020003" pitchFamily="50" charset="0"/>
                          <a:ea typeface="+mn-ea"/>
                          <a:cs typeface="+mn-cs"/>
                        </a:rPr>
                        <a:t>We can live in a ‘green’ way by; walking or cycling, not littering, recycling, saving electricity, save water, protecting wildlife and looking after plants and trees.</a:t>
                      </a:r>
                      <a:endParaRPr lang="en-GB" sz="1050" kern="1200" dirty="0">
                        <a:solidFill>
                          <a:schemeClr val="dk1"/>
                        </a:solidFill>
                        <a:effectLst/>
                        <a:latin typeface="Letterjoin-Air No-Lead 36" panose="02000805000000020003" pitchFamily="50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1194389"/>
                  </a:ext>
                </a:extLst>
              </a:tr>
            </a:tbl>
          </a:graphicData>
        </a:graphic>
      </p:graphicFrame>
      <p:sp>
        <p:nvSpPr>
          <p:cNvPr id="9" name="Text Box 1">
            <a:extLst>
              <a:ext uri="{FF2B5EF4-FFF2-40B4-BE49-F238E27FC236}">
                <a16:creationId xmlns:a16="http://schemas.microsoft.com/office/drawing/2014/main" id="{B4B651D5-66AC-4685-ACBB-E250E3E48AAA}"/>
              </a:ext>
            </a:extLst>
          </p:cNvPr>
          <p:cNvSpPr txBox="1"/>
          <p:nvPr/>
        </p:nvSpPr>
        <p:spPr>
          <a:xfrm>
            <a:off x="2178423" y="74394"/>
            <a:ext cx="5549153" cy="317924"/>
          </a:xfrm>
          <a:prstGeom prst="rect">
            <a:avLst/>
          </a:prstGeom>
          <a:solidFill>
            <a:schemeClr val="lt1"/>
          </a:solidFill>
          <a:ln w="28575">
            <a:solidFill>
              <a:schemeClr val="accent6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200" b="1" dirty="0">
                <a:latin typeface="Letterjoin-Air No-Lead 36" panose="02000805000000020003" pitchFamily="50" charset="0"/>
              </a:rPr>
              <a:t>How Green is Our School Knowledge Organiser</a:t>
            </a:r>
            <a:endParaRPr lang="en-GB" sz="1200" dirty="0">
              <a:latin typeface="Letterjoin-Air No-Lead 36" panose="02000805000000020003" pitchFamily="50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3B1BAB-85A4-472A-86C3-77F9FB3C50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9245" y="481684"/>
            <a:ext cx="2929528" cy="33002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34A0E6-B55C-43C2-AFC2-C097575760A3}"/>
              </a:ext>
            </a:extLst>
          </p:cNvPr>
          <p:cNvSpPr txBox="1"/>
          <p:nvPr/>
        </p:nvSpPr>
        <p:spPr>
          <a:xfrm>
            <a:off x="5098350" y="2204388"/>
            <a:ext cx="10427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Sassoon Primary" pitchFamily="50" charset="0"/>
              </a:rPr>
              <a:t>Ollerton</a:t>
            </a:r>
          </a:p>
        </p:txBody>
      </p:sp>
    </p:spTree>
    <p:extLst>
      <p:ext uri="{BB962C8B-B14F-4D97-AF65-F5344CB8AC3E}">
        <p14:creationId xmlns:p14="http://schemas.microsoft.com/office/powerpoint/2010/main" val="1230895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4d385f6-dd65-4bd2-90e2-003ddeccf305">
      <Terms xmlns="http://schemas.microsoft.com/office/infopath/2007/PartnerControls"/>
    </lcf76f155ced4ddcb4097134ff3c332f>
    <TaxCatchAll xmlns="3e3e280b-8a27-4d81-a4c8-402f3e36e39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4CC0F482672A409F4BBBC5183F93FA" ma:contentTypeVersion="14" ma:contentTypeDescription="Create a new document." ma:contentTypeScope="" ma:versionID="5efec7c447a2d14994a6ec4bce4e7973">
  <xsd:schema xmlns:xsd="http://www.w3.org/2001/XMLSchema" xmlns:xs="http://www.w3.org/2001/XMLSchema" xmlns:p="http://schemas.microsoft.com/office/2006/metadata/properties" xmlns:ns2="b4d385f6-dd65-4bd2-90e2-003ddeccf305" xmlns:ns3="3e3e280b-8a27-4d81-a4c8-402f3e36e39c" targetNamespace="http://schemas.microsoft.com/office/2006/metadata/properties" ma:root="true" ma:fieldsID="542a8429e97382a59874334be7ad3eeb" ns2:_="" ns3:_="">
    <xsd:import namespace="b4d385f6-dd65-4bd2-90e2-003ddeccf305"/>
    <xsd:import namespace="3e3e280b-8a27-4d81-a4c8-402f3e36e3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d385f6-dd65-4bd2-90e2-003ddeccf3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b7f1375d-6204-471b-a628-7b5216576d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e280b-8a27-4d81-a4c8-402f3e36e39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3433a8b-fea9-4eb8-972b-3e53d7f1193b}" ma:internalName="TaxCatchAll" ma:showField="CatchAllData" ma:web="3e3e280b-8a27-4d81-a4c8-402f3e36e3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B497FC3-33AD-4A05-B90A-13758055A1B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41AE607-EFEE-4E52-9665-D0DA3C41A968}">
  <ds:schemaRefs>
    <ds:schemaRef ds:uri="http://purl.org/dc/elements/1.1/"/>
    <ds:schemaRef ds:uri="http://purl.org/dc/dcmitype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b4d385f6-dd65-4bd2-90e2-003ddeccf305"/>
    <ds:schemaRef ds:uri="http://schemas.openxmlformats.org/package/2006/metadata/core-properties"/>
    <ds:schemaRef ds:uri="3e3e280b-8a27-4d81-a4c8-402f3e36e39c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AE646A97-8CAA-4308-8E94-262D44349B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d385f6-dd65-4bd2-90e2-003ddeccf305"/>
    <ds:schemaRef ds:uri="3e3e280b-8a27-4d81-a4c8-402f3e36e3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6106</TotalTime>
  <Words>345</Words>
  <Application>Microsoft Office PowerPoint</Application>
  <PresentationFormat>A4 Paper (210x297 mm)</PresentationFormat>
  <Paragraphs>41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Letterjoin-Air No-Lead 36</vt:lpstr>
      <vt:lpstr>Sassoon Primary</vt:lpstr>
      <vt:lpstr>Office Theme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Jill Murphy | Year One | Autumn 2</dc:title>
  <dc:creator>Jon Brunskill</dc:creator>
  <cp:lastModifiedBy>Siobhan McLeod</cp:lastModifiedBy>
  <cp:revision>94</cp:revision>
  <cp:lastPrinted>2025-09-18T07:27:28Z</cp:lastPrinted>
  <dcterms:created xsi:type="dcterms:W3CDTF">2017-10-15T20:56:30Z</dcterms:created>
  <dcterms:modified xsi:type="dcterms:W3CDTF">2026-08-21T13:53:35Z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0x010100924CC0F482672A409F4BBBC5183F93FA</vt:lpwstr>
  </property>
  <property fmtid="{D5CDD505-2E9C-101B-9397-08002B2CF9AE}" pid="3" name="MediaServiceImageTags">
    <vt:lpwstr/>
  </property>
</Properties>
</file>