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719" autoAdjust="0"/>
  </p:normalViewPr>
  <p:slideViewPr>
    <p:cSldViewPr snapToGrid="0">
      <p:cViewPr varScale="1">
        <p:scale>
          <a:sx n="80" d="100"/>
          <a:sy n="80" d="100"/>
        </p:scale>
        <p:origin x="7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D669-C36E-4B9D-806D-D7B0E430C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C94AA-6E77-45D6-813E-EC91EEA2C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ED474-62D8-46EE-B7FC-AE56042C7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0F0E8-A92D-41E5-8700-5156FAAE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765BA-1BF8-4FAF-960F-D1D25309B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04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7EFA5-8181-4C4B-95AB-3369483A2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5E0491-F8E0-4825-843B-59D47C4FB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20341-1AE1-45DF-ADBB-57C815B6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22D07-6E78-4C11-A5D2-F83BC5FAA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5AEE2-86B7-464F-B436-74CA08AB4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8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C4E1BF-D60D-481D-90E5-01E36BD61F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D361C-B1CA-4593-84CA-C078690CD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3A8B9-E67B-402C-BE28-53496DD6C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5335B-0651-49CE-BE4B-6A48ECE51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73DC1-0AA0-49BA-BCF0-689B8625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64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F63DF-9375-48F1-A202-37F137BAF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E011B-95D4-4551-863F-B588C1FD1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6BF3A-D5E1-405D-9A78-9132C31C8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CBE21-9F49-4DD0-B979-31EADE11F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A7DC0-823A-4425-942D-250ECCDBC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72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104EF-4DD0-4F71-9D43-71D4810F8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C1408-6A33-4073-8821-1BB5BF10B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1E613-86BB-4828-A2CF-D3EE72BD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4E0F8-B14F-42AF-8938-6557C0AF6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D0CBB-294F-4AF6-9AAD-37E134FB1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25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EBC31-7216-45B6-B42D-CC23F0174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366B6-D1E1-4176-82C0-E755D2ED86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D30A3-B32C-4E37-A32A-923FBAA52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9B30F-6BFF-4355-9996-3505AD772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45B6F-F246-43E3-BBB0-8F376E32B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56F76-459A-4BA0-BAE2-630366E93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1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42F79-F127-426F-B2B9-715C5FEE3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6D5E1-9B15-4D3C-A62E-488107DE2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3480C1-7A2A-40A0-9649-B1332B319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BB5BE7-DA47-4B55-847D-312717D54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D0B5B8-61F7-4988-93E9-83D246FBE8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3015AC-FB3C-47B4-8343-96991808D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134F4B-ABCA-4F03-AC2A-F5A2E5F55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55ABF9-4F2C-42D2-BB7B-42B1BEB5C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51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3F4A-B510-46B7-A5C6-86A115F74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F3B815-1D29-40BF-BFAF-8F855E17D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40378-8772-4ED1-9185-00ACB8504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54C17-CD11-43E9-BEDC-3B144E054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22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83F64A-B9FC-47E8-B901-43D6033B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32A8AC-6179-425C-9D58-FB62A3870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F2E0F-0D67-4BE0-9A90-EC166F0D8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593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3B94D-B7FB-4B9A-85BC-A74B113EB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2606C-9270-4D54-984E-681425169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522AAF-8A1E-4CDF-8E2B-3EA4F0E26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1729A3-5BD5-4CC5-908F-49324EE75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84EA7-1F96-4415-9DAB-D5FB82894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798367-344E-4B6D-B36C-942C3516D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54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96F49-D8D0-40FD-91F0-F10A4745F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EB7BAF-5DD9-4342-8F12-F55DC7D91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5AEB23-3DCF-4C6E-9E29-B626D5FFC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DC3ABE-C602-4CBA-B455-22081BFE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B485A-6A84-466A-A581-BF6B1A1B8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042F08-53C0-46CD-B8CF-F916D79FD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59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1D1290-38AC-4E08-8BF2-94BF15F7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F7A18-702A-48F5-9C18-703301E58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5E621-71E4-4648-B47B-7BBF108096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1E323-1E8C-41B3-8329-C4A3D8DA0E5B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B77F5-A93C-4F8C-96DD-8E69B6628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E6120-3898-47CE-A3E3-1F29021D3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B4FAB-1619-4A20-9B4D-971D04A14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18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8E9AE2-9944-4FDC-9AFD-48952F540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3883" y="113181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ED717B4-68B8-4370-98A8-6E951A6E4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590316"/>
              </p:ext>
            </p:extLst>
          </p:nvPr>
        </p:nvGraphicFramePr>
        <p:xfrm>
          <a:off x="620530" y="478365"/>
          <a:ext cx="3444294" cy="6325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6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468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XCCW Joined 1a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578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Adverb</a:t>
                      </a:r>
                      <a:endParaRPr lang="en-GB" sz="1000" b="1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word that describes where, when or how a verb takes place.</a:t>
                      </a:r>
                      <a:endParaRPr lang="en-GB" sz="1000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65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rgbClr val="00B0F0"/>
                          </a:solidFill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Where: outside, somewhere, there, here, below, next to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solidFill>
                          <a:srgbClr val="00B0F0"/>
                        </a:solidFill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rgbClr val="00B0F0"/>
                          </a:solidFill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When: frequently, sometimes, often, never, twice a week, now, first, yesterday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solidFill>
                          <a:srgbClr val="00B0F0"/>
                        </a:solidFill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rgbClr val="00B0F0"/>
                          </a:solidFill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How: easily, carefully, loudly, simply, worryingly</a:t>
                      </a:r>
                      <a:endParaRPr lang="en-GB" sz="1000" dirty="0">
                        <a:solidFill>
                          <a:srgbClr val="00B0F0"/>
                        </a:solidFill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0732608"/>
                  </a:ext>
                </a:extLst>
              </a:tr>
              <a:tr h="50696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Conjunction</a:t>
                      </a:r>
                      <a:endParaRPr lang="en-GB" sz="1000" b="1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word used to join clauses, sentences or words in a sentence.</a:t>
                      </a:r>
                      <a:endParaRPr lang="en-GB" sz="1000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5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rgbClr val="00B0F0"/>
                          </a:solidFill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Coordinating: for, and nor, but, if, yet, so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rgbClr val="00B0F0"/>
                          </a:solidFill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Subordinating: if, since, as, when, although, while, after, before, until, because</a:t>
                      </a:r>
                      <a:endParaRPr lang="en-GB" sz="1000" dirty="0">
                        <a:solidFill>
                          <a:srgbClr val="00B0F0"/>
                        </a:solidFill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407247"/>
                  </a:ext>
                </a:extLst>
              </a:tr>
              <a:tr h="5666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Familiar</a:t>
                      </a:r>
                      <a:endParaRPr lang="en-GB" sz="1000" b="1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Something which is already known or recognised.</a:t>
                      </a:r>
                      <a:endParaRPr lang="en-GB" sz="1000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11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Setting</a:t>
                      </a:r>
                      <a:endParaRPr lang="en-GB" sz="1000" b="1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XCCW Joined 1a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a story or event takes place.</a:t>
                      </a:r>
                      <a:endParaRPr lang="en-GB" sz="1000" dirty="0">
                        <a:effectLst/>
                        <a:latin typeface="XCCW Joined 1a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9032366-A8D9-4591-9E05-833E88CE44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670939"/>
              </p:ext>
            </p:extLst>
          </p:nvPr>
        </p:nvGraphicFramePr>
        <p:xfrm>
          <a:off x="4146669" y="2499867"/>
          <a:ext cx="3392304" cy="432041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9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3950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7919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50" dirty="0">
                          <a:latin typeface="XCCW Joined 1a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065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XCCW Joined 1a" panose="03050602040000000000" pitchFamily="66" charset="0"/>
                        </a:rPr>
                        <a:t>Year 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Persuasion </a:t>
                      </a:r>
                      <a:endParaRPr lang="en-GB" sz="10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Subordinating conjunctions include when, if because, although.</a:t>
                      </a:r>
                      <a:endParaRPr lang="en-GB" sz="10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3252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XCCW Joined 1a" panose="03050602040000000000" pitchFamily="66" charset="0"/>
                        </a:rPr>
                        <a:t>Year 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Myths, Legends, Fables</a:t>
                      </a:r>
                      <a:endParaRPr lang="en-GB" sz="10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Coordinating conjunctions include and, or, but.</a:t>
                      </a:r>
                      <a:endParaRPr lang="en-GB" sz="10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8465559"/>
                  </a:ext>
                </a:extLst>
              </a:tr>
              <a:tr h="1037402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XCCW Joined 1a" panose="03050602040000000000" pitchFamily="66" charset="0"/>
                        </a:rPr>
                        <a:t>Year 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Adventure Narrative</a:t>
                      </a:r>
                      <a:endParaRPr lang="en-GB" sz="10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Conjunctions are used to extend sentences.</a:t>
                      </a:r>
                      <a:endParaRPr lang="en-GB" sz="10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3218675"/>
                  </a:ext>
                </a:extLst>
              </a:tr>
              <a:tr h="1366503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XCCW Joined 1a" panose="03050602040000000000" pitchFamily="66" charset="0"/>
                        </a:rPr>
                        <a:t>Year 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Explanation </a:t>
                      </a:r>
                      <a:endParaRPr lang="en-GB" sz="10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XCCW Joined 1a" panose="03050602040000000000" pitchFamily="66" charset="0"/>
                        </a:rPr>
                        <a:t>Fronted adverbs are used at the start of sentences to tell us where, when or how something happens.</a:t>
                      </a:r>
                      <a:endParaRPr lang="en-GB" sz="10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787886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414DAF4-7B56-48CB-A39A-B402995ED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85301"/>
              </p:ext>
            </p:extLst>
          </p:nvPr>
        </p:nvGraphicFramePr>
        <p:xfrm>
          <a:off x="4146669" y="483237"/>
          <a:ext cx="3392306" cy="181806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44500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XCCW Joined 1a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500507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XCCW Joined 1a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There are two different types of conjunctions: coordinating and subordinating.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500507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XCCW Joined 1a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Subordinating conjunctions are the first word(s) in adverbial clauses.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543078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XCCW Joined 1a" panose="03050602040000000000" pitchFamily="66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XCCW Joined 1a" panose="03050602040000000000" pitchFamily="66" charset="0"/>
                        </a:rPr>
                        <a:t>Adverbs often end in –</a:t>
                      </a:r>
                      <a:r>
                        <a:rPr lang="en-US" sz="1050" dirty="0" err="1">
                          <a:latin typeface="XCCW Joined 1a" panose="03050602040000000000" pitchFamily="66" charset="0"/>
                        </a:rPr>
                        <a:t>ly</a:t>
                      </a:r>
                      <a:r>
                        <a:rPr lang="en-US" sz="1050" dirty="0">
                          <a:latin typeface="XCCW Joined 1a" panose="03050602040000000000" pitchFamily="66" charset="0"/>
                        </a:rPr>
                        <a:t>, but not always!</a:t>
                      </a:r>
                      <a:endParaRPr lang="en-GB" sz="105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8" name="Text Box 1">
            <a:extLst>
              <a:ext uri="{FF2B5EF4-FFF2-40B4-BE49-F238E27FC236}">
                <a16:creationId xmlns:a16="http://schemas.microsoft.com/office/drawing/2014/main" id="{7DA48B03-3D78-492F-BFAB-CE75286D1F1B}"/>
              </a:ext>
            </a:extLst>
          </p:cNvPr>
          <p:cNvSpPr txBox="1"/>
          <p:nvPr/>
        </p:nvSpPr>
        <p:spPr>
          <a:xfrm>
            <a:off x="3778025" y="150291"/>
            <a:ext cx="4004569" cy="273089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latin typeface="XCCW Joined 1a" panose="03050602040000000000" pitchFamily="66" charset="0"/>
              </a:rPr>
              <a:t>Stories with Familiar Settings</a:t>
            </a:r>
            <a:endParaRPr lang="en-GB" sz="1400" dirty="0">
              <a:latin typeface="XCCW Joined 1a" panose="03050602040000000000" pitchFamily="66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FD5C77E-BFA6-46D9-820D-6E21FE1A7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123904"/>
              </p:ext>
            </p:extLst>
          </p:nvPr>
        </p:nvGraphicFramePr>
        <p:xfrm>
          <a:off x="7601489" y="495188"/>
          <a:ext cx="3738956" cy="63250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38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920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400" dirty="0">
                          <a:latin typeface="XCCW Joined 1a" panose="03050602040000000000" pitchFamily="66" charset="0"/>
                        </a:rPr>
                        <a:t>Worked Examples</a:t>
                      </a:r>
                      <a:endParaRPr lang="en-GB" altLang="en-GB" sz="1400" dirty="0">
                        <a:latin typeface="XCCW Joined 1a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3494">
                <a:tc>
                  <a:txBody>
                    <a:bodyPr/>
                    <a:lstStyle/>
                    <a:p>
                      <a:r>
                        <a:rPr lang="en-US" sz="1050" b="1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Express time, place and cause with conjunctions adverbs:</a:t>
                      </a:r>
                    </a:p>
                    <a:p>
                      <a:endParaRPr lang="en-US" altLang="en-GB" sz="1050" b="1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Where</a:t>
                      </a:r>
                      <a:r>
                        <a:rPr lang="en-US" alt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did you go?</a:t>
                      </a:r>
                    </a:p>
                    <a:p>
                      <a:endParaRPr lang="en-US" altLang="en-GB" sz="1050" b="0" u="none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50" b="0" u="none" kern="1200" dirty="0">
                          <a:solidFill>
                            <a:srgbClr val="00B05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My family </a:t>
                      </a:r>
                      <a:r>
                        <a:rPr lang="en-US" altLang="en-GB" sz="1050" b="0" u="none" kern="1200" dirty="0">
                          <a:solidFill>
                            <a:srgbClr val="FFC0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visited the vibrant fairground next to the lake</a:t>
                      </a:r>
                      <a:r>
                        <a:rPr lang="en-US" altLang="en-GB" sz="1050" b="0" u="none" kern="1200" dirty="0">
                          <a:solidFill>
                            <a:srgbClr val="FF00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US" altLang="en-GB" sz="1050" b="0" u="none" kern="1200" dirty="0">
                        <a:solidFill>
                          <a:srgbClr val="FF0000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u="none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When</a:t>
                      </a:r>
                      <a:r>
                        <a:rPr lang="en-US" alt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did you go?</a:t>
                      </a:r>
                    </a:p>
                    <a:p>
                      <a:endParaRPr lang="en-US" altLang="en-GB" sz="1050" b="0" u="sng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50" b="0" u="none" kern="1200" dirty="0">
                          <a:solidFill>
                            <a:srgbClr val="00B05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We</a:t>
                      </a:r>
                      <a:r>
                        <a:rPr lang="en-US" alt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1050" b="0" u="none" kern="1200" dirty="0">
                          <a:solidFill>
                            <a:srgbClr val="FFC0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arrived</a:t>
                      </a:r>
                      <a:r>
                        <a:rPr lang="en-US" alt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1050" b="0" u="none" kern="1200" dirty="0">
                          <a:solidFill>
                            <a:srgbClr val="FFC0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yesterday</a:t>
                      </a:r>
                      <a:r>
                        <a:rPr lang="en-US" altLang="en-GB" sz="1050" b="0" u="none" kern="1200" dirty="0">
                          <a:solidFill>
                            <a:srgbClr val="FF00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US" altLang="en-GB" sz="1050" b="0" u="none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50" b="0" u="sng" kern="1200" dirty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How</a:t>
                      </a:r>
                      <a:r>
                        <a:rPr lang="en-US" alt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did you do it?</a:t>
                      </a:r>
                    </a:p>
                    <a:p>
                      <a:endParaRPr lang="en-US" altLang="en-GB" sz="1050" b="0" u="none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u="none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50" b="0" u="none" kern="1200" dirty="0">
                          <a:solidFill>
                            <a:srgbClr val="00B05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My sister and I </a:t>
                      </a:r>
                      <a:r>
                        <a:rPr lang="en-US" altLang="en-GB" sz="1050" b="0" u="none" kern="1200" dirty="0">
                          <a:solidFill>
                            <a:srgbClr val="FFC0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queued for the first ride</a:t>
                      </a:r>
                      <a:r>
                        <a:rPr lang="en-US" altLang="en-GB" sz="1050" b="0" u="none" kern="1200" dirty="0">
                          <a:solidFill>
                            <a:schemeClr val="tx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1050" b="0" u="none" kern="1200" dirty="0">
                          <a:solidFill>
                            <a:srgbClr val="FFC0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quietly</a:t>
                      </a:r>
                      <a:r>
                        <a:rPr lang="en-US" altLang="en-GB" sz="1050" b="0" u="none" kern="1200" dirty="0">
                          <a:solidFill>
                            <a:srgbClr val="FF00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.</a:t>
                      </a:r>
                      <a:endParaRPr lang="en-US" altLang="en-GB" sz="1050" b="0" u="sng" kern="1200" dirty="0">
                        <a:solidFill>
                          <a:srgbClr val="FF0000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u="sng" kern="1200" dirty="0">
                        <a:solidFill>
                          <a:schemeClr val="tx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27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Express time, place and cause with conjunctions: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Sort the conjunctions into the correct list.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For  When  If  And  Because  Nor  While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chemeClr val="dk1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Now, use one subordinating conjunction in a sentence.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u="none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u="none" kern="1200" dirty="0">
                          <a:solidFill>
                            <a:srgbClr val="00B05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I </a:t>
                      </a:r>
                      <a:r>
                        <a:rPr lang="en-US" altLang="en-GB" sz="1000" b="0" u="none" kern="1200" dirty="0">
                          <a:solidFill>
                            <a:srgbClr val="FF66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screamed with adrenaline </a:t>
                      </a:r>
                      <a:r>
                        <a:rPr lang="en-US" altLang="en-GB" sz="1000" b="0" u="none" kern="1200" dirty="0">
                          <a:solidFill>
                            <a:srgbClr val="0070C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when the rollercoaster spun me upside down</a:t>
                      </a:r>
                      <a:r>
                        <a:rPr lang="en-US" altLang="en-GB" sz="1000" b="0" u="none" kern="1200" dirty="0">
                          <a:solidFill>
                            <a:srgbClr val="FF0000"/>
                          </a:solidFill>
                          <a:effectLst/>
                          <a:latin typeface="XCCW Joined 1a" panose="03050602040000000000" pitchFamily="66" charset="0"/>
                          <a:ea typeface="+mn-ea"/>
                          <a:cs typeface="+mn-cs"/>
                        </a:rPr>
                        <a:t>!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90474992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E824E59B-C8BE-47B0-BE5A-62CF4FBC596F}"/>
              </a:ext>
            </a:extLst>
          </p:cNvPr>
          <p:cNvSpPr/>
          <p:nvPr/>
        </p:nvSpPr>
        <p:spPr>
          <a:xfrm>
            <a:off x="7538973" y="1857607"/>
            <a:ext cx="790575" cy="20955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2F30A49-CA1C-41C1-AAAD-9A5858CA6ECF}"/>
              </a:ext>
            </a:extLst>
          </p:cNvPr>
          <p:cNvSpPr/>
          <p:nvPr/>
        </p:nvSpPr>
        <p:spPr>
          <a:xfrm>
            <a:off x="8452334" y="2608948"/>
            <a:ext cx="1168841" cy="32600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1004D4E-E22C-4201-AAB6-46E737518359}"/>
              </a:ext>
            </a:extLst>
          </p:cNvPr>
          <p:cNvSpPr/>
          <p:nvPr/>
        </p:nvSpPr>
        <p:spPr>
          <a:xfrm>
            <a:off x="7514017" y="3599715"/>
            <a:ext cx="856753" cy="27006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137784A-F974-4C28-B5AC-A2E06A195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953744"/>
              </p:ext>
            </p:extLst>
          </p:nvPr>
        </p:nvGraphicFramePr>
        <p:xfrm>
          <a:off x="7673815" y="4942180"/>
          <a:ext cx="3489486" cy="86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743">
                  <a:extLst>
                    <a:ext uri="{9D8B030D-6E8A-4147-A177-3AD203B41FA5}">
                      <a16:colId xmlns:a16="http://schemas.microsoft.com/office/drawing/2014/main" val="58545940"/>
                    </a:ext>
                  </a:extLst>
                </a:gridCol>
                <a:gridCol w="1744743">
                  <a:extLst>
                    <a:ext uri="{9D8B030D-6E8A-4147-A177-3AD203B41FA5}">
                      <a16:colId xmlns:a16="http://schemas.microsoft.com/office/drawing/2014/main" val="3106861075"/>
                    </a:ext>
                  </a:extLst>
                </a:gridCol>
              </a:tblGrid>
              <a:tr h="185172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XCCW Joined 1a" panose="03050602040000000000" pitchFamily="66" charset="0"/>
                        </a:rPr>
                        <a:t>Subordinating</a:t>
                      </a:r>
                      <a:endParaRPr lang="en-GB" sz="900" dirty="0">
                        <a:latin typeface="XCCW Joined 1a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XCCW Joined 1a" panose="03050602040000000000" pitchFamily="66" charset="0"/>
                        </a:rPr>
                        <a:t>Coordinating</a:t>
                      </a:r>
                      <a:endParaRPr lang="en-GB" sz="900" dirty="0">
                        <a:latin typeface="XCCW Joined 1a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032281"/>
                  </a:ext>
                </a:extLst>
              </a:tr>
              <a:tr h="42572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XCCW Joined 1a" panose="03050602040000000000" pitchFamily="66" charset="0"/>
                        </a:rPr>
                        <a:t>When</a:t>
                      </a:r>
                    </a:p>
                    <a:p>
                      <a:pPr algn="ctr"/>
                      <a:r>
                        <a:rPr lang="en-US" sz="900" dirty="0">
                          <a:latin typeface="XCCW Joined 1a" panose="03050602040000000000" pitchFamily="66" charset="0"/>
                        </a:rPr>
                        <a:t>If</a:t>
                      </a:r>
                    </a:p>
                    <a:p>
                      <a:pPr algn="ctr"/>
                      <a:r>
                        <a:rPr lang="en-US" sz="900" dirty="0">
                          <a:latin typeface="XCCW Joined 1a" panose="03050602040000000000" pitchFamily="66" charset="0"/>
                        </a:rPr>
                        <a:t>Because</a:t>
                      </a:r>
                    </a:p>
                    <a:p>
                      <a:pPr algn="ctr"/>
                      <a:r>
                        <a:rPr lang="en-US" sz="900" dirty="0">
                          <a:latin typeface="XCCW Joined 1a" panose="03050602040000000000" pitchFamily="66" charset="0"/>
                        </a:rPr>
                        <a:t>While</a:t>
                      </a:r>
                      <a:endParaRPr lang="en-GB" sz="900" dirty="0">
                        <a:latin typeface="XCCW Joined 1a" panose="03050602040000000000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XCCW Joined 1a" panose="03050602040000000000" pitchFamily="66" charset="0"/>
                        </a:rPr>
                        <a:t>For</a:t>
                      </a:r>
                    </a:p>
                    <a:p>
                      <a:pPr algn="ctr"/>
                      <a:r>
                        <a:rPr lang="en-US" sz="900" dirty="0">
                          <a:latin typeface="XCCW Joined 1a" panose="03050602040000000000" pitchFamily="66" charset="0"/>
                        </a:rPr>
                        <a:t>And</a:t>
                      </a:r>
                    </a:p>
                    <a:p>
                      <a:pPr algn="ctr"/>
                      <a:r>
                        <a:rPr lang="en-US" sz="900" dirty="0">
                          <a:latin typeface="XCCW Joined 1a" panose="03050602040000000000" pitchFamily="66" charset="0"/>
                        </a:rPr>
                        <a:t>Nor</a:t>
                      </a:r>
                      <a:endParaRPr lang="en-GB" sz="900" dirty="0">
                        <a:latin typeface="XCCW Joined 1a" panose="03050602040000000000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45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459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4" ma:contentTypeDescription="Create a new document." ma:contentTypeScope="" ma:versionID="95da64ef76a9be37ce65eb68041b2ac3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f5ebab3e8a4dee7ef569bfdfdeb187ae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Props1.xml><?xml version="1.0" encoding="utf-8"?>
<ds:datastoreItem xmlns:ds="http://schemas.openxmlformats.org/officeDocument/2006/customXml" ds:itemID="{880A5192-4FEC-4C1A-BA2F-162769AA61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9A58C9-12D1-4CC7-B33F-DE28EB8D17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247831-793C-4835-8071-387E3575131D}">
  <ds:schemaRefs>
    <ds:schemaRef ds:uri="http://schemas.microsoft.com/office/infopath/2007/PartnerControls"/>
    <ds:schemaRef ds:uri="http://schemas.microsoft.com/office/2006/metadata/properties"/>
    <ds:schemaRef ds:uri="5e9575c5-d48f-4f2a-bf2d-a5f4925c180d"/>
    <ds:schemaRef ds:uri="http://schemas.openxmlformats.org/package/2006/metadata/core-properties"/>
    <ds:schemaRef ds:uri="http://purl.org/dc/terms/"/>
    <ds:schemaRef ds:uri="ea6f3f84-fa6e-4188-8e1b-49e9b6a9e9bf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b4d385f6-dd65-4bd2-90e2-003ddeccf305"/>
    <ds:schemaRef ds:uri="3e3e280b-8a27-4d81-a4c8-402f3e36e3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349</Words>
  <Application>Microsoft Office PowerPoint</Application>
  <PresentationFormat>Widescreen</PresentationFormat>
  <Paragraphs>78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XCCW Joined 1a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Lauren Wallis</dc:creator>
  <cp:lastModifiedBy>Siobhan McLeod</cp:lastModifiedBy>
  <cp:revision>5</cp:revision>
  <dcterms:created xsi:type="dcterms:W3CDTF">2024-07-27T19:21:51Z</dcterms:created>
  <dcterms:modified xsi:type="dcterms:W3CDTF">2026-02-17T21:12:40Z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