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63" d="100"/>
          <a:sy n="63" d="100"/>
        </p:scale>
        <p:origin x="11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>
                <a:latin typeface="Twinkl Cursive Unlooped" panose="02000000000000000000" pitchFamily="2" charset="0"/>
              </a:rPr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605879"/>
              </p:ext>
            </p:extLst>
          </p:nvPr>
        </p:nvGraphicFramePr>
        <p:xfrm>
          <a:off x="82599" y="1220787"/>
          <a:ext cx="2636838" cy="4885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5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998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winkl Cursive Unlooped" panose="02000000000000000000" pitchFamily="2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3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smallest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smaller than another number. 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1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greatest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bigger than another number. 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09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compare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Talk about what is similar and what is different about numbers.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9105965"/>
                  </a:ext>
                </a:extLst>
              </a:tr>
              <a:tr h="4988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tens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group of ten ones.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641863"/>
                  </a:ext>
                </a:extLst>
              </a:tr>
              <a:tr h="5414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digit from 1 to 9. 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776089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order</a:t>
                      </a: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Arranged or </a:t>
                      </a:r>
                      <a:r>
                        <a:rPr lang="en-US" sz="1100" dirty="0" err="1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organised</a:t>
                      </a:r>
                      <a: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a given way</a:t>
                      </a:r>
                      <a:br>
                        <a:rPr lang="en-US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1534773"/>
                  </a:ext>
                </a:extLst>
              </a:tr>
              <a:tr h="7755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estimate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carefully choose an answer based on what you already know. </a:t>
                      </a:r>
                      <a:br>
                        <a:rPr lang="en-GB" sz="11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en-GB" sz="11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100571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339339"/>
              </p:ext>
            </p:extLst>
          </p:nvPr>
        </p:nvGraphicFramePr>
        <p:xfrm>
          <a:off x="2851647" y="5117062"/>
          <a:ext cx="3392304" cy="8309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2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719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Twinkl Cursive Unlooped" panose="02000000000000000000" pitchFamily="2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100" b="0" dirty="0">
                          <a:latin typeface="Twinkl Cursive Unlooped" panose="02000000000000000000" pitchFamily="2" charset="0"/>
                        </a:rPr>
                        <a:t>EYFS</a:t>
                      </a:r>
                      <a:endParaRPr lang="en-GB" altLang="en-GB" sz="1100" b="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Twinkl Cursive Unlooped" panose="02000000000000000000" pitchFamily="2" charset="0"/>
                        </a:rPr>
                        <a:t>Number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Twinkl Cursive Unlooped" panose="02000000000000000000" pitchFamily="2" charset="0"/>
                        </a:rPr>
                        <a:t>Recognise numbers to 10 and some to 20.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657799"/>
              </p:ext>
            </p:extLst>
          </p:nvPr>
        </p:nvGraphicFramePr>
        <p:xfrm>
          <a:off x="2874103" y="920238"/>
          <a:ext cx="3392304" cy="30441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788546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Numbers within 50 can be counted using different resources. For example, number lines, half 100 squares and using tens and ones. 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39454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winkl Cursive Unlooped" panose="02000000000000000000" pitchFamily="2" charset="0"/>
                        </a:rPr>
                        <a:t>Numbers can be counted in groups of 10.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536429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winkl Cursive Unlooped" panose="02000000000000000000" pitchFamily="2" charset="0"/>
                        </a:rPr>
                        <a:t>Objects can be made into groups of ten to be counted.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8130913"/>
                  </a:ext>
                </a:extLst>
              </a:tr>
              <a:tr h="407921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Basic 36" panose="02000505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winkl Cursive Unlooped" panose="02000000000000000000" pitchFamily="2" charset="0"/>
                        </a:rPr>
                        <a:t>Tens and ones can be used to make numbers to 50.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4150960"/>
                  </a:ext>
                </a:extLst>
              </a:tr>
              <a:tr h="629894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Basic 36" panose="02000505000000020003" pitchFamily="50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winkl Cursive Unlooped" panose="02000000000000000000" pitchFamily="2" charset="0"/>
                        </a:rPr>
                        <a:t>Whole numbers can be partitioned into tens and ones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1190069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184400" y="102204"/>
            <a:ext cx="5035809" cy="562951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latin typeface="Twinkl Cursive Unlooped" panose="02000000000000000000" pitchFamily="2" charset="0"/>
              </a:rPr>
              <a:t>Number</a:t>
            </a:r>
            <a:r>
              <a:rPr lang="en-GB" sz="1600" b="1" dirty="0">
                <a:latin typeface="Twinkl Cursive Unlooped" panose="02000000000000000000" pitchFamily="2" charset="0"/>
              </a:rPr>
              <a:t>: Place Value within 50 Knowledge Organiser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101166"/>
              </p:ext>
            </p:extLst>
          </p:nvPr>
        </p:nvGraphicFramePr>
        <p:xfrm>
          <a:off x="6357151" y="731520"/>
          <a:ext cx="3392304" cy="586974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7125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Twinkl Cursive Unlooped" panose="02000000000000000000" pitchFamily="2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2618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20 is 2 lots of ten</a:t>
                      </a:r>
                    </a:p>
                    <a:p>
                      <a:pPr algn="ctr"/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20 is 2 groups of ten</a:t>
                      </a: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34 is less than 37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E4A6F3C-91C4-4809-84F3-C05D6DAB29F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4709"/>
          <a:stretch/>
        </p:blipFill>
        <p:spPr>
          <a:xfrm>
            <a:off x="6900334" y="1447493"/>
            <a:ext cx="2425788" cy="128455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6244243-0C72-471D-9667-7F331D4B8E4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976" b="28844"/>
          <a:stretch/>
        </p:blipFill>
        <p:spPr>
          <a:xfrm>
            <a:off x="7120467" y="2798411"/>
            <a:ext cx="2057235" cy="9519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9EB6D15-0DC1-4CAE-BBC4-9F6E7D32C0D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52449" b="3357"/>
          <a:stretch/>
        </p:blipFill>
        <p:spPr>
          <a:xfrm>
            <a:off x="6676739" y="5410507"/>
            <a:ext cx="2872975" cy="99920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98F97E2-A71C-4F83-A0A6-34B8533CD72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508" b="47386"/>
          <a:stretch/>
        </p:blipFill>
        <p:spPr>
          <a:xfrm>
            <a:off x="6646352" y="4087290"/>
            <a:ext cx="2933751" cy="113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4" ma:contentTypeDescription="Create a new document." ma:contentTypeScope="" ma:versionID="95da64ef76a9be37ce65eb68041b2ac3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f5ebab3e8a4dee7ef569bfdfdeb187ae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Props1.xml><?xml version="1.0" encoding="utf-8"?>
<ds:datastoreItem xmlns:ds="http://schemas.openxmlformats.org/officeDocument/2006/customXml" ds:itemID="{440EAB44-6A39-4318-BEC8-1D0EBC7B3D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240AF5-42DF-45EB-98E9-F773B8EAF0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71F9B1-9CE3-4FA7-AD86-7C9EC5CE7C94}">
  <ds:schemaRefs>
    <ds:schemaRef ds:uri="http://schemas.microsoft.com/office/2006/metadata/properties"/>
    <ds:schemaRef ds:uri="http://schemas.microsoft.com/office/infopath/2007/PartnerControls"/>
    <ds:schemaRef ds:uri="b4d385f6-dd65-4bd2-90e2-003ddeccf305"/>
    <ds:schemaRef ds:uri="3e3e280b-8a27-4d81-a4c8-402f3e36e3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7917</TotalTime>
  <Words>185</Words>
  <Application>Microsoft Office PowerPoint</Application>
  <PresentationFormat>A4 Paper (210x297 mm)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CCW Cursive Writing 1</vt:lpstr>
      <vt:lpstr>Letter-join Basic 36</vt:lpstr>
      <vt:lpstr>Twinkl Cursive Unlooped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Lizzie Holland</cp:lastModifiedBy>
  <cp:revision>101</cp:revision>
  <cp:lastPrinted>2025-01-07T13:00:50Z</cp:lastPrinted>
  <dcterms:created xsi:type="dcterms:W3CDTF">2017-10-15T20:56:30Z</dcterms:created>
  <dcterms:modified xsi:type="dcterms:W3CDTF">2026-02-21T20:12:04Z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