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1229D-CE56-49F9-941C-0645B9CDD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94CDA-C241-4BD2-A1BD-F99B235F5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67565-B18A-4E73-B52E-0316E377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AA703-84B6-4D61-909C-C80272BD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2447E-BA5C-452B-B16D-4C2093A13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27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AD701-24C0-4321-9AC9-18286434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10717-1EAE-4CF9-8D97-F67593919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E0DFE-2452-4390-9193-E392AE918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9E80F-4DC9-4A52-BA46-594C324B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E193A-0476-49EE-AC5A-10AEC7AAF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0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43E8A-0D12-477B-90F1-3386C0A8A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E6AA6-06AA-4683-8512-CDF0D2C50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334F8-F298-440E-9F15-D9D6F94E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2C196-EDFD-4104-81FD-4D2FC5A72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18C03-25FD-4B61-93D6-2DBAB86B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90996-3F5D-498D-970B-674E88FA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0F955-C65D-4BC2-A169-686B804C6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6CE33-A3A2-4262-9D27-70EBF9744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674EC-A889-4202-9F9E-0F73EE3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E4420-7592-4444-B21C-247B0F603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71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5CA61-4850-4934-87A2-FBC99B198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D928C-53F9-4F21-9675-AD9F1F5B5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AD11D-BBB9-4711-A21E-5178B5D8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43DE2-A5D2-4CE6-B25B-2F23275B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39F82-EF22-4910-85DC-DB37D7E1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74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381AC-8767-4845-ACBE-13F24D752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0B9C9-CD62-4175-ADF4-B373139CB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9ACED-90A3-41CB-9E60-E04B896AF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62C963-749D-49D4-941B-9EEA33B3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3ACE5-7D6B-4674-AEEF-C550AD34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FE64C-CDAD-4744-A716-0A073D01D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4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916EC-AAD1-42D6-9565-5B9A30D9A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EE2A2-D1B1-4991-ABEB-82CB65A54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D9944-3EA6-4080-9142-E747DBA83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47F690-1831-4FE0-B158-3F8C62BBB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14FA5-90EC-4ED5-84D3-A36BBB80D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22480-3337-4098-95DE-D2833FD8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1F3AA-ACC6-4D8C-8610-A2331687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1F2090-0CC2-40BF-A07E-8B41AFB69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47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650D8-422A-40EF-8DA1-262B7C0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4810F-679B-4070-8872-7F8F8CFD2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3848D-7FF5-44CD-A206-1834F0DA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2F9-C6BE-4224-9D99-2DFAB0C0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80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F7CB78-4AE3-4ABA-97D5-69541345E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12C0E-4E50-4433-9747-1C7EE0BA5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C1BA9-009A-42CA-A3B2-D6EF11D5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6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67B3-0E92-4569-9130-EDF6623F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6F24-7AA5-4AF2-B268-92D9AFA54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33548-C335-44B8-AA82-159022C6B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F0C93-73F1-48FF-B689-165C5E97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550CD-037D-434F-9040-22AA8B12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F4AEC-35B3-4D08-89AC-818A5BE7F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2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F0B9-CDE2-4356-A89D-BCD9FF3A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4F571-0570-4C68-80FC-E707B3DF8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DD9000-931A-4D07-B355-E68959EE9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0AD92-CB2C-44EA-A6CD-409DD0575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BFBEB-A500-4DC6-833D-323621C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93537-1F14-4472-9A88-A8168072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06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510DE8-C93F-404C-A0D4-73DB20C2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60075-182E-44A1-8B0C-00FEC3C06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61B45-3771-4D56-914C-C6A9EE410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F68A-4007-4E3B-BDFE-9531B846DF9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AA869-3FD5-4899-A753-A1870B64F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E5BE2-4B3A-42CF-9E1A-18E390185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95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BCA2D09-D35E-4ED3-9D07-06EC613A1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3883" y="113181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685A2C9-D8B1-4101-8A0D-2DF10D222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174015"/>
              </p:ext>
            </p:extLst>
          </p:nvPr>
        </p:nvGraphicFramePr>
        <p:xfrm>
          <a:off x="385721" y="681565"/>
          <a:ext cx="3392304" cy="5644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915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winkl Cursive Unlooped" panose="02000000000000000000" pitchFamily="2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Autobiography</a:t>
                      </a:r>
                      <a:endParaRPr lang="en-GB" sz="1100" b="1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written account about a person’s life- written by themselves.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4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Biography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written account about a person’s life- written by someone else.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</a:t>
                      </a:r>
                      <a:endParaRPr lang="en-GB" sz="1100" b="1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set of words complete in itself, that uses a subject, predicate and stop.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1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Exclamation marks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exclamation mark is used to show a very strong feeling. 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223023"/>
                  </a:ext>
                </a:extLst>
              </a:tr>
              <a:tr h="1070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 marks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question mark is used to show that a question is being asked. 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38478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5C462BB-B139-47E0-A8F9-E967FAC46F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863277"/>
              </p:ext>
            </p:extLst>
          </p:nvPr>
        </p:nvGraphicFramePr>
        <p:xfrm>
          <a:off x="5338900" y="4179228"/>
          <a:ext cx="5125900" cy="24070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1040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34919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Twinkl Cursive Unlooped" panose="02000000000000000000" pitchFamily="2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525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100" b="0" i="0" dirty="0">
                          <a:latin typeface="Twinkl Cursive Unlooped" panose="02000000000000000000" pitchFamily="2" charset="0"/>
                        </a:rPr>
                        <a:t>Y1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i="0" dirty="0">
                          <a:latin typeface="Twinkl Cursive Unlooped" panose="02000000000000000000" pitchFamily="2" charset="0"/>
                        </a:rPr>
                        <a:t>Advent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latin typeface="Twinkl Cursive Unlooped" panose="02000000000000000000" pitchFamily="2" charset="0"/>
                        </a:rPr>
                        <a:t>A sentence needs a subject, predicate and stop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2736479"/>
                  </a:ext>
                </a:extLst>
              </a:tr>
              <a:tr h="696525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100" b="0" i="0" dirty="0">
                          <a:latin typeface="Twinkl Cursive Unlooped" panose="02000000000000000000" pitchFamily="2" charset="0"/>
                        </a:rPr>
                        <a:t>F2</a:t>
                      </a:r>
                      <a:endParaRPr lang="en-GB" altLang="en-GB" sz="1100" b="0" i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0" dirty="0">
                          <a:latin typeface="Twinkl Cursive Unlooped" panose="02000000000000000000" pitchFamily="2" charset="0"/>
                        </a:rPr>
                        <a:t>Pentecost 2 </a:t>
                      </a:r>
                      <a:endParaRPr lang="en-GB" sz="1100" i="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latin typeface="Twinkl Cursive Unlooped" panose="02000000000000000000" pitchFamily="2" charset="0"/>
                        </a:rPr>
                        <a:t>Write simple phrases which can be read by others.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063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100" b="0" i="0" dirty="0">
                          <a:latin typeface="Twinkl Cursive Unlooped" panose="02000000000000000000" pitchFamily="2" charset="0"/>
                        </a:rPr>
                        <a:t>F1</a:t>
                      </a:r>
                      <a:endParaRPr lang="en-GB" altLang="en-GB" sz="1100" b="0" i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0" dirty="0">
                          <a:latin typeface="Twinkl Cursive Unlooped" panose="02000000000000000000" pitchFamily="2" charset="0"/>
                        </a:rPr>
                        <a:t>Pentecost 2</a:t>
                      </a:r>
                      <a:endParaRPr lang="en-GB" sz="1100" i="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latin typeface="Twinkl Cursive Unlooped" panose="02000000000000000000" pitchFamily="2" charset="0"/>
                        </a:rPr>
                        <a:t>Know what a sentence looks like.  </a:t>
                      </a:r>
                      <a:endParaRPr lang="en-GB" sz="1100" i="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321867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15C4746-27A0-4A2A-AB98-AB725A5D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21689"/>
              </p:ext>
            </p:extLst>
          </p:nvPr>
        </p:nvGraphicFramePr>
        <p:xfrm>
          <a:off x="4111009" y="780542"/>
          <a:ext cx="3392304" cy="32834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8240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winkl Cursive Unlooped" panose="02000000000000000000" pitchFamily="2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806620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Twinkl Cursive Unlooped" panose="02000000000000000000" pitchFamily="2" charset="0"/>
                        </a:rPr>
                        <a:t>1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 question mark (?) stops a sentence that is asking a question.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826036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Twinkl Cursive Unlooped" panose="02000000000000000000" pitchFamily="2" charset="0"/>
                        </a:rPr>
                        <a:t>2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Twinkl Cursive Unlooped" panose="02000000000000000000" pitchFamily="2" charset="0"/>
                        </a:rPr>
                        <a:t>An exclamation mark (!) stops a sentence that is an exclamation. </a:t>
                      </a:r>
                      <a:endParaRPr lang="en-GB" sz="11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1168399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Twinkl Cursive Unlooped" panose="02000000000000000000" pitchFamily="2" charset="0"/>
                        </a:rPr>
                        <a:t>3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winkl Cursive Unlooped" panose="02000000000000000000" pitchFamily="2" charset="0"/>
                        </a:rPr>
                        <a:t>Biographies and autobiographies are usually organised into paragraphs with subheadings. They are written in the past tense, in time order.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1892214"/>
                  </a:ext>
                </a:extLst>
              </a:tr>
            </a:tbl>
          </a:graphicData>
        </a:graphic>
      </p:graphicFrame>
      <p:sp>
        <p:nvSpPr>
          <p:cNvPr id="22" name="Text Box 1">
            <a:extLst>
              <a:ext uri="{FF2B5EF4-FFF2-40B4-BE49-F238E27FC236}">
                <a16:creationId xmlns:a16="http://schemas.microsoft.com/office/drawing/2014/main" id="{B62DF21D-FF6D-4243-80C0-DAF15747B246}"/>
              </a:ext>
            </a:extLst>
          </p:cNvPr>
          <p:cNvSpPr txBox="1"/>
          <p:nvPr/>
        </p:nvSpPr>
        <p:spPr>
          <a:xfrm>
            <a:off x="3778025" y="150292"/>
            <a:ext cx="4177255" cy="311382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latin typeface="Twinkl Cursive Unlooped" panose="02000000000000000000" pitchFamily="2" charset="0"/>
              </a:rPr>
              <a:t>Autobiographies and Biographies 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6A9761-6C44-42F2-A63A-E9B5CA0EB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69025"/>
              </p:ext>
            </p:extLst>
          </p:nvPr>
        </p:nvGraphicFramePr>
        <p:xfrm>
          <a:off x="7836297" y="780543"/>
          <a:ext cx="3738956" cy="28931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38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9454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600" dirty="0">
                          <a:latin typeface="Twinkl Cursive Unlooped" panose="02000000000000000000" pitchFamily="2" charset="0"/>
                        </a:rPr>
                        <a:t>Worked Examples</a:t>
                      </a:r>
                      <a:endParaRPr lang="en-GB" altLang="en-GB" sz="160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7764">
                <a:tc>
                  <a:txBody>
                    <a:bodyPr/>
                    <a:lstStyle/>
                    <a:p>
                      <a:r>
                        <a:rPr lang="en-US" altLang="en-GB" sz="1600" b="1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Question marks:</a:t>
                      </a:r>
                    </a:p>
                    <a:p>
                      <a:endParaRPr lang="en-US" altLang="en-GB" sz="1600" b="1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600" b="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Where was he born</a:t>
                      </a:r>
                      <a:r>
                        <a:rPr lang="en-US" altLang="en-GB" sz="1600" b="0" kern="1200" dirty="0">
                          <a:solidFill>
                            <a:srgbClr val="FF0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?</a:t>
                      </a:r>
                      <a:endParaRPr lang="en-US" altLang="en-GB" sz="1600" b="1" kern="1200" dirty="0">
                        <a:solidFill>
                          <a:srgbClr val="FF0000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600" b="1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600" b="1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600" b="1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Exclamation marks:</a:t>
                      </a:r>
                    </a:p>
                    <a:p>
                      <a:endParaRPr lang="en-US" altLang="en-GB" sz="16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600" b="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We had so much fun together</a:t>
                      </a:r>
                      <a:r>
                        <a:rPr lang="en-US" altLang="en-GB" sz="1600" b="1" kern="1200" dirty="0">
                          <a:solidFill>
                            <a:srgbClr val="FF0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! </a:t>
                      </a:r>
                    </a:p>
                    <a:p>
                      <a:endParaRPr lang="en-US" altLang="en-GB" sz="1800" b="1" kern="1200" dirty="0">
                        <a:solidFill>
                          <a:srgbClr val="FF0000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800" b="1" kern="1200" dirty="0">
                        <a:solidFill>
                          <a:srgbClr val="FF0000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01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95da64ef76a9be37ce65eb68041b2ac3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f5ebab3e8a4dee7ef569bfdfdeb187ae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5871FD-1598-4CF0-B39B-C44A5F607348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b4d385f6-dd65-4bd2-90e2-003ddeccf305"/>
    <ds:schemaRef ds:uri="http://schemas.microsoft.com/office/infopath/2007/PartnerControls"/>
    <ds:schemaRef ds:uri="3e3e280b-8a27-4d81-a4c8-402f3e36e39c"/>
    <ds:schemaRef ds:uri="http://schemas.openxmlformats.org/package/2006/metadata/core-properties"/>
    <ds:schemaRef ds:uri="http://purl.org/dc/dcmitype/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A038D1F-19B0-4AB0-9884-4B5CD87DE3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28941F-8E30-47E3-97F2-9697AF6670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190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Unlooped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Lizzie Holland</cp:lastModifiedBy>
  <cp:revision>16</cp:revision>
  <cp:lastPrinted>2025-01-08T09:01:26Z</cp:lastPrinted>
  <dcterms:created xsi:type="dcterms:W3CDTF">2024-07-24T15:16:30Z</dcterms:created>
  <dcterms:modified xsi:type="dcterms:W3CDTF">2026-02-23T20:58:55Z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