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604D3-A361-416A-8A0E-35C306F06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B96397-2082-4026-961A-7195D1D8F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A0700-4097-40DB-A712-5AD178A20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7109A-AAF0-4978-AABF-46A5DAFA4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72303-3928-4BF9-95FF-A2944ACB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8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6FC9-8AFB-4E7C-BAE6-D39E12F7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881B3-7168-457D-9005-E0D9FA165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B9385-3DF8-40EC-A72F-2E73E021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EBC30-9788-4733-B7CA-DBAC3C2AE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61908-89E8-4526-8DEB-4712B4773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7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92F3AE-3E06-4EB4-B533-271CD5649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9A789-6337-431E-A242-DA4483B34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0EFCB-D4C7-4520-92C3-4378EDFA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CEFB3-1C64-4705-9419-8B2FD4FE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54D4A-3528-4C6D-98C7-803F36A1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3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D0FB9-7DAA-4F4F-B7D2-3705946B2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2E552-F550-4210-8385-4E674CA1B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29ECB-4E1E-4451-82B7-D9ADCA404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EFD1E-A922-47A3-B295-C043F34A4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A81E8-5AA0-4D04-8C03-D80ACAE0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23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28223-D92F-4817-9E29-34285E251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B7A30-1814-4A39-991C-2F6AEBB99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F281E-5F37-4B52-B177-C006E691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EAD94-F78F-4ABA-93A9-B7387E448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49222-5628-4AA4-A2FF-E5818924E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39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8EE6-2F80-415E-82AB-2FAC0E65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DFCD3-C841-4635-8752-E20A407D7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4EAB8-5D80-4506-ADAE-1E49D46AE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C741F-D0F1-4D9E-A0F3-3A7A5BE35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42653-DA68-48DC-A674-78FEE47A3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3B00-B045-4CA2-87F0-477392553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73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0916-5D02-4B42-8BD5-D4D93703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BF1EA-65BB-49C5-9A2E-2F3CF4F6E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114A2-C54D-4D79-83EA-DC27DE6B5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942D4E-34DD-4A58-889A-EDE82D9F7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C8ACEB-EB04-4FD0-9CBF-BD917725FB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D2D46D-F20E-460B-A3B9-82D7EF9A6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AE400-6B42-4357-B082-DC9F99653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0F1F5B-E8DD-4A31-A646-E7E8326EE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69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0D3FF-1A3B-4EFE-A41A-C3CAEE9D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9DC34-6518-4619-BC2E-4E483BCE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FCB30-733C-4699-B1A5-1DA5D3B3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56843-70DA-44B5-B99C-38006078C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57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752746-ED40-46AF-B9C0-A1E1F777E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324D5A-04BF-4CAE-BC5D-9E1BE4647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33DD9-1BC1-4E57-B47B-40C65C98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0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A1633-FE24-49FA-A396-07BA3EC8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AE138-9A89-4CD3-BC94-05790D40E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B6017-533B-4F64-ADDE-87873508B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3B876-CC84-4D69-908E-2C82277F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354C9-E7A9-45D0-96B7-DED58F3E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8FF6A-694B-404D-9425-1F34CBA8A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97E4-07B7-445A-B5ED-4711DB74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3FF802-4BB0-4678-AD60-256C6015D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04D310-CDE7-4133-A72F-CF57F28A7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EE18E9-1A2B-4B97-8EF6-C3B87BC2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B910A-14C8-4A5F-850D-3C8D6894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20EB7-65D2-4B4C-98AD-EED5F432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2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377DDA-B0BC-4F37-9CB7-FA63166D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ED447-41A4-47B8-90D3-BF6CF7E87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69182-17B5-491A-97AF-20013E838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82565-A83D-41CE-B1E9-FFE6C3C6E646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A20DA-AA2F-45D6-9D35-59A4BE110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A4C77-5B66-4AC2-95C5-DFABD975C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2FF64-A46D-4B4F-9D07-F4AC95B2D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50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006F49-545A-4A0D-A017-681E6B609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3883" y="113181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E5C5EE-ECB8-4A03-B4FA-AF666BCDE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738747"/>
              </p:ext>
            </p:extLst>
          </p:nvPr>
        </p:nvGraphicFramePr>
        <p:xfrm>
          <a:off x="620530" y="478364"/>
          <a:ext cx="3463625" cy="596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6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753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080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Determiner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that introduces a noun or noun phrase.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B0F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the, a, an, some, several, two, various</a:t>
                      </a:r>
                      <a:endParaRPr lang="en-GB" sz="900" dirty="0">
                        <a:solidFill>
                          <a:srgbClr val="00B0F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0732608"/>
                  </a:ext>
                </a:extLst>
              </a:tr>
              <a:tr h="4841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Expanded noun phrase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noun phrase that has been extended with added detail.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7222464"/>
                  </a:ext>
                </a:extLst>
              </a:tr>
              <a:tr h="4831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Formal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Formal writing is ‘to-the-point’ and serious.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 phrase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group of words in a sentence which becomes the subject.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55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Possessive determiner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type of determiner which tells the reader who or what the noun belongs to.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68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B0F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his, her, my, your, their, our, its</a:t>
                      </a:r>
                      <a:endParaRPr lang="en-GB" sz="900" dirty="0">
                        <a:solidFill>
                          <a:srgbClr val="00B0F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8007542"/>
                  </a:ext>
                </a:extLst>
              </a:tr>
              <a:tr h="45682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Preposition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that tells the reader where something is.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9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B0F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on, in, next to, beyond, between, alongside, underneath, above</a:t>
                      </a:r>
                      <a:endParaRPr lang="en-GB" sz="900" dirty="0">
                        <a:solidFill>
                          <a:srgbClr val="00B0F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6607902"/>
                  </a:ext>
                </a:extLst>
              </a:tr>
              <a:tr h="8086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Prepositional phrase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group of words, beginning with a preposition, that describes where something is.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610411"/>
                  </a:ext>
                </a:extLst>
              </a:tr>
              <a:tr h="2686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Recount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retelling.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657511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7CB3D10-B9F6-4803-8154-75F4290209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97874"/>
              </p:ext>
            </p:extLst>
          </p:nvPr>
        </p:nvGraphicFramePr>
        <p:xfrm>
          <a:off x="4146671" y="2084514"/>
          <a:ext cx="3392304" cy="43510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9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950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48814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185">
                <a:tc>
                  <a:txBody>
                    <a:bodyPr/>
                    <a:lstStyle/>
                    <a:p>
                      <a:r>
                        <a:rPr lang="en-US" altLang="en-GB" sz="900" b="0" dirty="0">
                          <a:latin typeface="CCW Cursive Writing 1" panose="03050602040000000000" pitchFamily="66" charset="0"/>
                        </a:rPr>
                        <a:t>Year 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Traditional Tales</a:t>
                      </a:r>
                    </a:p>
                    <a:p>
                      <a:endParaRPr lang="en-US" sz="90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Poetry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Noun phrases can be expanded before and after the noun.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1431">
                <a:tc>
                  <a:txBody>
                    <a:bodyPr/>
                    <a:lstStyle/>
                    <a:p>
                      <a:r>
                        <a:rPr lang="en-US" altLang="en-GB" sz="900" b="0" dirty="0">
                          <a:latin typeface="CCW Cursive Writing 1" panose="03050602040000000000" pitchFamily="66" charset="0"/>
                        </a:rPr>
                        <a:t>Year 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Discussion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Ordinal determiners describe the position of a noun in a list e.g. first, second, third.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218675"/>
                  </a:ext>
                </a:extLst>
              </a:tr>
              <a:tr h="1596280">
                <a:tc>
                  <a:txBody>
                    <a:bodyPr/>
                    <a:lstStyle/>
                    <a:p>
                      <a:r>
                        <a:rPr lang="en-US" altLang="en-GB" sz="9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9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latin typeface="CCW Cursive Writing 1" panose="03050602040000000000" pitchFamily="66" charset="0"/>
                        </a:rPr>
                        <a:t>Non-chronological</a:t>
                      </a:r>
                      <a:endParaRPr lang="en-GB" sz="75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‘A’ is used when the noun phrase does not begin with a vowel sound.</a:t>
                      </a:r>
                    </a:p>
                    <a:p>
                      <a:endParaRPr lang="en-US" sz="90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‘An’ is used when the noun phrase does begin with a vowel sound.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87886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D99E5DC-1524-454A-84D9-01664ADB0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116881"/>
              </p:ext>
            </p:extLst>
          </p:nvPr>
        </p:nvGraphicFramePr>
        <p:xfrm>
          <a:off x="4146669" y="483237"/>
          <a:ext cx="3392306" cy="15118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4500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00507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In order to be a determiner, the word must come before a noun or noun phrase – not after!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A prepositional phrase must begin with a preposition. It is part of the noun phrase.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8" name="Text Box 1">
            <a:extLst>
              <a:ext uri="{FF2B5EF4-FFF2-40B4-BE49-F238E27FC236}">
                <a16:creationId xmlns:a16="http://schemas.microsoft.com/office/drawing/2014/main" id="{17E4C8E3-275E-496B-A344-BB3A260D0053}"/>
              </a:ext>
            </a:extLst>
          </p:cNvPr>
          <p:cNvSpPr txBox="1"/>
          <p:nvPr/>
        </p:nvSpPr>
        <p:spPr>
          <a:xfrm>
            <a:off x="3778025" y="150292"/>
            <a:ext cx="4004569" cy="24347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Recount (Formal Letter)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1EC1D33-E84E-43A1-A137-1DFD9B60B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254631"/>
              </p:ext>
            </p:extLst>
          </p:nvPr>
        </p:nvGraphicFramePr>
        <p:xfrm>
          <a:off x="7601489" y="495190"/>
          <a:ext cx="3738956" cy="594036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8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89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  <a:endParaRPr lang="en-GB" altLang="en-GB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5352">
                <a:tc>
                  <a:txBody>
                    <a:bodyPr/>
                    <a:lstStyle/>
                    <a:p>
                      <a:r>
                        <a:rPr lang="en-US" altLang="en-GB" sz="950" b="1" u="none" kern="1200" dirty="0">
                          <a:solidFill>
                            <a:schemeClr val="tx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Possessive Determiners:</a:t>
                      </a:r>
                    </a:p>
                    <a:p>
                      <a:endParaRPr lang="en-US" altLang="en-GB" sz="950" b="1" u="none" kern="1200" dirty="0">
                        <a:solidFill>
                          <a:schemeClr val="tx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950" b="0" u="none" kern="1200" dirty="0">
                          <a:solidFill>
                            <a:schemeClr val="tx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Identify the possessive determiners below:</a:t>
                      </a:r>
                    </a:p>
                    <a:p>
                      <a:endParaRPr lang="en-US" altLang="en-GB" sz="950" b="0" u="none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950" b="1" u="sng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My</a:t>
                      </a:r>
                      <a:r>
                        <a:rPr lang="en-US" altLang="en-GB" sz="950" b="0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breakfast 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was absolutely terrible </a:t>
                      </a:r>
                      <a:r>
                        <a:rPr lang="en-US" altLang="en-GB" sz="950" b="0" u="none" kern="1200" dirty="0">
                          <a:solidFill>
                            <a:schemeClr val="tx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–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950" b="0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bacon 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was raw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! </a:t>
                      </a:r>
                      <a:r>
                        <a:rPr lang="en-US" altLang="en-GB" sz="950" b="0" u="none" kern="1200" dirty="0">
                          <a:solidFill>
                            <a:srgbClr val="FF66FF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Additionally, </a:t>
                      </a:r>
                      <a:r>
                        <a:rPr lang="en-US" altLang="en-GB" sz="950" b="1" u="sng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my brother’s</a:t>
                      </a:r>
                      <a:r>
                        <a:rPr lang="en-US" altLang="en-GB" sz="950" b="1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950" b="0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cereal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was covered in rotten milk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en-US" altLang="en-GB" sz="950" b="0" u="none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950" b="0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expect to hear back from </a:t>
                      </a:r>
                      <a:r>
                        <a:rPr lang="en-US" altLang="en-GB" sz="950" b="1" u="sng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your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company soon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altLang="en-GB" sz="950" b="0" u="none" kern="1200" dirty="0">
                          <a:solidFill>
                            <a:srgbClr val="00B05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deserve an apology for </a:t>
                      </a:r>
                      <a:r>
                        <a:rPr lang="en-US" altLang="en-GB" sz="950" b="1" u="sng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our</a:t>
                      </a:r>
                      <a:r>
                        <a:rPr lang="en-US" altLang="en-GB" sz="950" b="0" u="none" kern="1200" dirty="0">
                          <a:solidFill>
                            <a:srgbClr val="FF66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shocking experience</a:t>
                      </a:r>
                      <a:r>
                        <a:rPr lang="en-US" altLang="en-GB" sz="950" b="0" u="none" kern="1200" dirty="0">
                          <a:solidFill>
                            <a:srgbClr val="FF0000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!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2225">
                <a:tc>
                  <a:txBody>
                    <a:bodyPr/>
                    <a:lstStyle/>
                    <a:p>
                      <a:r>
                        <a:rPr lang="en-US" altLang="en-GB" sz="950" b="1" u="none" kern="1200" dirty="0">
                          <a:solidFill>
                            <a:schemeClr val="tx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Expansion After the Noun (using prepositional phrases):</a:t>
                      </a:r>
                    </a:p>
                    <a:p>
                      <a:endParaRPr lang="en-US" altLang="en-GB" sz="950" b="1" u="none" kern="1200" dirty="0">
                        <a:solidFill>
                          <a:schemeClr val="tx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950" b="0" u="none" kern="1200" dirty="0">
                          <a:solidFill>
                            <a:schemeClr val="tx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Match up these sentence ingredients to create expanded noun phrases. </a:t>
                      </a:r>
                    </a:p>
                    <a:p>
                      <a:endParaRPr lang="en-US" altLang="en-GB" sz="850" b="0" u="none" kern="1200" dirty="0">
                        <a:solidFill>
                          <a:schemeClr val="tx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850" b="0" u="none" kern="1200" dirty="0">
                        <a:solidFill>
                          <a:srgbClr val="FF0000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850" b="0" u="none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047499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8516858-F0BA-4E9B-87BE-E1286CAE5A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138705"/>
              </p:ext>
            </p:extLst>
          </p:nvPr>
        </p:nvGraphicFramePr>
        <p:xfrm>
          <a:off x="7657011" y="4260035"/>
          <a:ext cx="3627911" cy="178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610">
                  <a:extLst>
                    <a:ext uri="{9D8B030D-6E8A-4147-A177-3AD203B41FA5}">
                      <a16:colId xmlns:a16="http://schemas.microsoft.com/office/drawing/2014/main" val="2721460716"/>
                    </a:ext>
                  </a:extLst>
                </a:gridCol>
                <a:gridCol w="1233858">
                  <a:extLst>
                    <a:ext uri="{9D8B030D-6E8A-4147-A177-3AD203B41FA5}">
                      <a16:colId xmlns:a16="http://schemas.microsoft.com/office/drawing/2014/main" val="182773143"/>
                    </a:ext>
                  </a:extLst>
                </a:gridCol>
                <a:gridCol w="1215443">
                  <a:extLst>
                    <a:ext uri="{9D8B030D-6E8A-4147-A177-3AD203B41FA5}">
                      <a16:colId xmlns:a16="http://schemas.microsoft.com/office/drawing/2014/main" val="2007582966"/>
                    </a:ext>
                  </a:extLst>
                </a:gridCol>
              </a:tblGrid>
              <a:tr h="372233"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Noun phrase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Prepositional phrase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Predicate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625261"/>
                  </a:ext>
                </a:extLst>
              </a:tr>
              <a:tr h="458918"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A dirty knife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between the seats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FF6600"/>
                          </a:solidFill>
                          <a:latin typeface="CCW Cursive Writing 1" panose="03050602040000000000" pitchFamily="66" charset="0"/>
                        </a:rPr>
                        <a:t>was stepped on by the staff</a:t>
                      </a:r>
                      <a:r>
                        <a:rPr lang="en-US" sz="75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.</a:t>
                      </a:r>
                      <a:endParaRPr lang="en-GB" sz="75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872621"/>
                  </a:ext>
                </a:extLst>
              </a:tr>
              <a:tr h="372233"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The armrest 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on the floor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FF6600"/>
                          </a:solidFill>
                          <a:latin typeface="CCW Cursive Writing 1" panose="03050602040000000000" pitchFamily="66" charset="0"/>
                        </a:rPr>
                        <a:t>was ripped to shreds</a:t>
                      </a:r>
                      <a:r>
                        <a:rPr lang="en-US" sz="75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.</a:t>
                      </a:r>
                      <a:endParaRPr lang="en-GB" sz="75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774125"/>
                  </a:ext>
                </a:extLst>
              </a:tr>
              <a:tr h="581296"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Several customers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00B050"/>
                          </a:solidFill>
                          <a:latin typeface="CCW Cursive Writing 1" panose="03050602040000000000" pitchFamily="66" charset="0"/>
                        </a:rPr>
                        <a:t>next to me</a:t>
                      </a:r>
                      <a:endParaRPr lang="en-GB" sz="750" dirty="0">
                        <a:solidFill>
                          <a:srgbClr val="00B05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50" dirty="0">
                          <a:solidFill>
                            <a:srgbClr val="FF6600"/>
                          </a:solidFill>
                          <a:latin typeface="CCW Cursive Writing 1" panose="03050602040000000000" pitchFamily="66" charset="0"/>
                        </a:rPr>
                        <a:t>were incredibly disappointed</a:t>
                      </a:r>
                      <a:r>
                        <a:rPr lang="en-US" sz="750" dirty="0">
                          <a:solidFill>
                            <a:srgbClr val="FF0000"/>
                          </a:solidFill>
                          <a:latin typeface="CCW Cursive Writing 1" panose="03050602040000000000" pitchFamily="66" charset="0"/>
                        </a:rPr>
                        <a:t>.</a:t>
                      </a:r>
                      <a:endParaRPr lang="en-GB" sz="750" dirty="0">
                        <a:solidFill>
                          <a:srgbClr val="FF0000"/>
                        </a:solidFill>
                        <a:latin typeface="CCW Cursive Writing 1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080273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CAE9B6-90C5-49D4-9E76-E67982FD425A}"/>
              </a:ext>
            </a:extLst>
          </p:cNvPr>
          <p:cNvCxnSpPr/>
          <p:nvPr/>
        </p:nvCxnSpPr>
        <p:spPr>
          <a:xfrm>
            <a:off x="8718654" y="4978474"/>
            <a:ext cx="190005" cy="19000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4E66947-E8D7-4DB1-B5C3-1F83A204768C}"/>
              </a:ext>
            </a:extLst>
          </p:cNvPr>
          <p:cNvCxnSpPr>
            <a:cxnSpLocks/>
          </p:cNvCxnSpPr>
          <p:nvPr/>
        </p:nvCxnSpPr>
        <p:spPr>
          <a:xfrm flipV="1">
            <a:off x="10029594" y="5061600"/>
            <a:ext cx="143785" cy="14844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08C5B6-F12C-4A4A-8503-D3C9FEFF6F36}"/>
              </a:ext>
            </a:extLst>
          </p:cNvPr>
          <p:cNvCxnSpPr>
            <a:cxnSpLocks/>
          </p:cNvCxnSpPr>
          <p:nvPr/>
        </p:nvCxnSpPr>
        <p:spPr>
          <a:xfrm flipV="1">
            <a:off x="8718654" y="4990349"/>
            <a:ext cx="271850" cy="17813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83324AD-82F1-417C-907A-580BBEFCEC44}"/>
              </a:ext>
            </a:extLst>
          </p:cNvPr>
          <p:cNvCxnSpPr/>
          <p:nvPr/>
        </p:nvCxnSpPr>
        <p:spPr>
          <a:xfrm>
            <a:off x="9968938" y="5008162"/>
            <a:ext cx="190005" cy="19000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56BE5FB-78DC-4DC1-B1BF-1200BDEA744B}"/>
              </a:ext>
            </a:extLst>
          </p:cNvPr>
          <p:cNvCxnSpPr>
            <a:cxnSpLocks/>
          </p:cNvCxnSpPr>
          <p:nvPr/>
        </p:nvCxnSpPr>
        <p:spPr>
          <a:xfrm>
            <a:off x="8736309" y="5679295"/>
            <a:ext cx="1728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392894E-1D34-4EC1-B7B2-7FC03B85AFDC}"/>
              </a:ext>
            </a:extLst>
          </p:cNvPr>
          <p:cNvCxnSpPr>
            <a:cxnSpLocks/>
          </p:cNvCxnSpPr>
          <p:nvPr/>
        </p:nvCxnSpPr>
        <p:spPr>
          <a:xfrm>
            <a:off x="9961969" y="5681274"/>
            <a:ext cx="1728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461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5efec7c447a2d14994a6ec4bce4e797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542a8429e97382a59874334be7ad3eeb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90A5E48D-6A53-41A0-9831-EEEB331113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AB4C48-CA5D-4E8B-86D9-A04863FB31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562FBD-D17C-4C38-899D-0162DB9776E6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5e9575c5-d48f-4f2a-bf2d-a5f4925c180d"/>
    <ds:schemaRef ds:uri="http://schemas.openxmlformats.org/package/2006/metadata/core-properties"/>
    <ds:schemaRef ds:uri="ea6f3f84-fa6e-4188-8e1b-49e9b6a9e9bf"/>
    <ds:schemaRef ds:uri="http://purl.org/dc/terms/"/>
    <ds:schemaRef ds:uri="b4d385f6-dd65-4bd2-90e2-003ddeccf305"/>
    <ds:schemaRef ds:uri="3e3e280b-8a27-4d81-a4c8-402f3e36e3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379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Writing 1</vt:lpstr>
      <vt:lpstr>Letter-join Basic 36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Siobhan McLeod</cp:lastModifiedBy>
  <cp:revision>6</cp:revision>
  <dcterms:created xsi:type="dcterms:W3CDTF">2024-07-25T13:01:24Z</dcterms:created>
  <dcterms:modified xsi:type="dcterms:W3CDTF">2025-12-30T21:17:49Z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