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4"/>
  </p:sldMasterIdLst>
  <p:notesMasterIdLst>
    <p:notesMasterId r:id="rId6"/>
  </p:notesMasterIdLst>
  <p:sldIdLst>
    <p:sldId id="256" r:id="rId5"/>
  </p:sldIdLst>
  <p:sldSz cx="9906000" cy="6858000" type="A4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B37EE8-C416-8482-49BA-3A8D7CE0B3AA}" v="2" dt="2025-07-11T18:44:09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27"/>
  </p:normalViewPr>
  <p:slideViewPr>
    <p:cSldViewPr snapToGrid="0" snapToObjects="1">
      <p:cViewPr varScale="1">
        <p:scale>
          <a:sx n="63" d="100"/>
          <a:sy n="63" d="100"/>
        </p:scale>
        <p:origin x="114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numCol="1" rtlCol="0"/>
          <a:lstStyle>
            <a:lvl1pPr algn="r">
              <a:defRPr sz="1200"/>
            </a:lvl1pPr>
          </a:lstStyle>
          <a:p>
            <a:fld id="{74DA69C8-F84C-2947-85D9-F4E475966ECC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43013"/>
            <a:ext cx="48466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numCol="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numCol="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numCol="1" rtlCol="0" anchor="b"/>
          <a:lstStyle>
            <a:lvl1pPr algn="r">
              <a:defRPr sz="1200"/>
            </a:lvl1pPr>
          </a:lstStyle>
          <a:p>
            <a:fld id="{90C8F01E-995B-8848-96E4-13733EB6AA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6843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numCol="1"/>
          <a:lstStyle/>
          <a:p>
            <a:fld id="{9C5789CE-836E-B042-843F-5605E41F500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283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numCol="1"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 numCol="1"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numCol="1"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 numCol="1"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numCol="1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 num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numCol="1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 numCol="1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numCol="1"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numCol="1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 numCol="1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 numCol="1"/>
          <a:lstStyle/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 numCol="1"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 numCol="1"/>
          <a:lstStyle/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numCol="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numCol="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7089A-8636-F64C-9D23-B4C3EC8D4BA5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numCol="1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3B47E-519D-9549-9FB6-B83933F17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762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9545" y="47193"/>
            <a:ext cx="7429500" cy="273090"/>
          </a:xfrm>
        </p:spPr>
        <p:txBody>
          <a:bodyPr numCol="1">
            <a:noAutofit/>
          </a:bodyPr>
          <a:lstStyle/>
          <a:p>
            <a:r>
              <a:rPr lang="en-US" sz="1800" b="1" dirty="0">
                <a:latin typeface="Twinkl Precursive" panose="02000000000000000000" pitchFamily="2" charset="0"/>
              </a:rPr>
              <a:t>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0766887"/>
              </p:ext>
            </p:extLst>
          </p:nvPr>
        </p:nvGraphicFramePr>
        <p:xfrm>
          <a:off x="243915" y="599189"/>
          <a:ext cx="2683275" cy="3003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034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2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91654">
                <a:tc gridSpan="2">
                  <a:txBody>
                    <a:bodyPr/>
                    <a:lstStyle/>
                    <a:p>
                      <a:pPr marL="0" marR="0" lvl="0" indent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Twinkl Precursive" panose="02000000000000000000" pitchFamily="2" charset="0"/>
                        </a:rPr>
                        <a:t>Key Vocabulary</a:t>
                      </a:r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eleven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twelve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thirteen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fourteen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fifteen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sixteen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2263478"/>
                  </a:ext>
                </a:extLst>
              </a:tr>
              <a:tr h="2658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seventeen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8278743"/>
                  </a:ext>
                </a:extLst>
              </a:tr>
              <a:tr h="18918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eighteen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9023274"/>
                  </a:ext>
                </a:extLst>
              </a:tr>
              <a:tr h="26583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nineteen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6617851"/>
                  </a:ext>
                </a:extLst>
              </a:tr>
              <a:tr h="201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GB" sz="100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twenty</a:t>
                      </a:r>
                      <a:endParaRPr lang="en-GB" sz="1050" dirty="0">
                        <a:effectLst/>
                        <a:latin typeface="Twinkl Precursive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19202902"/>
                  </a:ext>
                </a:extLst>
              </a:tr>
              <a:tr h="20112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&lt;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less than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91472281"/>
                  </a:ext>
                </a:extLst>
              </a:tr>
              <a:tr h="21792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&gt;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greater than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8656197"/>
                  </a:ext>
                </a:extLst>
              </a:tr>
              <a:tr h="22618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=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50" dirty="0">
                          <a:effectLst/>
                          <a:latin typeface="Twinkl Precursive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equal to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71342236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744713"/>
              </p:ext>
            </p:extLst>
          </p:nvPr>
        </p:nvGraphicFramePr>
        <p:xfrm>
          <a:off x="210644" y="3719827"/>
          <a:ext cx="3392304" cy="149225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72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8548">
                  <a:extLst>
                    <a:ext uri="{9D8B030D-6E8A-4147-A177-3AD203B41FA5}">
                      <a16:colId xmlns:a16="http://schemas.microsoft.com/office/drawing/2014/main" val="3827066675"/>
                    </a:ext>
                  </a:extLst>
                </a:gridCol>
              </a:tblGrid>
              <a:tr h="284963">
                <a:tc gridSpan="3">
                  <a:txBody>
                    <a:bodyPr/>
                    <a:lstStyle/>
                    <a:p>
                      <a:pPr algn="ctr"/>
                      <a:r>
                        <a:rPr lang="en-GB" altLang="en-GB" sz="1000" dirty="0">
                          <a:latin typeface="Twinkl Precursive" panose="02000000000000000000" pitchFamily="2" charset="0"/>
                        </a:rPr>
                        <a:t>Prior Knowledge </a:t>
                      </a:r>
                    </a:p>
                  </a:txBody>
                  <a:tcPr marL="74295" marR="74295" marT="37148" marB="37148" anchor="ctr"/>
                </a:tc>
                <a:tc hMerge="1">
                  <a:txBody>
                    <a:bodyPr/>
                    <a:lstStyle/>
                    <a:p>
                      <a:endParaRPr lang="en-GB" altLang="en-GB" dirty="0"/>
                    </a:p>
                  </a:txBody>
                  <a:tcPr marL="74295" marR="74295" marT="37148" marB="37148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971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700" b="0" dirty="0">
                          <a:latin typeface="Twinkl Precursive" panose="02000000000000000000" pitchFamily="2" charset="0"/>
                        </a:rPr>
                        <a:t>FS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winkl Precursive" panose="02000000000000000000" pitchFamily="2" charset="0"/>
                        </a:rPr>
                        <a:t>Number and Place Value: 1- 10</a:t>
                      </a:r>
                      <a:endParaRPr lang="en-GB" sz="900" dirty="0">
                        <a:latin typeface="Twinkl Precursive" panose="02000000000000000000" pitchFamily="2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winkl Precursive" panose="02000000000000000000" pitchFamily="2" charset="0"/>
                        </a:rPr>
                        <a:t>Numbers 1 to 10 in digits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573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700" b="0" dirty="0">
                          <a:latin typeface="Twinkl Precursive" panose="02000000000000000000" pitchFamily="2" charset="0"/>
                        </a:rPr>
                        <a:t>Y1 Advent 1</a:t>
                      </a:r>
                    </a:p>
                  </a:txBody>
                  <a:tcPr marL="74295" marR="74295" marT="37148" marB="37148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900" dirty="0">
                          <a:latin typeface="Twinkl Precursive" panose="02000000000000000000" pitchFamily="2" charset="0"/>
                        </a:rPr>
                        <a:t>Place Value within 10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latin typeface="Twinkl Precursive" panose="02000000000000000000" pitchFamily="2" charset="0"/>
                        </a:rPr>
                        <a:t>Recognising numerals 1-10</a:t>
                      </a:r>
                    </a:p>
                    <a:p>
                      <a:pPr algn="ctr"/>
                      <a:r>
                        <a:rPr lang="en-US" sz="900" dirty="0">
                          <a:latin typeface="Twinkl Precursive" panose="02000000000000000000" pitchFamily="2" charset="0"/>
                        </a:rPr>
                        <a:t>1 more or less</a:t>
                      </a:r>
                    </a:p>
                    <a:p>
                      <a:pPr algn="ctr"/>
                      <a:r>
                        <a:rPr lang="en-US" sz="900" dirty="0">
                          <a:latin typeface="Twinkl Precursive" panose="02000000000000000000" pitchFamily="2" charset="0"/>
                        </a:rPr>
                        <a:t>&lt; and &gt; symbols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20588676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7A16600-9CE5-7D4D-9238-FE903140D7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532856"/>
              </p:ext>
            </p:extLst>
          </p:nvPr>
        </p:nvGraphicFramePr>
        <p:xfrm>
          <a:off x="3143198" y="714837"/>
          <a:ext cx="3392304" cy="257745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65559">
                  <a:extLst>
                    <a:ext uri="{9D8B030D-6E8A-4147-A177-3AD203B41FA5}">
                      <a16:colId xmlns:a16="http://schemas.microsoft.com/office/drawing/2014/main" val="3034729171"/>
                    </a:ext>
                  </a:extLst>
                </a:gridCol>
                <a:gridCol w="3026745">
                  <a:extLst>
                    <a:ext uri="{9D8B030D-6E8A-4147-A177-3AD203B41FA5}">
                      <a16:colId xmlns:a16="http://schemas.microsoft.com/office/drawing/2014/main" val="771789285"/>
                    </a:ext>
                  </a:extLst>
                </a:gridCol>
              </a:tblGrid>
              <a:tr h="31132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Twinkl Precursive" panose="02000000000000000000" pitchFamily="2" charset="0"/>
                        </a:rPr>
                        <a:t>Key Information </a:t>
                      </a:r>
                    </a:p>
                  </a:txBody>
                  <a:tcPr marL="74295" marR="74295" marT="37148" marB="37148">
                    <a:solidFill>
                      <a:schemeClr val="accent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6910169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Twinkl Precursive" panose="02000000000000000000" pitchFamily="2" charset="0"/>
                        </a:rPr>
                        <a:t>1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kern="1200" dirty="0">
                          <a:solidFill>
                            <a:schemeClr val="dk1"/>
                          </a:solidFill>
                          <a:effectLst/>
                          <a:latin typeface="Twinkl Precursive" panose="02000000000000000000" pitchFamily="2" charset="0"/>
                          <a:ea typeface="+mn-ea"/>
                          <a:cs typeface="+mn-cs"/>
                        </a:rPr>
                        <a:t>Numbers between 10 and 20 consist of a ten and ones.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584818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Twinkl Precursive" panose="02000000000000000000" pitchFamily="2" charset="0"/>
                        </a:rPr>
                        <a:t>2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Twinkl Precursive" panose="02000000000000000000" pitchFamily="2" charset="0"/>
                        </a:rPr>
                        <a:t>Using a double tens frame, bead strings and base 10 equipment can help us represent the full ten and the additional ones</a:t>
                      </a:r>
                    </a:p>
                    <a:p>
                      <a:endParaRPr lang="en-GB" sz="1000" dirty="0">
                        <a:latin typeface="Twinkl Precursive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75142700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Twinkl Precursive" panose="02000000000000000000" pitchFamily="2" charset="0"/>
                        </a:rPr>
                        <a:t>3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Twinkl Precursive" panose="02000000000000000000" pitchFamily="2" charset="0"/>
                        </a:rPr>
                        <a:t>Part whole models can be used to show numbers partitioned into ten and ones</a:t>
                      </a:r>
                    </a:p>
                    <a:p>
                      <a:endParaRPr lang="en-GB" sz="1000" dirty="0">
                        <a:latin typeface="Twinkl Precursive" panose="02000000000000000000" pitchFamily="2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010145"/>
                  </a:ext>
                </a:extLst>
              </a:tr>
              <a:tr h="447267">
                <a:tc>
                  <a:txBody>
                    <a:bodyPr/>
                    <a:lstStyle/>
                    <a:p>
                      <a:r>
                        <a:rPr lang="en-US" sz="1000" b="0" dirty="0">
                          <a:latin typeface="Twinkl Precursive" panose="02000000000000000000" pitchFamily="2" charset="0"/>
                        </a:rPr>
                        <a:t>4</a:t>
                      </a:r>
                    </a:p>
                  </a:txBody>
                  <a:tcPr marL="74295" marR="74295" marT="37148" marB="37148"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Twinkl Precursive" panose="02000000000000000000" pitchFamily="2" charset="0"/>
                        </a:rPr>
                        <a:t>Inequality symbols can be used to compare numbers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0050390"/>
                  </a:ext>
                </a:extLst>
              </a:tr>
            </a:tbl>
          </a:graphicData>
        </a:graphic>
      </p:graphicFrame>
      <p:sp>
        <p:nvSpPr>
          <p:cNvPr id="9" name="Text Box 1">
            <a:extLst>
              <a:ext uri="{FF2B5EF4-FFF2-40B4-BE49-F238E27FC236}">
                <a16:creationId xmlns:a16="http://schemas.microsoft.com/office/drawing/2014/main" id="{B4B651D5-66AC-4685-ACBB-E250E3E48AAA}"/>
              </a:ext>
            </a:extLst>
          </p:cNvPr>
          <p:cNvSpPr txBox="1"/>
          <p:nvPr/>
        </p:nvSpPr>
        <p:spPr>
          <a:xfrm>
            <a:off x="1522215" y="217599"/>
            <a:ext cx="6772912" cy="286222"/>
          </a:xfrm>
          <a:prstGeom prst="rect">
            <a:avLst/>
          </a:prstGeom>
          <a:solidFill>
            <a:schemeClr val="lt1"/>
          </a:solidFill>
          <a:ln w="28575">
            <a:solidFill>
              <a:schemeClr val="accent6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b="1" dirty="0">
                <a:latin typeface="Twinkl Precursive" panose="02000000000000000000" pitchFamily="2" charset="0"/>
              </a:rPr>
              <a:t>N</a:t>
            </a:r>
            <a:r>
              <a:rPr lang="en-GB" sz="1200" b="1" dirty="0">
                <a:latin typeface="Twinkl Precursive" panose="02000000000000000000" pitchFamily="2" charset="0"/>
              </a:rPr>
              <a:t>umber and Place Value: Numbers within 20 - Knowledge Organiser</a:t>
            </a:r>
            <a:endParaRPr lang="en-GB" sz="1200" dirty="0">
              <a:latin typeface="Twinkl Precursive" panose="02000000000000000000" pitchFamily="2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FEF134E6-305B-4EEC-9B65-15EE6D7DB7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6217712"/>
              </p:ext>
            </p:extLst>
          </p:nvPr>
        </p:nvGraphicFramePr>
        <p:xfrm>
          <a:off x="3850231" y="3392579"/>
          <a:ext cx="2169065" cy="18422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1690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34437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Twinkl Precursive" panose="02000000000000000000" pitchFamily="2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5064">
                <a:tc>
                  <a:txBody>
                    <a:bodyPr/>
                    <a:lstStyle/>
                    <a:p>
                      <a:endParaRPr lang="en-GB" altLang="en-GB" sz="1000" b="0" dirty="0">
                        <a:latin typeface="Twinkl Precursive" panose="02000000000000000000" pitchFamily="2" charset="0"/>
                      </a:endParaRPr>
                    </a:p>
                    <a:p>
                      <a:r>
                        <a:rPr lang="en-GB" altLang="en-GB" sz="1000" b="0" dirty="0">
                          <a:latin typeface="Twinkl Precursive" panose="02000000000000000000" pitchFamily="2" charset="0"/>
                        </a:rPr>
                        <a:t>Insert the correct symbol to compare the amounts</a:t>
                      </a:r>
                    </a:p>
                    <a:p>
                      <a:endParaRPr lang="en-GB" altLang="en-GB" sz="1000" b="0" dirty="0">
                        <a:latin typeface="Twinkl Precursive" panose="02000000000000000000" pitchFamily="2" charset="0"/>
                      </a:endParaRPr>
                    </a:p>
                    <a:p>
                      <a:endParaRPr lang="en-GB" altLang="en-GB" sz="1000" b="0" dirty="0">
                        <a:latin typeface="Twinkl Precursive" panose="02000000000000000000" pitchFamily="2" charset="0"/>
                      </a:endParaRP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619386D-851B-45DE-AD4F-CF6D138AC3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9168225"/>
              </p:ext>
            </p:extLst>
          </p:nvPr>
        </p:nvGraphicFramePr>
        <p:xfrm>
          <a:off x="6612197" y="561886"/>
          <a:ext cx="3060251" cy="615607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602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2016">
                <a:tc>
                  <a:txBody>
                    <a:bodyPr/>
                    <a:lstStyle/>
                    <a:p>
                      <a:pPr algn="ctr"/>
                      <a:r>
                        <a:rPr lang="en-GB" altLang="en-GB" sz="1200" dirty="0">
                          <a:latin typeface="Twinkl Precursive" panose="02000000000000000000" pitchFamily="2" charset="0"/>
                        </a:rPr>
                        <a:t>Worked Examples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96499">
                <a:tc>
                  <a:txBody>
                    <a:bodyPr/>
                    <a:lstStyle/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Twinkl Precursive" panose="02000000000000000000" pitchFamily="2" charset="0"/>
                          <a:ea typeface="+mn-ea"/>
                          <a:cs typeface="+mn-cs"/>
                        </a:rPr>
                        <a:t>Match the representations</a:t>
                      </a: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endParaRPr lang="en-US" altLang="en-GB" sz="1100" b="0" kern="1200" dirty="0">
                        <a:solidFill>
                          <a:schemeClr val="dk1"/>
                        </a:solidFill>
                        <a:effectLst/>
                        <a:latin typeface="Twinkl Precursive" panose="02000000000000000000" pitchFamily="2" charset="0"/>
                        <a:ea typeface="+mn-ea"/>
                        <a:cs typeface="+mn-cs"/>
                      </a:endParaRPr>
                    </a:p>
                    <a:p>
                      <a:r>
                        <a:rPr lang="en-US" altLang="en-GB" sz="1100" b="0" kern="1200" dirty="0">
                          <a:solidFill>
                            <a:schemeClr val="dk1"/>
                          </a:solidFill>
                          <a:effectLst/>
                          <a:latin typeface="Twinkl Precursive" panose="02000000000000000000" pitchFamily="2" charset="0"/>
                          <a:ea typeface="+mn-ea"/>
                          <a:cs typeface="+mn-cs"/>
                        </a:rPr>
                        <a:t>Can you name each of these representations?</a:t>
                      </a:r>
                    </a:p>
                  </a:txBody>
                  <a:tcPr marL="74295" marR="74295" marT="37148" marB="3714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7C2A83E2-792A-28FE-0FBD-93976BF750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0644" y="5340899"/>
            <a:ext cx="6324858" cy="136901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ECBFAC9-DBC9-0713-353A-3158C76C28E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45386" y="3006098"/>
            <a:ext cx="790686" cy="639462"/>
          </a:xfrm>
          <a:prstGeom prst="rect">
            <a:avLst/>
          </a:prstGeom>
        </p:spPr>
      </p:pic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2E5D7E81-63F1-3495-8F6E-86497FA541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3747967"/>
              </p:ext>
            </p:extLst>
          </p:nvPr>
        </p:nvGraphicFramePr>
        <p:xfrm>
          <a:off x="6879547" y="1649497"/>
          <a:ext cx="2433320" cy="365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6660">
                  <a:extLst>
                    <a:ext uri="{9D8B030D-6E8A-4147-A177-3AD203B41FA5}">
                      <a16:colId xmlns:a16="http://schemas.microsoft.com/office/drawing/2014/main" val="986034245"/>
                    </a:ext>
                  </a:extLst>
                </a:gridCol>
                <a:gridCol w="1216660">
                  <a:extLst>
                    <a:ext uri="{9D8B030D-6E8A-4147-A177-3AD203B41FA5}">
                      <a16:colId xmlns:a16="http://schemas.microsoft.com/office/drawing/2014/main" val="3700090786"/>
                    </a:ext>
                  </a:extLst>
                </a:gridCol>
              </a:tblGrid>
              <a:tr h="278058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1216084"/>
                  </a:ext>
                </a:extLst>
              </a:tr>
            </a:tbl>
          </a:graphicData>
        </a:graphic>
      </p:graphicFrame>
      <p:pic>
        <p:nvPicPr>
          <p:cNvPr id="34" name="Picture 33">
            <a:extLst>
              <a:ext uri="{FF2B5EF4-FFF2-40B4-BE49-F238E27FC236}">
                <a16:creationId xmlns:a16="http://schemas.microsoft.com/office/drawing/2014/main" id="{2FE5D075-4F66-F9F4-83BF-7854AF25AE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17677" y="3274033"/>
            <a:ext cx="680453" cy="639462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E3A5A5B0-FCED-D559-7F66-2D1BF984CD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97869" y="5263244"/>
            <a:ext cx="1486108" cy="881186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4521783-1C33-2699-21F9-92FD812ADE3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65221" y="4057226"/>
            <a:ext cx="690659" cy="843080"/>
          </a:xfrm>
          <a:prstGeom prst="rect">
            <a:avLst/>
          </a:prstGeom>
        </p:spPr>
      </p:pic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03AA1001-3ED8-A9A1-5E4B-15038C8D5F7C}"/>
              </a:ext>
            </a:extLst>
          </p:cNvPr>
          <p:cNvCxnSpPr/>
          <p:nvPr/>
        </p:nvCxnSpPr>
        <p:spPr>
          <a:xfrm flipH="1" flipV="1">
            <a:off x="7536072" y="2015257"/>
            <a:ext cx="378568" cy="20419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5D729C6A-48CB-C392-93E7-A46F72C34EB9}"/>
              </a:ext>
            </a:extLst>
          </p:cNvPr>
          <p:cNvCxnSpPr/>
          <p:nvPr/>
        </p:nvCxnSpPr>
        <p:spPr>
          <a:xfrm flipV="1">
            <a:off x="7183120" y="2015257"/>
            <a:ext cx="1525925" cy="9217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5FF991AB-63FA-0A90-8D7D-8F84FFB45D1A}"/>
              </a:ext>
            </a:extLst>
          </p:cNvPr>
          <p:cNvCxnSpPr>
            <a:stCxn id="34" idx="0"/>
          </p:cNvCxnSpPr>
          <p:nvPr/>
        </p:nvCxnSpPr>
        <p:spPr>
          <a:xfrm flipH="1" flipV="1">
            <a:off x="9042400" y="2092960"/>
            <a:ext cx="15504" cy="11810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108DB73B-A922-D0E4-39BF-C66F41AC79E8}"/>
              </a:ext>
            </a:extLst>
          </p:cNvPr>
          <p:cNvCxnSpPr>
            <a:stCxn id="36" idx="0"/>
          </p:cNvCxnSpPr>
          <p:nvPr/>
        </p:nvCxnSpPr>
        <p:spPr>
          <a:xfrm flipH="1" flipV="1">
            <a:off x="7752080" y="2015257"/>
            <a:ext cx="988843" cy="3247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Picture 56">
            <a:extLst>
              <a:ext uri="{FF2B5EF4-FFF2-40B4-BE49-F238E27FC236}">
                <a16:creationId xmlns:a16="http://schemas.microsoft.com/office/drawing/2014/main" id="{F99ED926-44C9-E51F-8ED0-EF1DE52AD4A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072930" y="4382007"/>
            <a:ext cx="1525925" cy="648993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id="{82776C69-9790-45D5-CB07-AFCCA0931E97}"/>
              </a:ext>
            </a:extLst>
          </p:cNvPr>
          <p:cNvSpPr txBox="1"/>
          <p:nvPr/>
        </p:nvSpPr>
        <p:spPr>
          <a:xfrm>
            <a:off x="4647932" y="4521837"/>
            <a:ext cx="37592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23089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24CC0F482672A409F4BBBC5183F93FA" ma:contentTypeVersion="13" ma:contentTypeDescription="Create a new document." ma:contentTypeScope="" ma:versionID="0e339e2919bee65cf59b0afd5a78b75a">
  <xsd:schema xmlns:xsd="http://www.w3.org/2001/XMLSchema" xmlns:xs="http://www.w3.org/2001/XMLSchema" xmlns:p="http://schemas.microsoft.com/office/2006/metadata/properties" xmlns:ns2="b4d385f6-dd65-4bd2-90e2-003ddeccf305" xmlns:ns3="3e3e280b-8a27-4d81-a4c8-402f3e36e39c" targetNamespace="http://schemas.microsoft.com/office/2006/metadata/properties" ma:root="true" ma:fieldsID="c95cdb3cf0a966843626f5642ecf82ff" ns2:_="" ns3:_="">
    <xsd:import namespace="b4d385f6-dd65-4bd2-90e2-003ddeccf305"/>
    <xsd:import namespace="3e3e280b-8a27-4d81-a4c8-402f3e36e3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385f6-dd65-4bd2-90e2-003ddeccf3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b7f1375d-6204-471b-a628-7b5216576d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3e280b-8a27-4d81-a4c8-402f3e36e39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73433a8b-fea9-4eb8-972b-3e53d7f1193b}" ma:internalName="TaxCatchAll" ma:showField="CatchAllData" ma:web="3e3e280b-8a27-4d81-a4c8-402f3e36e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4d385f6-dd65-4bd2-90e2-003ddeccf305">
      <Terms xmlns="http://schemas.microsoft.com/office/infopath/2007/PartnerControls"/>
    </lcf76f155ced4ddcb4097134ff3c332f>
    <TaxCatchAll xmlns="3e3e280b-8a27-4d81-a4c8-402f3e36e39c" xsi:nil="true"/>
  </documentManagement>
</p:properties>
</file>

<file path=customXml/itemProps1.xml><?xml version="1.0" encoding="utf-8"?>
<ds:datastoreItem xmlns:ds="http://schemas.openxmlformats.org/officeDocument/2006/customXml" ds:itemID="{AD30F516-AC46-48C9-A342-7D5886D26F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4d385f6-dd65-4bd2-90e2-003ddeccf305"/>
    <ds:schemaRef ds:uri="3e3e280b-8a27-4d81-a4c8-402f3e36e3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901958E-FBDA-4665-8B6D-0EA82CCE3A7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BEA0037-6BEA-4583-BEB2-44773CA9FF19}">
  <ds:schemaRefs>
    <ds:schemaRef ds:uri="http://schemas.microsoft.com/office/2006/metadata/properties"/>
    <ds:schemaRef ds:uri="http://schemas.microsoft.com/office/infopath/2007/PartnerControls"/>
    <ds:schemaRef ds:uri="b4d385f6-dd65-4bd2-90e2-003ddeccf305"/>
    <ds:schemaRef ds:uri="3e3e280b-8a27-4d81-a4c8-402f3e36e39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7541</TotalTime>
  <Words>168</Words>
  <Application>Microsoft Office PowerPoint</Application>
  <PresentationFormat>A4 Paper (210x297 mm)</PresentationFormat>
  <Paragraphs>88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Twinkl Precursive</vt:lpstr>
      <vt:lpstr>Office Theme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Jill Murphy | Year One | Autumn 2</dc:title>
  <dc:creator>Jon Brunskill</dc:creator>
  <cp:lastModifiedBy>Lizzie Holland</cp:lastModifiedBy>
  <cp:revision>91</cp:revision>
  <cp:lastPrinted>2017-10-30T10:21:12Z</cp:lastPrinted>
  <dcterms:created xsi:type="dcterms:W3CDTF">2017-10-15T20:56:30Z</dcterms:created>
  <dcterms:modified xsi:type="dcterms:W3CDTF">2026-01-06T20:53:26Z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0x010100924CC0F482672A409F4BBBC5183F93FA</vt:lpwstr>
  </property>
</Properties>
</file>