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1229D-CE56-49F9-941C-0645B9CDD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94CDA-C241-4BD2-A1BD-F99B235F5C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67565-B18A-4E73-B52E-0316E377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AA703-84B6-4D61-909C-C80272BDF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2447E-BA5C-452B-B16D-4C2093A13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27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AD701-24C0-4321-9AC9-182864343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10717-1EAE-4CF9-8D97-F67593919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E0DFE-2452-4390-9193-E392AE918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99E80F-4DC9-4A52-BA46-594C324B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E193A-0476-49EE-AC5A-10AEC7AAF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0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543E8A-0D12-477B-90F1-3386C0A8A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E6AA6-06AA-4683-8512-CDF0D2C50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334F8-F298-440E-9F15-D9D6F94E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2C196-EDFD-4104-81FD-4D2FC5A72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18C03-25FD-4B61-93D6-2DBAB86B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23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90996-3F5D-498D-970B-674E88FAD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0F955-C65D-4BC2-A169-686B804C6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6CE33-A3A2-4262-9D27-70EBF9744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674EC-A889-4202-9F9E-0F73EE3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E4420-7592-4444-B21C-247B0F603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71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5CA61-4850-4934-87A2-FBC99B198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AD928C-53F9-4F21-9675-AD9F1F5B5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AD11D-BBB9-4711-A21E-5178B5D8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43DE2-A5D2-4CE6-B25B-2F23275B6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39F82-EF22-4910-85DC-DB37D7E11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746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381AC-8767-4845-ACBE-13F24D752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0B9C9-CD62-4175-ADF4-B373139CB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9ACED-90A3-41CB-9E60-E04B896AF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62C963-749D-49D4-941B-9EEA33B37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3ACE5-7D6B-4674-AEEF-C550AD347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FE64C-CDAD-4744-A716-0A073D01D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124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916EC-AAD1-42D6-9565-5B9A30D9A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EE2A2-D1B1-4991-ABEB-82CB65A54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D9944-3EA6-4080-9142-E747DBA83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47F690-1831-4FE0-B158-3F8C62BBB5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614FA5-90EC-4ED5-84D3-A36BBB80D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922480-3337-4098-95DE-D2833FD8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1F3AA-ACC6-4D8C-8610-A2331687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1F2090-0CC2-40BF-A07E-8B41AFB69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47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650D8-422A-40EF-8DA1-262B7C02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04810F-679B-4070-8872-7F8F8CFD2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F3848D-7FF5-44CD-A206-1834F0DA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2F9-C6BE-4224-9D99-2DFAB0C00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80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F7CB78-4AE3-4ABA-97D5-69541345E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12C0E-4E50-4433-9747-1C7EE0BA5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C1BA9-009A-42CA-A3B2-D6EF11D57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6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167B3-0E92-4569-9130-EDF6623F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36F24-7AA5-4AF2-B268-92D9AFA54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33548-C335-44B8-AA82-159022C6B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F0C93-73F1-48FF-B689-165C5E97D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550CD-037D-434F-9040-22AA8B12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F4AEC-35B3-4D08-89AC-818A5BE7F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127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F0B9-CDE2-4356-A89D-BCD9FF3A2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94F571-0570-4C68-80FC-E707B3DF8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DD9000-931A-4D07-B355-E68959EE9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0AD92-CB2C-44EA-A6CD-409DD0575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BFBEB-A500-4DC6-833D-323621C3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B93537-1F14-4472-9A88-A8168072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06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510DE8-C93F-404C-A0D4-73DB20C2C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60075-182E-44A1-8B0C-00FEC3C06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61B45-3771-4D56-914C-C6A9EE4104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3F68A-4007-4E3B-BDFE-9531B846DF9A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AA869-3FD5-4899-A753-A1870B64F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E5BE2-4B3A-42CF-9E1A-18E390185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F6A19-24CE-4C2F-9073-BCB97A23D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952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EBCA2D09-D35E-4ED3-9D07-06EC613A1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3883" y="113181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9685A2C9-D8B1-4101-8A0D-2DF10D222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53432"/>
              </p:ext>
            </p:extLst>
          </p:nvPr>
        </p:nvGraphicFramePr>
        <p:xfrm>
          <a:off x="495956" y="773443"/>
          <a:ext cx="3392304" cy="555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8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5017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CW Cursive Writing 1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 description</a:t>
                      </a:r>
                      <a:endParaRPr lang="en-GB" sz="1200" b="1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type of writing that gives the reader information about a character.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84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Finger spaces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b="1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Finger spaces are used between words, so each word stands on its own and has its own meaning.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987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Sentence </a:t>
                      </a:r>
                      <a:endParaRPr lang="en-GB" sz="1200" b="1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set of words that record a complete thought. It uses a subject and predicate.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Twinkl Cursive Un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17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Full stop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symbol which shows the sentence has stopped.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223023"/>
                  </a:ext>
                </a:extLst>
              </a:tr>
              <a:tr h="98791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Capital letters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Twinkl Cursive Un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Larger letters which are used to start a sentence. Some are formed differently to lower case letters. </a:t>
                      </a: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38478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5C462BB-B139-47E0-A8F9-E967FAC46F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571738"/>
              </p:ext>
            </p:extLst>
          </p:nvPr>
        </p:nvGraphicFramePr>
        <p:xfrm>
          <a:off x="4462135" y="4319976"/>
          <a:ext cx="3392304" cy="200910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648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0179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0492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CCW Cursive Writing 1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525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Twinkl Cursive Unlooped" panose="02000000000000000000" pitchFamily="2" charset="0"/>
                        </a:rPr>
                        <a:t>F2</a:t>
                      </a:r>
                      <a:endParaRPr lang="en-GB" altLang="en-GB" sz="1000" b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winkl Cursive Unlooped" panose="02000000000000000000" pitchFamily="2" charset="0"/>
                        </a:rPr>
                        <a:t>Pentecost 2 </a:t>
                      </a:r>
                      <a:endParaRPr lang="en-GB" sz="10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winkl Cursive Unlooped" panose="02000000000000000000" pitchFamily="2" charset="0"/>
                        </a:rPr>
                        <a:t>Write simple phrases which can be read by others. </a:t>
                      </a:r>
                    </a:p>
                    <a:p>
                      <a:endParaRPr lang="en-US" sz="1000" dirty="0">
                        <a:latin typeface="Twinkl Cursive Unlooped" panose="02000000000000000000" pitchFamily="2" charset="0"/>
                      </a:endParaRPr>
                    </a:p>
                    <a:p>
                      <a:endParaRPr lang="en-GB" sz="10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2089">
                <a:tc>
                  <a:txBody>
                    <a:bodyPr/>
                    <a:lstStyle/>
                    <a:p>
                      <a:r>
                        <a:rPr lang="en-US" altLang="en-GB" sz="1000" b="0" dirty="0">
                          <a:latin typeface="Twinkl Cursive Unlooped" panose="02000000000000000000" pitchFamily="2" charset="0"/>
                        </a:rPr>
                        <a:t>F1</a:t>
                      </a:r>
                      <a:endParaRPr lang="en-GB" altLang="en-GB" sz="1000" b="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winkl Cursive Unlooped" panose="02000000000000000000" pitchFamily="2" charset="0"/>
                        </a:rPr>
                        <a:t>Pentecost 2</a:t>
                      </a:r>
                      <a:endParaRPr lang="en-GB" sz="10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Twinkl Cursive Unlooped" panose="02000000000000000000" pitchFamily="2" charset="0"/>
                        </a:rPr>
                        <a:t>Know what a sentence looks like. </a:t>
                      </a:r>
                    </a:p>
                    <a:p>
                      <a:endParaRPr lang="en-US" sz="1000" dirty="0">
                        <a:latin typeface="Twinkl Cursive Unlooped" panose="02000000000000000000" pitchFamily="2" charset="0"/>
                      </a:endParaRPr>
                    </a:p>
                    <a:p>
                      <a:r>
                        <a:rPr lang="en-US" sz="1000" dirty="0">
                          <a:latin typeface="Twinkl Cursive Unlooped" panose="02000000000000000000" pitchFamily="2" charset="0"/>
                        </a:rPr>
                        <a:t> </a:t>
                      </a:r>
                      <a:endParaRPr lang="en-GB" sz="10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3218675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E15C4746-27A0-4A2A-AB98-AB725A5D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906754"/>
              </p:ext>
            </p:extLst>
          </p:nvPr>
        </p:nvGraphicFramePr>
        <p:xfrm>
          <a:off x="8303741" y="4134564"/>
          <a:ext cx="3392304" cy="194999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173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CCW Cursive Writing 1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806620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 capital letter is used to start a sentence.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826036">
                <a:tc>
                  <a:txBody>
                    <a:bodyPr/>
                    <a:lstStyle/>
                    <a:p>
                      <a:r>
                        <a:rPr lang="en-US" sz="1200" b="0" dirty="0">
                          <a:latin typeface="Twinkl Cursive Unlooped" panose="02000000000000000000" pitchFamily="2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Twinkl Cursive Unlooped" panose="02000000000000000000" pitchFamily="2" charset="0"/>
                        </a:rPr>
                        <a:t>A sentence has a subject, predicate and a way of stopping the sentence. We use a capital letter to start the subject of the sentence. </a:t>
                      </a:r>
                      <a:endParaRPr 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22" name="Text Box 1">
            <a:extLst>
              <a:ext uri="{FF2B5EF4-FFF2-40B4-BE49-F238E27FC236}">
                <a16:creationId xmlns:a16="http://schemas.microsoft.com/office/drawing/2014/main" id="{B62DF21D-FF6D-4243-80C0-DAF15747B246}"/>
              </a:ext>
            </a:extLst>
          </p:cNvPr>
          <p:cNvSpPr txBox="1"/>
          <p:nvPr/>
        </p:nvSpPr>
        <p:spPr>
          <a:xfrm>
            <a:off x="3778025" y="150292"/>
            <a:ext cx="4217895" cy="47962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>
                <a:latin typeface="Twinkl Cursive Unlooped" panose="02000000000000000000" pitchFamily="2" charset="0"/>
              </a:rPr>
              <a:t>Character Description </a:t>
            </a:r>
            <a:endParaRPr lang="en-GB" dirty="0">
              <a:latin typeface="Twinkl Cursive Unlooped" panose="02000000000000000000" pitchFamily="2" charset="0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46A9761-6C44-42F2-A63A-E9B5CA0EBD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90454"/>
              </p:ext>
            </p:extLst>
          </p:nvPr>
        </p:nvGraphicFramePr>
        <p:xfrm>
          <a:off x="8130415" y="773443"/>
          <a:ext cx="3738956" cy="324519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389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9062">
                <a:tc>
                  <a:txBody>
                    <a:bodyPr/>
                    <a:lstStyle/>
                    <a:p>
                      <a:pPr algn="ctr"/>
                      <a:r>
                        <a:rPr lang="en-US" altLang="en-GB" sz="1200" dirty="0">
                          <a:latin typeface="Twinkl Cursive Unlooped" panose="02000000000000000000" pitchFamily="2" charset="0"/>
                        </a:rPr>
                        <a:t>Worked Examples</a:t>
                      </a:r>
                      <a:endParaRPr lang="en-GB" altLang="en-GB" sz="1200" dirty="0">
                        <a:latin typeface="Twinkl Cursive Unlooped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6135">
                <a:tc>
                  <a:txBody>
                    <a:bodyPr/>
                    <a:lstStyle/>
                    <a:p>
                      <a:r>
                        <a:rPr lang="en-US" altLang="en-GB" sz="1100" b="1" kern="1200" dirty="0">
                          <a:solidFill>
                            <a:schemeClr val="dk1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Capital letters:</a:t>
                      </a: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1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altLang="en-GB" sz="2000" b="1" u="sng" kern="1200" dirty="0">
                          <a:solidFill>
                            <a:srgbClr val="00B050"/>
                          </a:solidFill>
                          <a:effectLst/>
                          <a:highlight>
                            <a:srgbClr val="FFFF00"/>
                          </a:highlight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A</a:t>
                      </a:r>
                      <a:r>
                        <a:rPr lang="en-US" altLang="en-GB" sz="2000" b="1" kern="1200" dirty="0">
                          <a:solidFill>
                            <a:srgbClr val="00B05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 giraffe </a:t>
                      </a:r>
                      <a:r>
                        <a:rPr lang="en-US" altLang="en-GB" sz="2000" b="1" kern="1200" dirty="0">
                          <a:solidFill>
                            <a:srgbClr val="FFC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has a long, flexible neck</a:t>
                      </a:r>
                      <a:r>
                        <a:rPr lang="en-US" altLang="en-GB" sz="2800" b="1" kern="1200" dirty="0">
                          <a:solidFill>
                            <a:srgbClr val="FF0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US" altLang="en-GB" sz="2000" b="1" kern="1200" dirty="0">
                          <a:solidFill>
                            <a:srgbClr val="FF0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endParaRPr lang="en-US" altLang="en-GB" sz="2000" b="1" kern="1200" dirty="0">
                        <a:solidFill>
                          <a:srgbClr val="FF0000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altLang="en-GB" sz="2000" b="1" kern="1200" dirty="0">
                          <a:solidFill>
                            <a:srgbClr val="00B050"/>
                          </a:solidFill>
                          <a:effectLst/>
                          <a:highlight>
                            <a:srgbClr val="FFFF00"/>
                          </a:highlight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T</a:t>
                      </a:r>
                      <a:r>
                        <a:rPr lang="en-US" altLang="en-GB" sz="2000" b="1" kern="1200" dirty="0">
                          <a:solidFill>
                            <a:srgbClr val="00B05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he Gruffalo</a:t>
                      </a:r>
                      <a:r>
                        <a:rPr lang="en-US" altLang="en-GB" sz="2000" b="1" kern="1200" dirty="0">
                          <a:solidFill>
                            <a:schemeClr val="accent6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2000" b="1" kern="1200" dirty="0">
                          <a:solidFill>
                            <a:srgbClr val="FFC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has knobbly knees and turned-out toes</a:t>
                      </a:r>
                      <a:r>
                        <a:rPr lang="en-US" altLang="en-GB" sz="2000" b="1" kern="1200" dirty="0">
                          <a:solidFill>
                            <a:srgbClr val="FF0000"/>
                          </a:solidFill>
                          <a:effectLst/>
                          <a:latin typeface="Twinkl Cursive Unlooped" panose="02000000000000000000" pitchFamily="2" charset="0"/>
                          <a:ea typeface="+mn-ea"/>
                          <a:cs typeface="+mn-cs"/>
                        </a:rPr>
                        <a:t>.</a:t>
                      </a:r>
                      <a:endParaRPr lang="en-US" altLang="en-GB" sz="2000" b="1" kern="1200" dirty="0">
                        <a:solidFill>
                          <a:schemeClr val="accent6"/>
                        </a:solidFill>
                        <a:effectLst/>
                        <a:latin typeface="Twinkl Cursive Unlooped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E3D57006-6B1C-980E-12E0-C67E120170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586" y="874183"/>
            <a:ext cx="1782562" cy="23465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FE2676E-D257-18FC-C26B-13BE1B4CAC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1877" y="1889472"/>
            <a:ext cx="1782562" cy="224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701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4" ma:contentTypeDescription="Create a new document." ma:contentTypeScope="" ma:versionID="5efec7c447a2d14994a6ec4bce4e7973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542a8429e97382a59874334be7ad3eeb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6EF245-0498-4E51-B511-F83A6463EBE1}">
  <ds:schemaRefs>
    <ds:schemaRef ds:uri="3e3e280b-8a27-4d81-a4c8-402f3e36e39c"/>
    <ds:schemaRef ds:uri="http://purl.org/dc/terms/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b4d385f6-dd65-4bd2-90e2-003ddeccf30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64C2923-285B-4089-9751-C5D1530DEC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FF590E-3CDF-4BE4-B9CB-93298CD1A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183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CCW Cursive Writing 1</vt:lpstr>
      <vt:lpstr>Twinkl Cursive Unlooped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Lauren Wallis</dc:creator>
  <cp:lastModifiedBy>Lizzie Holland</cp:lastModifiedBy>
  <cp:revision>13</cp:revision>
  <cp:lastPrinted>2025-01-08T09:01:26Z</cp:lastPrinted>
  <dcterms:created xsi:type="dcterms:W3CDTF">2024-07-24T15:16:30Z</dcterms:created>
  <dcterms:modified xsi:type="dcterms:W3CDTF">2025-12-19T10:42:29Z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