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iobhan McLeod" userId="aec265ac-8142-406d-a020-22a2084a2f1e" providerId="ADAL" clId="{B6EB97FF-4179-4A51-82C7-9B4E868B8F5B}"/>
    <pc:docChg chg="custSel modSld">
      <pc:chgData name="Siobhan McLeod" userId="aec265ac-8142-406d-a020-22a2084a2f1e" providerId="ADAL" clId="{B6EB97FF-4179-4A51-82C7-9B4E868B8F5B}" dt="2026-01-01T22:10:36.227" v="598" actId="1076"/>
      <pc:docMkLst>
        <pc:docMk/>
      </pc:docMkLst>
      <pc:sldChg chg="modSp mod">
        <pc:chgData name="Siobhan McLeod" userId="aec265ac-8142-406d-a020-22a2084a2f1e" providerId="ADAL" clId="{B6EB97FF-4179-4A51-82C7-9B4E868B8F5B}" dt="2026-01-01T22:10:36.227" v="598" actId="1076"/>
        <pc:sldMkLst>
          <pc:docMk/>
          <pc:sldMk cId="1690913945" sldId="256"/>
        </pc:sldMkLst>
        <pc:graphicFrameChg chg="mod modGraphic">
          <ac:chgData name="Siobhan McLeod" userId="aec265ac-8142-406d-a020-22a2084a2f1e" providerId="ADAL" clId="{B6EB97FF-4179-4A51-82C7-9B4E868B8F5B}" dt="2026-01-01T22:10:36.227" v="598" actId="1076"/>
          <ac:graphicFrameMkLst>
            <pc:docMk/>
            <pc:sldMk cId="1690913945" sldId="256"/>
            <ac:graphicFrameMk id="16" creationId="{FE921906-2C35-4AF1-9E04-FE7BC3120AD4}"/>
          </ac:graphicFrameMkLst>
        </pc:graphicFrameChg>
        <pc:graphicFrameChg chg="modGraphic">
          <ac:chgData name="Siobhan McLeod" userId="aec265ac-8142-406d-a020-22a2084a2f1e" providerId="ADAL" clId="{B6EB97FF-4179-4A51-82C7-9B4E868B8F5B}" dt="2026-01-01T22:02:44.198" v="457" actId="14100"/>
          <ac:graphicFrameMkLst>
            <pc:docMk/>
            <pc:sldMk cId="1690913945" sldId="256"/>
            <ac:graphicFrameMk id="17" creationId="{7EBD35EF-E26C-42E5-96BD-53BE57A06DFF}"/>
          </ac:graphicFrameMkLst>
        </pc:graphicFrameChg>
        <pc:picChg chg="mod">
          <ac:chgData name="Siobhan McLeod" userId="aec265ac-8142-406d-a020-22a2084a2f1e" providerId="ADAL" clId="{B6EB97FF-4179-4A51-82C7-9B4E868B8F5B}" dt="2026-01-01T21:58:34.269" v="1" actId="1076"/>
          <ac:picMkLst>
            <pc:docMk/>
            <pc:sldMk cId="1690913945" sldId="256"/>
            <ac:picMk id="1028" creationId="{006CE374-F710-48C8-B202-AC09D7CE12C9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1280FB-CBB2-40FC-A164-8DA0C8F78D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B3E79D0-728C-4085-B2E9-87CF8175BC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07A3ED-68B1-4C97-935B-F947E1CACD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FDBDD-AA05-4124-887F-442880DC77E5}" type="datetimeFigureOut">
              <a:rPr lang="en-GB" smtClean="0"/>
              <a:t>01/01/2026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AADBDD-B498-478B-94C8-6E21C08CFC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9FEF97-B2DD-4B81-B525-0730FDF031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C7491-B6C5-4B11-8D8F-ACDAD63E4C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3709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5CDF5-67B5-4A8F-97D3-8362D9CBFE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78A8850-624F-4A6D-8B20-CDFE76DA4A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E74A4A-8919-4E63-A602-C6B5570C55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FDBDD-AA05-4124-887F-442880DC77E5}" type="datetimeFigureOut">
              <a:rPr lang="en-GB" smtClean="0"/>
              <a:t>01/01/2026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92A578-2CF9-4EC1-8838-88EFB4D707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B7A565-D551-45CB-944C-7D0C526739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C7491-B6C5-4B11-8D8F-ACDAD63E4C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03361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5777EB8-9BA4-4409-9666-A2A00EBEA9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6EF76C-0650-420C-9DE3-159012F496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3B3813-BE00-4681-8B10-2FA4A400AD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FDBDD-AA05-4124-887F-442880DC77E5}" type="datetimeFigureOut">
              <a:rPr lang="en-GB" smtClean="0"/>
              <a:t>01/01/2026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61DF2A-54AD-4BF0-9736-1583DC2238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3439DD-0E5E-4787-B967-1CBC6CAAE7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C7491-B6C5-4B11-8D8F-ACDAD63E4C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3032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CC13C0-E64F-4EA8-8414-0434BDF5C3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87D571-811C-461E-91EC-6A17E8425F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33FC73-9C70-4A85-B8DA-1DC5FD6223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FDBDD-AA05-4124-887F-442880DC77E5}" type="datetimeFigureOut">
              <a:rPr lang="en-GB" smtClean="0"/>
              <a:t>01/01/2026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D2530B-BE0B-47D1-80F0-B2E1700253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9848BD-0286-436A-BEE5-CE74B15FE4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C7491-B6C5-4B11-8D8F-ACDAD63E4C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5550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A8D8EA-B1EC-4229-ACC1-940EC6F7C8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049BEB-45D6-468E-BC32-D56EBAD1BF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67E5B4-52AC-4642-9C4E-5AE1F4CF9A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FDBDD-AA05-4124-887F-442880DC77E5}" type="datetimeFigureOut">
              <a:rPr lang="en-GB" smtClean="0"/>
              <a:t>01/01/2026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40A61B-E146-405F-88F1-FAF692E8E6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8890A9-B43D-4E7C-B66E-E0855B6B00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C7491-B6C5-4B11-8D8F-ACDAD63E4C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2001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64C80A-04A9-4D88-88BF-CE59BAC3A8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7E8C3D-9AE0-456E-BE55-E5E0DE3ECD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50CDB6-4BCF-4462-82B4-AB300C7415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91AB89-6F39-457A-9E1E-518C3E3C12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FDBDD-AA05-4124-887F-442880DC77E5}" type="datetimeFigureOut">
              <a:rPr lang="en-GB" smtClean="0"/>
              <a:t>01/01/2026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AABA52-B660-4F04-BB97-B6493A1D33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A6B2C3-4834-475A-9583-D3D9D132F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C7491-B6C5-4B11-8D8F-ACDAD63E4C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6694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2AE261-849E-45B9-984E-F87443081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9AE14F-D90A-48D2-81B6-E2F5FA16B9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5618DC-2E14-4789-9FBB-C81382623E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6CE0A96-332F-4449-9F12-D051E06243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4C11DAF-B825-449C-9C3E-D928647AF44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4F8C6FB-240A-4C2C-BF81-F8BE6A0295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FDBDD-AA05-4124-887F-442880DC77E5}" type="datetimeFigureOut">
              <a:rPr lang="en-GB" smtClean="0"/>
              <a:t>01/01/2026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CE13968-D5CC-4113-93A1-20FD7EA57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8B8FDE1-38B1-4664-B735-04377B235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C7491-B6C5-4B11-8D8F-ACDAD63E4C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4577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0EAC21-D8FA-42ED-8AD1-7B6FD27927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6B8C1D6-A03A-45E4-A865-4970DFA3F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FDBDD-AA05-4124-887F-442880DC77E5}" type="datetimeFigureOut">
              <a:rPr lang="en-GB" smtClean="0"/>
              <a:t>01/01/2026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86E0A4B-C6E2-47C7-902D-658C78FA6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043CEE0-BAC8-4BFD-9CF3-064A76824D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C7491-B6C5-4B11-8D8F-ACDAD63E4C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64004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114D0CE-0A84-4A5D-8B8E-19E8DEBBCF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FDBDD-AA05-4124-887F-442880DC77E5}" type="datetimeFigureOut">
              <a:rPr lang="en-GB" smtClean="0"/>
              <a:t>01/01/2026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6C7915F-8671-4398-9454-B377D8664A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78854F-66F8-41C6-A5DF-DF2CF4A9B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C7491-B6C5-4B11-8D8F-ACDAD63E4C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2956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62D2EF-D68C-4093-AB9D-73DEFA80EF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B1CF36-006D-445A-9499-E6D67B10CC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1BB4D0-54B5-46B5-AE47-3BEA92DFAF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362DCF-8FE5-47CD-9574-06F8542FB4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FDBDD-AA05-4124-887F-442880DC77E5}" type="datetimeFigureOut">
              <a:rPr lang="en-GB" smtClean="0"/>
              <a:t>01/01/2026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9A12FF-9B74-40B7-8FAE-5E3D7AF2DE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80182E-6A80-45C7-9F8E-4949CBA69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C7491-B6C5-4B11-8D8F-ACDAD63E4C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84416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F9A7F1-F254-4908-98B3-17429BA503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738F9D8-A2D2-43CA-97BC-EC12E9F975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4FA3B8-AD48-4388-9788-189DD2BF4C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9C191D-048F-4D4E-91A6-D9C1890C09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FDBDD-AA05-4124-887F-442880DC77E5}" type="datetimeFigureOut">
              <a:rPr lang="en-GB" smtClean="0"/>
              <a:t>01/01/2026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A0CD89-D1CC-41A6-861E-240A67C074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13F845-B932-4190-8EDE-F6DBE37EE5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C7491-B6C5-4B11-8D8F-ACDAD63E4C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4048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3007910-F424-474F-9448-F2FFA144AC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9AD3E6-03A5-4C68-ADB0-4CF4DC28DC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170743-7BA3-4021-B7E4-60E603B616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1FDBDD-AA05-4124-887F-442880DC77E5}" type="datetimeFigureOut">
              <a:rPr lang="en-GB" smtClean="0"/>
              <a:t>01/01/2026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1BDEC8-FF36-4F86-94B8-AD3FE9789C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A407CF-C2F7-4783-8043-C55BA815C6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8C7491-B6C5-4B11-8D8F-ACDAD63E4C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3774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id="{147AE278-0F9A-46C1-B3D2-BED355D8A9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72240" y="83890"/>
            <a:ext cx="7429500" cy="273090"/>
          </a:xfrm>
        </p:spPr>
        <p:txBody>
          <a:bodyPr numCol="1">
            <a:noAutofit/>
          </a:bodyPr>
          <a:lstStyle/>
          <a:p>
            <a:r>
              <a:rPr lang="en-US" sz="900" b="1" dirty="0"/>
              <a:t> </a:t>
            </a:r>
          </a:p>
        </p:txBody>
      </p:sp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9AD3A32D-BC0D-4E40-BA65-C6111FC32C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3261902"/>
              </p:ext>
            </p:extLst>
          </p:nvPr>
        </p:nvGraphicFramePr>
        <p:xfrm>
          <a:off x="60901" y="83240"/>
          <a:ext cx="3973709" cy="57848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60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976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30502">
                <a:tc gridSpan="2">
                  <a:txBody>
                    <a:bodyPr/>
                    <a:lstStyle/>
                    <a:p>
                      <a:pPr marL="0" marR="0" lvl="0" indent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latin typeface="CCW Cursive Writing 1" panose="03050602040000000000" pitchFamily="66" charset="0"/>
                        </a:rPr>
                        <a:t>Key Vocabulary</a:t>
                      </a:r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570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Letter-join No-Lead 36" panose="02000503000000020003" pitchFamily="50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battery</a:t>
                      </a:r>
                      <a:endParaRPr lang="en-GB" sz="1100" b="1" dirty="0">
                        <a:effectLst/>
                        <a:latin typeface="Letter-join No-Lead 36" panose="02000503000000020003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Letter-join No-Lead 36" panose="02000503000000020003" pitchFamily="50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Made from two or more cells that provide electrical energy to power a circuit.</a:t>
                      </a:r>
                      <a:endParaRPr lang="en-GB" sz="1100" dirty="0">
                        <a:effectLst/>
                        <a:latin typeface="Letter-join No-Lead 36" panose="02000503000000020003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068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Letter-join No-Lead 36" panose="02000503000000020003" pitchFamily="50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bulb</a:t>
                      </a:r>
                      <a:endParaRPr lang="en-GB" sz="1100" b="1" dirty="0">
                        <a:effectLst/>
                        <a:latin typeface="Letter-join No-Lead 36" panose="02000503000000020003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Letter-join No-Lead 36" panose="02000503000000020003" pitchFamily="50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 part of a circuit made from glass or plastic that gives light when electricity passes through it.</a:t>
                      </a:r>
                      <a:endParaRPr lang="en-GB" sz="1100" dirty="0">
                        <a:effectLst/>
                        <a:latin typeface="Letter-join No-Lead 36" panose="02000503000000020003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89589213"/>
                  </a:ext>
                </a:extLst>
              </a:tr>
              <a:tr h="45899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Letter-join No-Lead 36" panose="02000503000000020003" pitchFamily="50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conductor</a:t>
                      </a:r>
                      <a:endParaRPr lang="en-GB" sz="1100" b="1" dirty="0">
                        <a:effectLst/>
                        <a:latin typeface="Letter-join No-Lead 36" panose="02000503000000020003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Letter-join No-Lead 36" panose="02000503000000020003" pitchFamily="50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 material that allows electricity to flow through it, such as metal.</a:t>
                      </a:r>
                      <a:endParaRPr lang="en-GB" sz="1100" dirty="0">
                        <a:effectLst/>
                        <a:latin typeface="Letter-join No-Lead 36" panose="02000503000000020003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64865307"/>
                  </a:ext>
                </a:extLst>
              </a:tr>
              <a:tr h="27731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Letter-join No-Lead 36" panose="02000503000000020003" pitchFamily="50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Design criteria</a:t>
                      </a:r>
                      <a:endParaRPr lang="en-GB" sz="1100" b="1" dirty="0">
                        <a:effectLst/>
                        <a:latin typeface="Letter-join No-Lead 36" panose="02000503000000020003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Letter-join No-Lead 36" panose="02000503000000020003" pitchFamily="50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 set of instructions for the project.</a:t>
                      </a:r>
                      <a:endParaRPr lang="en-GB" sz="1100" dirty="0">
                        <a:effectLst/>
                        <a:latin typeface="Letter-join No-Lead 36" panose="02000503000000020003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967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Letter-join No-Lead 36" panose="02000503000000020003" pitchFamily="50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electricity</a:t>
                      </a:r>
                      <a:endParaRPr lang="en-GB" sz="1100" b="1" dirty="0">
                        <a:effectLst/>
                        <a:latin typeface="Letter-join No-Lead 36" panose="02000503000000020003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Letter-join No-Lead 36" panose="02000503000000020003" pitchFamily="50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 type of energy that is usually invisible and can be made or stored to make things work, such as moving or heating objects.</a:t>
                      </a:r>
                      <a:endParaRPr lang="en-GB" sz="1100" dirty="0">
                        <a:effectLst/>
                        <a:latin typeface="Letter-join No-Lead 36" panose="02000503000000020003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01883272"/>
                  </a:ext>
                </a:extLst>
              </a:tr>
              <a:tr h="49132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Letter-join No-Lead 36" panose="02000503000000020003" pitchFamily="50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Insulator</a:t>
                      </a:r>
                      <a:endParaRPr lang="en-GB" sz="1100" b="1" dirty="0">
                        <a:effectLst/>
                        <a:latin typeface="Letter-join No-Lead 36" panose="02000503000000020003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Letter-join No-Lead 36" panose="02000503000000020003" pitchFamily="50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 material that does not let electricity flow through it such as plastic.</a:t>
                      </a:r>
                      <a:endParaRPr lang="en-GB" sz="1100" dirty="0">
                        <a:effectLst/>
                        <a:latin typeface="Letter-join No-Lead 36" panose="02000503000000020003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637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Letter-join No-Lead 36" panose="02000503000000020003" pitchFamily="50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Series circuit</a:t>
                      </a:r>
                      <a:endParaRPr lang="en-GB" sz="1100" b="1" dirty="0">
                        <a:effectLst/>
                        <a:latin typeface="Letter-join No-Lead 36" panose="02000503000000020003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Letter-join No-Lead 36" panose="02000503000000020003" pitchFamily="50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 closed circuit where the current flows in one path.</a:t>
                      </a:r>
                      <a:endParaRPr lang="en-GB" sz="1100" dirty="0">
                        <a:effectLst/>
                        <a:latin typeface="Letter-join No-Lead 36" panose="02000503000000020003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16004310"/>
                  </a:ext>
                </a:extLst>
              </a:tr>
              <a:tr h="77289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Letter-join No-Lead 36" panose="02000503000000020003" pitchFamily="50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Switch</a:t>
                      </a:r>
                      <a:endParaRPr lang="en-GB" sz="1100" b="1" dirty="0">
                        <a:effectLst/>
                        <a:latin typeface="Letter-join No-Lead 36" panose="02000503000000020003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Letter-join No-Lead 36" panose="02000503000000020003" pitchFamily="50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 part of a circuit that can open or close to allow electricity to flow or stop it from flowing, such as a light switch that turns lights on or off.</a:t>
                      </a:r>
                      <a:endParaRPr lang="en-GB" sz="1100" dirty="0">
                        <a:effectLst/>
                        <a:latin typeface="Letter-join No-Lead 36" panose="02000503000000020003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588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Letter-join No-Lead 36" panose="02000503000000020003" pitchFamily="50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test</a:t>
                      </a:r>
                      <a:endParaRPr lang="en-GB" sz="1100" b="1" dirty="0">
                        <a:effectLst/>
                        <a:latin typeface="Letter-join No-Lead 36" panose="02000503000000020003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Letter-join No-Lead 36" panose="02000503000000020003" pitchFamily="50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To find out whether something works as it should</a:t>
                      </a:r>
                      <a:endParaRPr lang="en-GB" sz="1100" dirty="0">
                        <a:effectLst/>
                        <a:latin typeface="Letter-join No-Lead 36" panose="02000503000000020003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588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Letter-join No-Lead 36" panose="02000503000000020003" pitchFamily="50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torch</a:t>
                      </a:r>
                      <a:endParaRPr lang="en-GB" sz="1100" b="1" dirty="0">
                        <a:effectLst/>
                        <a:latin typeface="Letter-join No-Lead 36" panose="02000503000000020003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Letter-join No-Lead 36" panose="02000503000000020003" pitchFamily="50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 battery-powered light that can be carried.</a:t>
                      </a:r>
                      <a:endParaRPr lang="en-GB" sz="1100" dirty="0">
                        <a:effectLst/>
                        <a:latin typeface="Letter-join No-Lead 36" panose="02000503000000020003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66302529"/>
                  </a:ext>
                </a:extLst>
              </a:tr>
              <a:tr h="57967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Letter-join No-Lead 36" panose="02000503000000020003" pitchFamily="50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wire</a:t>
                      </a:r>
                      <a:endParaRPr lang="en-GB" sz="1100" b="1" dirty="0">
                        <a:effectLst/>
                        <a:latin typeface="Letter-join No-Lead 36" panose="02000503000000020003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Letter-join No-Lead 36" panose="02000503000000020003" pitchFamily="50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 thin piece of copper that conducts electricity and connects circuit components together.</a:t>
                      </a:r>
                      <a:endParaRPr lang="en-GB" sz="1100" dirty="0">
                        <a:effectLst/>
                        <a:latin typeface="Letter-join No-Lead 36" panose="02000503000000020003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72266809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FE921906-2C35-4AF1-9E04-FE7BC3120A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0327480"/>
              </p:ext>
            </p:extLst>
          </p:nvPr>
        </p:nvGraphicFramePr>
        <p:xfrm>
          <a:off x="7602641" y="3973653"/>
          <a:ext cx="4528458" cy="28438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6373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62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4893">
                  <a:extLst>
                    <a:ext uri="{9D8B030D-6E8A-4147-A177-3AD203B41FA5}">
                      <a16:colId xmlns:a16="http://schemas.microsoft.com/office/drawing/2014/main" val="3827066675"/>
                    </a:ext>
                  </a:extLst>
                </a:gridCol>
              </a:tblGrid>
              <a:tr h="346856">
                <a:tc gridSpan="3">
                  <a:txBody>
                    <a:bodyPr/>
                    <a:lstStyle/>
                    <a:p>
                      <a:pPr algn="ctr"/>
                      <a:r>
                        <a:rPr lang="en-GB" altLang="en-GB" sz="900" dirty="0">
                          <a:latin typeface="CCW Cursive Writing 1" panose="03050602040000000000" pitchFamily="66" charset="0"/>
                        </a:rPr>
                        <a:t>Prior Knowledge </a:t>
                      </a:r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GB" altLang="en-GB" dirty="0"/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0149">
                <a:tc>
                  <a:txBody>
                    <a:bodyPr/>
                    <a:lstStyle/>
                    <a:p>
                      <a:r>
                        <a:rPr lang="en-GB" altLang="en-GB" sz="1200" dirty="0">
                          <a:latin typeface="Letter-join No-Lead 36" panose="02000503000000020003" pitchFamily="50" charset="0"/>
                        </a:rPr>
                        <a:t>1</a:t>
                      </a:r>
                      <a:endParaRPr lang="en-GB" altLang="en-GB" sz="1200" b="0" dirty="0">
                        <a:latin typeface="Letter-join No-Lead 36" panose="02000503000000020003" pitchFamily="50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Letter-join No-Lead 36" panose="02000503000000020003" pitchFamily="50" charset="0"/>
                        </a:rPr>
                        <a:t>Year 2 – Structures</a:t>
                      </a:r>
                      <a:endParaRPr lang="en-GB" sz="1200" dirty="0">
                        <a:latin typeface="Letter-join No-Lead 36" panose="02000503000000020003" pitchFamily="50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Letter-join No-Lead 36" panose="02000503000000020003" pitchFamily="50" charset="0"/>
                        </a:rPr>
                        <a:t>How to make a structure strong, stiff and stable.</a:t>
                      </a:r>
                      <a:endParaRPr lang="en-GB" sz="1200" dirty="0">
                        <a:latin typeface="Letter-join No-Lead 36" panose="02000503000000020003" pitchFamily="50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3602">
                <a:tc>
                  <a:txBody>
                    <a:bodyPr/>
                    <a:lstStyle/>
                    <a:p>
                      <a:r>
                        <a:rPr lang="en-GB" altLang="en-GB" sz="1200" dirty="0">
                          <a:latin typeface="Letter-join No-Lead 36" panose="02000503000000020003" pitchFamily="50" charset="0"/>
                        </a:rPr>
                        <a:t>2</a:t>
                      </a:r>
                      <a:endParaRPr lang="en-GB" altLang="en-GB" sz="1200" b="0" dirty="0">
                        <a:latin typeface="Letter-join No-Lead 36" panose="02000503000000020003" pitchFamily="50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Letter-join No-Lead 36" panose="02000503000000020003" pitchFamily="50" charset="0"/>
                        </a:rPr>
                        <a:t>Year 2 - Structures</a:t>
                      </a:r>
                      <a:endParaRPr lang="en-GB" sz="1200" dirty="0">
                        <a:latin typeface="Letter-join No-Lead 36" panose="02000503000000020003" pitchFamily="50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Letter-join No-Lead 36" panose="02000503000000020003" pitchFamily="50" charset="0"/>
                        </a:rPr>
                        <a:t>Use appropriate materials and construction techniques to support, strengthen and make something secure.</a:t>
                      </a:r>
                      <a:endParaRPr lang="en-GB" sz="1200" dirty="0">
                        <a:latin typeface="Letter-join No-Lead 36" panose="02000503000000020003" pitchFamily="50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8295">
                <a:tc>
                  <a:txBody>
                    <a:bodyPr/>
                    <a:lstStyle/>
                    <a:p>
                      <a:r>
                        <a:rPr lang="en-US" altLang="en-GB" sz="1100" b="0" dirty="0">
                          <a:latin typeface="Letter-join No-Lead 36" panose="02000503000000020003" pitchFamily="50" charset="0"/>
                        </a:rPr>
                        <a:t>3</a:t>
                      </a:r>
                      <a:endParaRPr lang="en-GB" altLang="en-GB" sz="1100" b="0" dirty="0">
                        <a:latin typeface="Letter-join No-Lead 36" panose="02000503000000020003" pitchFamily="50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latin typeface="Letter-join No-Lead 36" panose="02000503000000020003" pitchFamily="50" charset="0"/>
                        </a:rPr>
                        <a:t>Year 3 – Electrical posters</a:t>
                      </a:r>
                      <a:endParaRPr lang="en-GB" sz="1100" dirty="0">
                        <a:latin typeface="Letter-join No-Lead 36" panose="02000503000000020003" pitchFamily="50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Letter-join No-Lead 36" panose="02000503000000020003" pitchFamily="50" charset="0"/>
                          <a:ea typeface="+mn-ea"/>
                          <a:cs typeface="+mn-cs"/>
                        </a:rPr>
                        <a:t>An electrical system is a group of parts (components) that work to transport electricity around a circuit.</a:t>
                      </a:r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Letter-join No-Lead 36" panose="02000503000000020003" pitchFamily="50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07509847"/>
                  </a:ext>
                </a:extLst>
              </a:tr>
              <a:tr h="531704">
                <a:tc>
                  <a:txBody>
                    <a:bodyPr/>
                    <a:lstStyle/>
                    <a:p>
                      <a:r>
                        <a:rPr lang="en-US" altLang="en-GB" sz="1100" b="0" dirty="0">
                          <a:latin typeface="Letter-join No-Lead 36" panose="02000503000000020003" pitchFamily="50" charset="0"/>
                        </a:rPr>
                        <a:t>4</a:t>
                      </a:r>
                      <a:endParaRPr lang="en-GB" altLang="en-GB" sz="1100" b="0" dirty="0">
                        <a:latin typeface="Letter-join No-Lead 36" panose="02000503000000020003" pitchFamily="50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latin typeface="Letter-join No-Lead 36" panose="02000503000000020003" pitchFamily="50" charset="0"/>
                        </a:rPr>
                        <a:t>Year 3 – Electrical posters</a:t>
                      </a:r>
                      <a:endParaRPr lang="en-GB" sz="1100" dirty="0">
                        <a:latin typeface="Letter-join No-Lead 36" panose="02000503000000020003" pitchFamily="50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Letter-join No-Lead 36" panose="02000503000000020003" pitchFamily="50" charset="0"/>
                          <a:ea typeface="+mn-ea"/>
                          <a:cs typeface="+mn-cs"/>
                        </a:rPr>
                        <a:t>Design criteria are a set of instructions for a project.</a:t>
                      </a:r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Letter-join No-Lead 36" panose="02000503000000020003" pitchFamily="50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8569">
                <a:tc>
                  <a:txBody>
                    <a:bodyPr/>
                    <a:lstStyle/>
                    <a:p>
                      <a:r>
                        <a:rPr lang="en-US" altLang="en-GB" sz="1100" b="0" dirty="0">
                          <a:latin typeface="Letter-join No-Lead 36" panose="02000503000000020003" pitchFamily="50" charset="0"/>
                        </a:rPr>
                        <a:t>5</a:t>
                      </a:r>
                      <a:endParaRPr lang="en-GB" altLang="en-GB" sz="1100" b="0" dirty="0">
                        <a:latin typeface="Letter-join No-Lead 36" panose="02000503000000020003" pitchFamily="50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latin typeface="Letter-join No-Lead 36" panose="02000503000000020003" pitchFamily="50" charset="0"/>
                        </a:rPr>
                        <a:t>Year 3 – Electrical posters</a:t>
                      </a:r>
                      <a:endParaRPr lang="en-GB" sz="1100" dirty="0">
                        <a:latin typeface="Letter-join No-Lead 36" panose="02000503000000020003" pitchFamily="50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Letter-join No-Lead 36" panose="02000503000000020003" pitchFamily="50" charset="0"/>
                          <a:ea typeface="+mn-ea"/>
                          <a:cs typeface="+mn-cs"/>
                        </a:rPr>
                        <a:t>The design cycle includes; research, design, make and evaluate.</a:t>
                      </a:r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Letter-join No-Lead 36" panose="02000503000000020003" pitchFamily="50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50427349"/>
                  </a:ext>
                </a:extLst>
              </a:tr>
            </a:tbl>
          </a:graphicData>
        </a:graphic>
      </p:graphicFrame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7EBD35EF-E26C-42E5-96BD-53BE57A06D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6443976"/>
              </p:ext>
            </p:extLst>
          </p:nvPr>
        </p:nvGraphicFramePr>
        <p:xfrm>
          <a:off x="4161061" y="724446"/>
          <a:ext cx="3315132" cy="514369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57243">
                  <a:extLst>
                    <a:ext uri="{9D8B030D-6E8A-4147-A177-3AD203B41FA5}">
                      <a16:colId xmlns:a16="http://schemas.microsoft.com/office/drawing/2014/main" val="3034729171"/>
                    </a:ext>
                  </a:extLst>
                </a:gridCol>
                <a:gridCol w="2957889">
                  <a:extLst>
                    <a:ext uri="{9D8B030D-6E8A-4147-A177-3AD203B41FA5}">
                      <a16:colId xmlns:a16="http://schemas.microsoft.com/office/drawing/2014/main" val="771789285"/>
                    </a:ext>
                  </a:extLst>
                </a:gridCol>
              </a:tblGrid>
              <a:tr h="378779">
                <a:tc gridSpan="2"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CCW Cursive Writing 1" panose="03050602040000000000" pitchFamily="66" charset="0"/>
                        </a:rPr>
                        <a:t>Key Knowledge </a:t>
                      </a:r>
                    </a:p>
                  </a:txBody>
                  <a:tcPr marL="74295" marR="74295" marT="37148" marB="37148"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6910169"/>
                  </a:ext>
                </a:extLst>
              </a:tr>
              <a:tr h="569130">
                <a:tc>
                  <a:txBody>
                    <a:bodyPr/>
                    <a:lstStyle/>
                    <a:p>
                      <a:r>
                        <a:rPr lang="en-US" sz="1100" b="0" dirty="0">
                          <a:latin typeface="Letter-join No-Lead 36" panose="02000503000000020003" pitchFamily="50" charset="0"/>
                        </a:rPr>
                        <a:t>1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Letter-join No-Lead 36" panose="02000503000000020003" pitchFamily="50" charset="0"/>
                          <a:ea typeface="+mn-ea"/>
                          <a:cs typeface="+mn-cs"/>
                        </a:rPr>
                        <a:t>An electrical system is a group of components that work together to transport electricity. </a:t>
                      </a:r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Letter-join No-Lead 36" panose="02000503000000020003" pitchFamily="50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01584818"/>
                  </a:ext>
                </a:extLst>
              </a:tr>
              <a:tr h="559337">
                <a:tc>
                  <a:txBody>
                    <a:bodyPr/>
                    <a:lstStyle/>
                    <a:p>
                      <a:r>
                        <a:rPr lang="en-US" sz="1100" b="0" dirty="0">
                          <a:latin typeface="Letter-join No-Lead 36" panose="02000503000000020003" pitchFamily="50" charset="0"/>
                        </a:rPr>
                        <a:t>2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latin typeface="Letter-join No-Lead 36" panose="02000503000000020003" pitchFamily="50" charset="0"/>
                        </a:rPr>
                        <a:t>Torches use an electrical system (a circuit) in order to create light. </a:t>
                      </a:r>
                      <a:endParaRPr lang="en-GB" sz="1100" dirty="0">
                        <a:latin typeface="Letter-join No-Lead 36" panose="02000503000000020003" pitchFamily="50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75142700"/>
                  </a:ext>
                </a:extLst>
              </a:tr>
              <a:tr h="540692">
                <a:tc>
                  <a:txBody>
                    <a:bodyPr/>
                    <a:lstStyle/>
                    <a:p>
                      <a:r>
                        <a:rPr lang="en-US" sz="1100" b="0" dirty="0">
                          <a:latin typeface="Letter-join No-Lead 36" panose="02000503000000020003" pitchFamily="50" charset="0"/>
                        </a:rPr>
                        <a:t>3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Letter-join No-Lead 36" panose="02000503000000020003" pitchFamily="50" charset="0"/>
                          <a:ea typeface="+mn-ea"/>
                          <a:cs typeface="+mn-cs"/>
                        </a:rPr>
                        <a:t>Torch features include casing, bulbs, switches and reflectors.</a:t>
                      </a:r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Letter-join No-Lead 36" panose="02000503000000020003" pitchFamily="50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34594781"/>
                  </a:ext>
                </a:extLst>
              </a:tr>
              <a:tr h="960212">
                <a:tc>
                  <a:txBody>
                    <a:bodyPr/>
                    <a:lstStyle/>
                    <a:p>
                      <a:r>
                        <a:rPr lang="en-US" sz="1100" b="0" dirty="0">
                          <a:latin typeface="Letter-join No-Lead 36" panose="02000503000000020003" pitchFamily="50" charset="0"/>
                        </a:rPr>
                        <a:t>4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Letter-join No-Lead 36" panose="02000503000000020003" pitchFamily="50" charset="0"/>
                          <a:ea typeface="+mn-ea"/>
                          <a:cs typeface="+mn-cs"/>
                        </a:rPr>
                        <a:t>Electrical conductors are materials which electricity can pass through and electrical insulators are materials which electricity cannot pass through.</a:t>
                      </a:r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Letter-join No-Lead 36" panose="02000503000000020003" pitchFamily="50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98772385"/>
                  </a:ext>
                </a:extLst>
              </a:tr>
              <a:tr h="549999">
                <a:tc>
                  <a:txBody>
                    <a:bodyPr/>
                    <a:lstStyle/>
                    <a:p>
                      <a:r>
                        <a:rPr lang="en-US" sz="1100" b="0" dirty="0">
                          <a:latin typeface="Letter-join No-Lead 36" panose="02000503000000020003" pitchFamily="50" charset="0"/>
                        </a:rPr>
                        <a:t>5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latin typeface="Letter-join No-Lead 36" panose="02000503000000020003" pitchFamily="50" charset="0"/>
                        </a:rPr>
                        <a:t>A battery contains stored electricity that can be used to power products.</a:t>
                      </a:r>
                      <a:endParaRPr lang="en-GB" sz="1100" dirty="0">
                        <a:latin typeface="Letter-join No-Lead 36" panose="02000503000000020003" pitchFamily="50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32408064"/>
                  </a:ext>
                </a:extLst>
              </a:tr>
              <a:tr h="625333">
                <a:tc>
                  <a:txBody>
                    <a:bodyPr/>
                    <a:lstStyle/>
                    <a:p>
                      <a:r>
                        <a:rPr lang="en-US" sz="1100" b="0" dirty="0">
                          <a:latin typeface="Letter-join No-Lead 36" panose="02000503000000020003" pitchFamily="50" charset="0"/>
                        </a:rPr>
                        <a:t>6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latin typeface="Letter-join No-Lead 36" panose="02000503000000020003" pitchFamily="50" charset="0"/>
                        </a:rPr>
                        <a:t>An electrical circuit must be complete for electricity to flow.</a:t>
                      </a:r>
                      <a:endParaRPr lang="en-GB" sz="1100" dirty="0">
                        <a:latin typeface="Letter-join No-Lead 36" panose="02000503000000020003" pitchFamily="50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53600408"/>
                  </a:ext>
                </a:extLst>
              </a:tr>
              <a:tr h="960212">
                <a:tc>
                  <a:txBody>
                    <a:bodyPr/>
                    <a:lstStyle/>
                    <a:p>
                      <a:r>
                        <a:rPr lang="en-US" sz="1100" b="0" dirty="0">
                          <a:latin typeface="Letter-join No-Lead 36" panose="02000503000000020003" pitchFamily="50" charset="0"/>
                        </a:rPr>
                        <a:t>7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latin typeface="Letter-join No-Lead 36" panose="02000503000000020003" pitchFamily="50" charset="0"/>
                        </a:rPr>
                        <a:t>A switch can be used to complete and break an electrical circuit.</a:t>
                      </a:r>
                      <a:endParaRPr lang="en-GB" sz="1100" dirty="0">
                        <a:latin typeface="Letter-join No-Lead 36" panose="02000503000000020003" pitchFamily="50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97795930"/>
                  </a:ext>
                </a:extLst>
              </a:tr>
            </a:tbl>
          </a:graphicData>
        </a:graphic>
      </p:graphicFrame>
      <p:sp>
        <p:nvSpPr>
          <p:cNvPr id="18" name="Text Box 1">
            <a:extLst>
              <a:ext uri="{FF2B5EF4-FFF2-40B4-BE49-F238E27FC236}">
                <a16:creationId xmlns:a16="http://schemas.microsoft.com/office/drawing/2014/main" id="{78A14A97-4DA0-4EB6-AA22-7AA97279025E}"/>
              </a:ext>
            </a:extLst>
          </p:cNvPr>
          <p:cNvSpPr txBox="1"/>
          <p:nvPr/>
        </p:nvSpPr>
        <p:spPr>
          <a:xfrm>
            <a:off x="4161062" y="114761"/>
            <a:ext cx="3315132" cy="550585"/>
          </a:xfrm>
          <a:prstGeom prst="rect">
            <a:avLst/>
          </a:prstGeom>
          <a:solidFill>
            <a:schemeClr val="lt1"/>
          </a:solidFill>
          <a:ln w="28575">
            <a:solidFill>
              <a:schemeClr val="accent6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900" b="1" dirty="0">
                <a:effectLst/>
                <a:latin typeface="CCW Cursive Writing 1" panose="03050602040000000000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D&amp;T – Electrical Systems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900" b="1" dirty="0">
                <a:latin typeface="CCW Cursive Writing 1" panose="03050602040000000000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K</a:t>
            </a:r>
            <a:r>
              <a:rPr lang="en-GB" sz="900" b="1" dirty="0">
                <a:latin typeface="CCW Cursive Writing 1" panose="03050602040000000000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nowledge Organiser</a:t>
            </a:r>
            <a:endParaRPr lang="en-GB" sz="900" dirty="0">
              <a:effectLst/>
              <a:latin typeface="CCW Cursive Writing 1" panose="03050602040000000000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43561FCF-EC6A-40A6-BFC7-AE9BD246DA8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9462730"/>
              </p:ext>
            </p:extLst>
          </p:nvPr>
        </p:nvGraphicFramePr>
        <p:xfrm>
          <a:off x="60901" y="5976088"/>
          <a:ext cx="7415292" cy="841365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7415292">
                  <a:extLst>
                    <a:ext uri="{9D8B030D-6E8A-4147-A177-3AD203B41FA5}">
                      <a16:colId xmlns:a16="http://schemas.microsoft.com/office/drawing/2014/main" val="3553195376"/>
                    </a:ext>
                  </a:extLst>
                </a:gridCol>
              </a:tblGrid>
              <a:tr h="274424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CCW Cursive Writing 1" panose="03050602040000000000" pitchFamily="66" charset="0"/>
                        </a:rPr>
                        <a:t>Key People</a:t>
                      </a:r>
                      <a:endParaRPr lang="en-GB" sz="1100" dirty="0">
                        <a:latin typeface="CCW Cursive Writing 1" panose="03050602040000000000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0400258"/>
                  </a:ext>
                </a:extLst>
              </a:tr>
              <a:tr h="56694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Letter-join No-Lead 36" panose="02000503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Benjamin Franklin – Known as the lightning tamer and researched positive and negative charges. </a:t>
                      </a:r>
                      <a:endParaRPr lang="en-GB" sz="1200" dirty="0">
                        <a:effectLst/>
                        <a:latin typeface="Letter-join No-Lead 36" panose="02000503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Letter-join No-Lead 36" panose="02000503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Thomas Edison – Invented a form of light bulb.</a:t>
                      </a:r>
                    </a:p>
                  </a:txBody>
                  <a:tcPr marL="114300" marR="114300" marT="0" marB="0"/>
                </a:tc>
                <a:extLst>
                  <a:ext uri="{0D108BD9-81ED-4DB2-BD59-A6C34878D82A}">
                    <a16:rowId xmlns:a16="http://schemas.microsoft.com/office/drawing/2014/main" val="367575484"/>
                  </a:ext>
                </a:extLst>
              </a:tr>
            </a:tbl>
          </a:graphicData>
        </a:graphic>
      </p:graphicFrame>
      <p:pic>
        <p:nvPicPr>
          <p:cNvPr id="1026" name="Picture 2" descr="Given the diagram is a torch containing cells. The torch is not glowing  when the switch is ON. Now, it is opened to know the reasons. Which of the  following statements is">
            <a:extLst>
              <a:ext uri="{FF2B5EF4-FFF2-40B4-BE49-F238E27FC236}">
                <a16:creationId xmlns:a16="http://schemas.microsoft.com/office/drawing/2014/main" id="{A9ABC983-DA55-4382-9F22-AF5CF6D8AB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1684" y="190138"/>
            <a:ext cx="3090069" cy="1407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221E9372-F163-4245-83D4-4C2D66F7755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8574"/>
          <a:stretch/>
        </p:blipFill>
        <p:spPr>
          <a:xfrm>
            <a:off x="7602641" y="2105646"/>
            <a:ext cx="1802616" cy="1657350"/>
          </a:xfrm>
          <a:prstGeom prst="rect">
            <a:avLst/>
          </a:prstGeom>
        </p:spPr>
      </p:pic>
      <p:pic>
        <p:nvPicPr>
          <p:cNvPr id="1028" name="Picture 4" descr="10 Examples of Electrical Conductors and Insulators">
            <a:extLst>
              <a:ext uri="{FF2B5EF4-FFF2-40B4-BE49-F238E27FC236}">
                <a16:creationId xmlns:a16="http://schemas.microsoft.com/office/drawing/2014/main" id="{006CE374-F710-48C8-B202-AC09D7CE12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31705" y="1598113"/>
            <a:ext cx="2448444" cy="1632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09139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4d385f6-dd65-4bd2-90e2-003ddeccf305">
      <Terms xmlns="http://schemas.microsoft.com/office/infopath/2007/PartnerControls"/>
    </lcf76f155ced4ddcb4097134ff3c332f>
    <TaxCatchAll xmlns="3e3e280b-8a27-4d81-a4c8-402f3e36e39c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24CC0F482672A409F4BBBC5183F93FA" ma:contentTypeVersion="13" ma:contentTypeDescription="Create a new document." ma:contentTypeScope="" ma:versionID="0e339e2919bee65cf59b0afd5a78b75a">
  <xsd:schema xmlns:xsd="http://www.w3.org/2001/XMLSchema" xmlns:xs="http://www.w3.org/2001/XMLSchema" xmlns:p="http://schemas.microsoft.com/office/2006/metadata/properties" xmlns:ns2="b4d385f6-dd65-4bd2-90e2-003ddeccf305" xmlns:ns3="3e3e280b-8a27-4d81-a4c8-402f3e36e39c" targetNamespace="http://schemas.microsoft.com/office/2006/metadata/properties" ma:root="true" ma:fieldsID="c95cdb3cf0a966843626f5642ecf82ff" ns2:_="" ns3:_="">
    <xsd:import namespace="b4d385f6-dd65-4bd2-90e2-003ddeccf305"/>
    <xsd:import namespace="3e3e280b-8a27-4d81-a4c8-402f3e36e39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d385f6-dd65-4bd2-90e2-003ddeccf3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b7f1375d-6204-471b-a628-7b5216576d4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3e280b-8a27-4d81-a4c8-402f3e36e39c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73433a8b-fea9-4eb8-972b-3e53d7f1193b}" ma:internalName="TaxCatchAll" ma:showField="CatchAllData" ma:web="3e3e280b-8a27-4d81-a4c8-402f3e36e39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F92E7E1-409B-4E7A-9BA3-C990DD5729E4}">
  <ds:schemaRefs>
    <ds:schemaRef ds:uri="http://purl.org/dc/elements/1.1/"/>
    <ds:schemaRef ds:uri="http://purl.org/dc/dcmitype/"/>
    <ds:schemaRef ds:uri="http://purl.org/dc/terms/"/>
    <ds:schemaRef ds:uri="5e9575c5-d48f-4f2a-bf2d-a5f4925c180d"/>
    <ds:schemaRef ds:uri="http://www.w3.org/XML/1998/namespace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ea6f3f84-fa6e-4188-8e1b-49e9b6a9e9bf"/>
    <ds:schemaRef ds:uri="http://schemas.microsoft.com/office/2006/metadata/properties"/>
    <ds:schemaRef ds:uri="b4d385f6-dd65-4bd2-90e2-003ddeccf305"/>
    <ds:schemaRef ds:uri="3e3e280b-8a27-4d81-a4c8-402f3e36e39c"/>
  </ds:schemaRefs>
</ds:datastoreItem>
</file>

<file path=customXml/itemProps2.xml><?xml version="1.0" encoding="utf-8"?>
<ds:datastoreItem xmlns:ds="http://schemas.openxmlformats.org/officeDocument/2006/customXml" ds:itemID="{C418F0BC-8313-4A96-BDF7-B8AD931AEA9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A4FECA4-906C-4AFF-8544-6AE9B7BDD17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4d385f6-dd65-4bd2-90e2-003ddeccf305"/>
    <ds:schemaRef ds:uri="3e3e280b-8a27-4d81-a4c8-402f3e36e39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430</Words>
  <Application>Microsoft Office PowerPoint</Application>
  <PresentationFormat>Widescreen</PresentationFormat>
  <Paragraphs>60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CCW Cursive Writing 1</vt:lpstr>
      <vt:lpstr>Letter-join No-Lead 36</vt:lpstr>
      <vt:lpstr>Office Theme</vt:lpstr>
      <vt:lpstr>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Lauren Wallis</dc:creator>
  <cp:lastModifiedBy>Siobhan McLeod</cp:lastModifiedBy>
  <cp:revision>4</cp:revision>
  <dcterms:created xsi:type="dcterms:W3CDTF">2025-01-07T10:40:33Z</dcterms:created>
  <dcterms:modified xsi:type="dcterms:W3CDTF">2026-01-01T22:10:38Z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0x010100924CC0F482672A409F4BBBC5183F93FA</vt:lpwstr>
  </property>
</Properties>
</file>