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9" r:id="rId1"/>
  </p:sldMasterIdLst>
  <p:notesMasterIdLst>
    <p:notesMasterId r:id="rId3"/>
  </p:notesMasterIdLst>
  <p:sldIdLst>
    <p:sldId id="256" r:id="rId2"/>
  </p:sldIdLst>
  <p:sldSz cx="9906000" cy="6858000" type="A4"/>
  <p:notesSz cx="6805613" cy="9944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97" autoAdjust="0"/>
    <p:restoredTop sz="94627"/>
  </p:normalViewPr>
  <p:slideViewPr>
    <p:cSldViewPr snapToGrid="0" snapToObjects="1">
      <p:cViewPr varScale="1">
        <p:scale>
          <a:sx n="86" d="100"/>
          <a:sy n="86" d="100"/>
        </p:scale>
        <p:origin x="104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099" cy="498932"/>
          </a:xfrm>
          <a:prstGeom prst="rect">
            <a:avLst/>
          </a:prstGeom>
        </p:spPr>
        <p:txBody>
          <a:bodyPr vert="horz" lIns="91440" tIns="45720" rIns="91440" bIns="45720" numCol="1" rtlCol="0"/>
          <a:lstStyle>
            <a:lvl1pPr algn="l">
              <a:defRPr sz="1200"/>
            </a:lvl1pPr>
          </a:lstStyle>
          <a:p>
            <a:endParaRPr lang="en-US"/>
          </a:p>
        </p:txBody>
      </p:sp>
      <p:sp>
        <p:nvSpPr>
          <p:cNvPr id="3" name="Date Placeholder 2"/>
          <p:cNvSpPr>
            <a:spLocks noGrp="1"/>
          </p:cNvSpPr>
          <p:nvPr>
            <p:ph type="dt" idx="1"/>
          </p:nvPr>
        </p:nvSpPr>
        <p:spPr>
          <a:xfrm>
            <a:off x="3854939" y="0"/>
            <a:ext cx="2949099" cy="498932"/>
          </a:xfrm>
          <a:prstGeom prst="rect">
            <a:avLst/>
          </a:prstGeom>
        </p:spPr>
        <p:txBody>
          <a:bodyPr vert="horz" lIns="91440" tIns="45720" rIns="91440" bIns="45720" numCol="1" rtlCol="0"/>
          <a:lstStyle>
            <a:lvl1pPr algn="r">
              <a:defRPr sz="1200"/>
            </a:lvl1pPr>
          </a:lstStyle>
          <a:p>
            <a:fld id="{74DA69C8-F84C-2947-85D9-F4E475966ECC}" type="datetimeFigureOut">
              <a:rPr lang="en-US" smtClean="0"/>
              <a:t>8/5/2024</a:t>
            </a:fld>
            <a:endParaRPr lang="en-US"/>
          </a:p>
        </p:txBody>
      </p:sp>
      <p:sp>
        <p:nvSpPr>
          <p:cNvPr id="4" name="Slide Image Placeholder 3"/>
          <p:cNvSpPr>
            <a:spLocks noGrp="1" noRot="1" noChangeAspect="1"/>
          </p:cNvSpPr>
          <p:nvPr>
            <p:ph type="sldImg" idx="2"/>
          </p:nvPr>
        </p:nvSpPr>
        <p:spPr>
          <a:xfrm>
            <a:off x="979488" y="1243013"/>
            <a:ext cx="4846637" cy="3355975"/>
          </a:xfrm>
          <a:prstGeom prst="rect">
            <a:avLst/>
          </a:prstGeom>
          <a:noFill/>
          <a:ln w="12700">
            <a:solidFill>
              <a:prstClr val="black"/>
            </a:solidFill>
          </a:ln>
        </p:spPr>
        <p:txBody>
          <a:bodyPr vert="horz" lIns="91440" tIns="45720" rIns="91440" bIns="45720" numCol="1" rtlCol="0" anchor="ctr"/>
          <a:lstStyle/>
          <a:p>
            <a:endParaRPr lang="en-US"/>
          </a:p>
        </p:txBody>
      </p:sp>
      <p:sp>
        <p:nvSpPr>
          <p:cNvPr id="5" name="Notes Placeholder 4"/>
          <p:cNvSpPr>
            <a:spLocks noGrp="1"/>
          </p:cNvSpPr>
          <p:nvPr>
            <p:ph type="body" sz="quarter" idx="3"/>
          </p:nvPr>
        </p:nvSpPr>
        <p:spPr>
          <a:xfrm>
            <a:off x="680562" y="4785598"/>
            <a:ext cx="5444490" cy="3915489"/>
          </a:xfrm>
          <a:prstGeom prst="rect">
            <a:avLst/>
          </a:prstGeom>
        </p:spPr>
        <p:txBody>
          <a:bodyPr vert="horz" lIns="91440" tIns="45720" rIns="91440" bIns="45720" numCol="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45170"/>
            <a:ext cx="2949099" cy="498931"/>
          </a:xfrm>
          <a:prstGeom prst="rect">
            <a:avLst/>
          </a:prstGeom>
        </p:spPr>
        <p:txBody>
          <a:bodyPr vert="horz" lIns="91440" tIns="45720" rIns="91440" bIns="45720" numCol="1" rtlCol="0" anchor="b"/>
          <a:lstStyle>
            <a:lvl1pPr algn="l">
              <a:defRPr sz="1200"/>
            </a:lvl1pPr>
          </a:lstStyle>
          <a:p>
            <a:endParaRPr lang="en-US"/>
          </a:p>
        </p:txBody>
      </p:sp>
      <p:sp>
        <p:nvSpPr>
          <p:cNvPr id="7" name="Slide Number Placeholder 6"/>
          <p:cNvSpPr>
            <a:spLocks noGrp="1"/>
          </p:cNvSpPr>
          <p:nvPr>
            <p:ph type="sldNum" sz="quarter" idx="5"/>
          </p:nvPr>
        </p:nvSpPr>
        <p:spPr>
          <a:xfrm>
            <a:off x="3854939" y="9445170"/>
            <a:ext cx="2949099" cy="498931"/>
          </a:xfrm>
          <a:prstGeom prst="rect">
            <a:avLst/>
          </a:prstGeom>
        </p:spPr>
        <p:txBody>
          <a:bodyPr vert="horz" lIns="91440" tIns="45720" rIns="91440" bIns="45720" numCol="1" rtlCol="0" anchor="b"/>
          <a:lstStyle>
            <a:lvl1pPr algn="r">
              <a:defRPr sz="1200"/>
            </a:lvl1pPr>
          </a:lstStyle>
          <a:p>
            <a:fld id="{90C8F01E-995B-8848-96E4-13733EB6AADD}" type="slidenum">
              <a:rPr lang="en-US" smtClean="0"/>
              <a:t>‹#›</a:t>
            </a:fld>
            <a:endParaRPr lang="en-US"/>
          </a:p>
        </p:txBody>
      </p:sp>
    </p:spTree>
    <p:extLst>
      <p:ext uri="{BB962C8B-B14F-4D97-AF65-F5344CB8AC3E}">
        <p14:creationId xmlns:p14="http://schemas.microsoft.com/office/powerpoint/2010/main" val="14268436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numCol="1"/>
          <a:lstStyle/>
          <a:p>
            <a:endParaRPr lang="en-US"/>
          </a:p>
        </p:txBody>
      </p:sp>
      <p:sp>
        <p:nvSpPr>
          <p:cNvPr id="4" name="Slide Number Placeholder 3"/>
          <p:cNvSpPr>
            <a:spLocks noGrp="1"/>
          </p:cNvSpPr>
          <p:nvPr>
            <p:ph type="sldNum" sz="quarter" idx="10"/>
          </p:nvPr>
        </p:nvSpPr>
        <p:spPr/>
        <p:txBody>
          <a:bodyPr numCol="1"/>
          <a:lstStyle/>
          <a:p>
            <a:fld id="{9C5789CE-836E-B042-843F-5605E41F5001}" type="slidenum">
              <a:rPr lang="en-US" smtClean="0"/>
              <a:t>1</a:t>
            </a:fld>
            <a:endParaRPr lang="en-US"/>
          </a:p>
        </p:txBody>
      </p:sp>
    </p:spTree>
    <p:extLst>
      <p:ext uri="{BB962C8B-B14F-4D97-AF65-F5344CB8AC3E}">
        <p14:creationId xmlns:p14="http://schemas.microsoft.com/office/powerpoint/2010/main" val="39172839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numCol="1"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numCol="1"/>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numCol="1"/>
          <a:lstStyle/>
          <a:p>
            <a:fld id="{4027089A-8636-F64C-9D23-B4C3EC8D4BA5}" type="datetimeFigureOut">
              <a:rPr lang="en-US" smtClean="0"/>
              <a:t>8/5/2024</a:t>
            </a:fld>
            <a:endParaRPr lang="en-US"/>
          </a:p>
        </p:txBody>
      </p:sp>
      <p:sp>
        <p:nvSpPr>
          <p:cNvPr id="5" name="Footer Placeholder 4"/>
          <p:cNvSpPr>
            <a:spLocks noGrp="1"/>
          </p:cNvSpPr>
          <p:nvPr>
            <p:ph type="ftr" sz="quarter" idx="11"/>
          </p:nvPr>
        </p:nvSpPr>
        <p:spPr/>
        <p:txBody>
          <a:bodyPr numCol="1"/>
          <a:lstStyle/>
          <a:p>
            <a:endParaRPr lang="en-US"/>
          </a:p>
        </p:txBody>
      </p:sp>
      <p:sp>
        <p:nvSpPr>
          <p:cNvPr id="6" name="Slide Number Placeholder 5"/>
          <p:cNvSpPr>
            <a:spLocks noGrp="1"/>
          </p:cNvSpPr>
          <p:nvPr>
            <p:ph type="sldNum" sz="quarter" idx="12"/>
          </p:nvPr>
        </p:nvSpPr>
        <p:spPr/>
        <p:txBody>
          <a:bodyPr numCol="1"/>
          <a:lstStyle/>
          <a:p>
            <a:fld id="{3953B47E-519D-9549-9FB6-B83933F17F0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numCol="1"/>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numCol="1"/>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numCol="1"/>
          <a:lstStyle/>
          <a:p>
            <a:fld id="{4027089A-8636-F64C-9D23-B4C3EC8D4BA5}" type="datetimeFigureOut">
              <a:rPr lang="en-US" smtClean="0"/>
              <a:t>8/5/2024</a:t>
            </a:fld>
            <a:endParaRPr lang="en-US"/>
          </a:p>
        </p:txBody>
      </p:sp>
      <p:sp>
        <p:nvSpPr>
          <p:cNvPr id="5" name="Footer Placeholder 4"/>
          <p:cNvSpPr>
            <a:spLocks noGrp="1"/>
          </p:cNvSpPr>
          <p:nvPr>
            <p:ph type="ftr" sz="quarter" idx="11"/>
          </p:nvPr>
        </p:nvSpPr>
        <p:spPr/>
        <p:txBody>
          <a:bodyPr numCol="1"/>
          <a:lstStyle/>
          <a:p>
            <a:endParaRPr lang="en-US"/>
          </a:p>
        </p:txBody>
      </p:sp>
      <p:sp>
        <p:nvSpPr>
          <p:cNvPr id="6" name="Slide Number Placeholder 5"/>
          <p:cNvSpPr>
            <a:spLocks noGrp="1"/>
          </p:cNvSpPr>
          <p:nvPr>
            <p:ph type="sldNum" sz="quarter" idx="12"/>
          </p:nvPr>
        </p:nvSpPr>
        <p:spPr/>
        <p:txBody>
          <a:bodyPr numCol="1"/>
          <a:lstStyle/>
          <a:p>
            <a:fld id="{3953B47E-519D-9549-9FB6-B83933F17F0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numCol="1"/>
          <a:lstStyle/>
          <a:p>
            <a:r>
              <a:rPr lang="en-US"/>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numCol="1"/>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numCol="1"/>
          <a:lstStyle/>
          <a:p>
            <a:fld id="{4027089A-8636-F64C-9D23-B4C3EC8D4BA5}" type="datetimeFigureOut">
              <a:rPr lang="en-US" smtClean="0"/>
              <a:t>8/5/2024</a:t>
            </a:fld>
            <a:endParaRPr lang="en-US"/>
          </a:p>
        </p:txBody>
      </p:sp>
      <p:sp>
        <p:nvSpPr>
          <p:cNvPr id="5" name="Footer Placeholder 4"/>
          <p:cNvSpPr>
            <a:spLocks noGrp="1"/>
          </p:cNvSpPr>
          <p:nvPr>
            <p:ph type="ftr" sz="quarter" idx="11"/>
          </p:nvPr>
        </p:nvSpPr>
        <p:spPr/>
        <p:txBody>
          <a:bodyPr numCol="1"/>
          <a:lstStyle/>
          <a:p>
            <a:endParaRPr lang="en-US"/>
          </a:p>
        </p:txBody>
      </p:sp>
      <p:sp>
        <p:nvSpPr>
          <p:cNvPr id="6" name="Slide Number Placeholder 5"/>
          <p:cNvSpPr>
            <a:spLocks noGrp="1"/>
          </p:cNvSpPr>
          <p:nvPr>
            <p:ph type="sldNum" sz="quarter" idx="12"/>
          </p:nvPr>
        </p:nvSpPr>
        <p:spPr/>
        <p:txBody>
          <a:bodyPr numCol="1"/>
          <a:lstStyle/>
          <a:p>
            <a:fld id="{3953B47E-519D-9549-9FB6-B83933F17F0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numCol="1"/>
          <a:lstStyle/>
          <a:p>
            <a:r>
              <a:rPr lang="en-US"/>
              <a:t>Click to edit Master title style</a:t>
            </a:r>
            <a:endParaRPr lang="en-US" dirty="0"/>
          </a:p>
        </p:txBody>
      </p:sp>
      <p:sp>
        <p:nvSpPr>
          <p:cNvPr id="3" name="Content Placeholder 2"/>
          <p:cNvSpPr>
            <a:spLocks noGrp="1"/>
          </p:cNvSpPr>
          <p:nvPr>
            <p:ph idx="1"/>
          </p:nvPr>
        </p:nvSpPr>
        <p:spPr/>
        <p:txBody>
          <a:bodyPr numCol="1"/>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numCol="1"/>
          <a:lstStyle/>
          <a:p>
            <a:fld id="{4027089A-8636-F64C-9D23-B4C3EC8D4BA5}" type="datetimeFigureOut">
              <a:rPr lang="en-US" smtClean="0"/>
              <a:t>8/5/2024</a:t>
            </a:fld>
            <a:endParaRPr lang="en-US"/>
          </a:p>
        </p:txBody>
      </p:sp>
      <p:sp>
        <p:nvSpPr>
          <p:cNvPr id="5" name="Footer Placeholder 4"/>
          <p:cNvSpPr>
            <a:spLocks noGrp="1"/>
          </p:cNvSpPr>
          <p:nvPr>
            <p:ph type="ftr" sz="quarter" idx="11"/>
          </p:nvPr>
        </p:nvSpPr>
        <p:spPr/>
        <p:txBody>
          <a:bodyPr numCol="1"/>
          <a:lstStyle/>
          <a:p>
            <a:endParaRPr lang="en-US"/>
          </a:p>
        </p:txBody>
      </p:sp>
      <p:sp>
        <p:nvSpPr>
          <p:cNvPr id="6" name="Slide Number Placeholder 5"/>
          <p:cNvSpPr>
            <a:spLocks noGrp="1"/>
          </p:cNvSpPr>
          <p:nvPr>
            <p:ph type="sldNum" sz="quarter" idx="12"/>
          </p:nvPr>
        </p:nvSpPr>
        <p:spPr/>
        <p:txBody>
          <a:bodyPr numCol="1"/>
          <a:lstStyle/>
          <a:p>
            <a:fld id="{3953B47E-519D-9549-9FB6-B83933F17F0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numCol="1"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numCol="1"/>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numCol="1"/>
          <a:lstStyle/>
          <a:p>
            <a:fld id="{4027089A-8636-F64C-9D23-B4C3EC8D4BA5}" type="datetimeFigureOut">
              <a:rPr lang="en-US" smtClean="0"/>
              <a:t>8/5/2024</a:t>
            </a:fld>
            <a:endParaRPr lang="en-US"/>
          </a:p>
        </p:txBody>
      </p:sp>
      <p:sp>
        <p:nvSpPr>
          <p:cNvPr id="5" name="Footer Placeholder 4"/>
          <p:cNvSpPr>
            <a:spLocks noGrp="1"/>
          </p:cNvSpPr>
          <p:nvPr>
            <p:ph type="ftr" sz="quarter" idx="11"/>
          </p:nvPr>
        </p:nvSpPr>
        <p:spPr/>
        <p:txBody>
          <a:bodyPr numCol="1"/>
          <a:lstStyle/>
          <a:p>
            <a:endParaRPr lang="en-US"/>
          </a:p>
        </p:txBody>
      </p:sp>
      <p:sp>
        <p:nvSpPr>
          <p:cNvPr id="6" name="Slide Number Placeholder 5"/>
          <p:cNvSpPr>
            <a:spLocks noGrp="1"/>
          </p:cNvSpPr>
          <p:nvPr>
            <p:ph type="sldNum" sz="quarter" idx="12"/>
          </p:nvPr>
        </p:nvSpPr>
        <p:spPr/>
        <p:txBody>
          <a:bodyPr numCol="1"/>
          <a:lstStyle/>
          <a:p>
            <a:fld id="{3953B47E-519D-9549-9FB6-B83933F17F08}"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numCol="1"/>
          <a:lstStyle/>
          <a:p>
            <a:r>
              <a:rPr lang="en-US"/>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numCol="1"/>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14913" y="1825625"/>
            <a:ext cx="4210050" cy="4351338"/>
          </a:xfrm>
        </p:spPr>
        <p:txBody>
          <a:bodyPr numCol="1"/>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numCol="1"/>
          <a:lstStyle/>
          <a:p>
            <a:fld id="{4027089A-8636-F64C-9D23-B4C3EC8D4BA5}" type="datetimeFigureOut">
              <a:rPr lang="en-US" smtClean="0"/>
              <a:t>8/5/2024</a:t>
            </a:fld>
            <a:endParaRPr lang="en-US"/>
          </a:p>
        </p:txBody>
      </p:sp>
      <p:sp>
        <p:nvSpPr>
          <p:cNvPr id="6" name="Footer Placeholder 5"/>
          <p:cNvSpPr>
            <a:spLocks noGrp="1"/>
          </p:cNvSpPr>
          <p:nvPr>
            <p:ph type="ftr" sz="quarter" idx="11"/>
          </p:nvPr>
        </p:nvSpPr>
        <p:spPr/>
        <p:txBody>
          <a:bodyPr numCol="1"/>
          <a:lstStyle/>
          <a:p>
            <a:endParaRPr lang="en-US"/>
          </a:p>
        </p:txBody>
      </p:sp>
      <p:sp>
        <p:nvSpPr>
          <p:cNvPr id="7" name="Slide Number Placeholder 6"/>
          <p:cNvSpPr>
            <a:spLocks noGrp="1"/>
          </p:cNvSpPr>
          <p:nvPr>
            <p:ph type="sldNum" sz="quarter" idx="12"/>
          </p:nvPr>
        </p:nvSpPr>
        <p:spPr/>
        <p:txBody>
          <a:bodyPr numCol="1"/>
          <a:lstStyle/>
          <a:p>
            <a:fld id="{3953B47E-519D-9549-9FB6-B83933F17F0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numCol="1"/>
          <a:lstStyle/>
          <a:p>
            <a:r>
              <a:rPr lang="en-US"/>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numCol="1"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2329" y="2505075"/>
            <a:ext cx="4190702" cy="3684588"/>
          </a:xfrm>
        </p:spPr>
        <p:txBody>
          <a:bodyPr numCol="1"/>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4913" y="1681163"/>
            <a:ext cx="4211340" cy="823912"/>
          </a:xfrm>
        </p:spPr>
        <p:txBody>
          <a:bodyPr numCol="1"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14913" y="2505075"/>
            <a:ext cx="4211340" cy="3684588"/>
          </a:xfrm>
        </p:spPr>
        <p:txBody>
          <a:bodyPr numCol="1"/>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numCol="1"/>
          <a:lstStyle/>
          <a:p>
            <a:fld id="{4027089A-8636-F64C-9D23-B4C3EC8D4BA5}" type="datetimeFigureOut">
              <a:rPr lang="en-US" smtClean="0"/>
              <a:t>8/5/2024</a:t>
            </a:fld>
            <a:endParaRPr lang="en-US"/>
          </a:p>
        </p:txBody>
      </p:sp>
      <p:sp>
        <p:nvSpPr>
          <p:cNvPr id="8" name="Footer Placeholder 7"/>
          <p:cNvSpPr>
            <a:spLocks noGrp="1"/>
          </p:cNvSpPr>
          <p:nvPr>
            <p:ph type="ftr" sz="quarter" idx="11"/>
          </p:nvPr>
        </p:nvSpPr>
        <p:spPr/>
        <p:txBody>
          <a:bodyPr numCol="1"/>
          <a:lstStyle/>
          <a:p>
            <a:endParaRPr lang="en-US"/>
          </a:p>
        </p:txBody>
      </p:sp>
      <p:sp>
        <p:nvSpPr>
          <p:cNvPr id="9" name="Slide Number Placeholder 8"/>
          <p:cNvSpPr>
            <a:spLocks noGrp="1"/>
          </p:cNvSpPr>
          <p:nvPr>
            <p:ph type="sldNum" sz="quarter" idx="12"/>
          </p:nvPr>
        </p:nvSpPr>
        <p:spPr/>
        <p:txBody>
          <a:bodyPr numCol="1"/>
          <a:lstStyle/>
          <a:p>
            <a:fld id="{3953B47E-519D-9549-9FB6-B83933F17F0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numCol="1"/>
          <a:lstStyle/>
          <a:p>
            <a:r>
              <a:rPr lang="en-US"/>
              <a:t>Click to edit Master title style</a:t>
            </a:r>
            <a:endParaRPr lang="en-US" dirty="0"/>
          </a:p>
        </p:txBody>
      </p:sp>
      <p:sp>
        <p:nvSpPr>
          <p:cNvPr id="3" name="Date Placeholder 2"/>
          <p:cNvSpPr>
            <a:spLocks noGrp="1"/>
          </p:cNvSpPr>
          <p:nvPr>
            <p:ph type="dt" sz="half" idx="10"/>
          </p:nvPr>
        </p:nvSpPr>
        <p:spPr/>
        <p:txBody>
          <a:bodyPr numCol="1"/>
          <a:lstStyle/>
          <a:p>
            <a:fld id="{4027089A-8636-F64C-9D23-B4C3EC8D4BA5}" type="datetimeFigureOut">
              <a:rPr lang="en-US" smtClean="0"/>
              <a:t>8/5/2024</a:t>
            </a:fld>
            <a:endParaRPr lang="en-US"/>
          </a:p>
        </p:txBody>
      </p:sp>
      <p:sp>
        <p:nvSpPr>
          <p:cNvPr id="4" name="Footer Placeholder 3"/>
          <p:cNvSpPr>
            <a:spLocks noGrp="1"/>
          </p:cNvSpPr>
          <p:nvPr>
            <p:ph type="ftr" sz="quarter" idx="11"/>
          </p:nvPr>
        </p:nvSpPr>
        <p:spPr/>
        <p:txBody>
          <a:bodyPr numCol="1"/>
          <a:lstStyle/>
          <a:p>
            <a:endParaRPr lang="en-US"/>
          </a:p>
        </p:txBody>
      </p:sp>
      <p:sp>
        <p:nvSpPr>
          <p:cNvPr id="5" name="Slide Number Placeholder 4"/>
          <p:cNvSpPr>
            <a:spLocks noGrp="1"/>
          </p:cNvSpPr>
          <p:nvPr>
            <p:ph type="sldNum" sz="quarter" idx="12"/>
          </p:nvPr>
        </p:nvSpPr>
        <p:spPr/>
        <p:txBody>
          <a:bodyPr numCol="1"/>
          <a:lstStyle/>
          <a:p>
            <a:fld id="{3953B47E-519D-9549-9FB6-B83933F17F0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numCol="1"/>
          <a:lstStyle/>
          <a:p>
            <a:fld id="{4027089A-8636-F64C-9D23-B4C3EC8D4BA5}" type="datetimeFigureOut">
              <a:rPr lang="en-US" smtClean="0"/>
              <a:t>8/5/2024</a:t>
            </a:fld>
            <a:endParaRPr lang="en-US"/>
          </a:p>
        </p:txBody>
      </p:sp>
      <p:sp>
        <p:nvSpPr>
          <p:cNvPr id="3" name="Footer Placeholder 2"/>
          <p:cNvSpPr>
            <a:spLocks noGrp="1"/>
          </p:cNvSpPr>
          <p:nvPr>
            <p:ph type="ftr" sz="quarter" idx="11"/>
          </p:nvPr>
        </p:nvSpPr>
        <p:spPr/>
        <p:txBody>
          <a:bodyPr numCol="1"/>
          <a:lstStyle/>
          <a:p>
            <a:endParaRPr lang="en-US"/>
          </a:p>
        </p:txBody>
      </p:sp>
      <p:sp>
        <p:nvSpPr>
          <p:cNvPr id="4" name="Slide Number Placeholder 3"/>
          <p:cNvSpPr>
            <a:spLocks noGrp="1"/>
          </p:cNvSpPr>
          <p:nvPr>
            <p:ph type="sldNum" sz="quarter" idx="12"/>
          </p:nvPr>
        </p:nvSpPr>
        <p:spPr/>
        <p:txBody>
          <a:bodyPr numCol="1"/>
          <a:lstStyle/>
          <a:p>
            <a:fld id="{3953B47E-519D-9549-9FB6-B83933F17F0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numCol="1"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4211340" y="987427"/>
            <a:ext cx="5014913" cy="4873625"/>
          </a:xfrm>
        </p:spPr>
        <p:txBody>
          <a:bodyPr numCol="1"/>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2328" y="2057400"/>
            <a:ext cx="3194943" cy="3811588"/>
          </a:xfrm>
        </p:spPr>
        <p:txBody>
          <a:bodyPr numCol="1"/>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numCol="1"/>
          <a:lstStyle/>
          <a:p>
            <a:fld id="{4027089A-8636-F64C-9D23-B4C3EC8D4BA5}" type="datetimeFigureOut">
              <a:rPr lang="en-US" smtClean="0"/>
              <a:t>8/5/2024</a:t>
            </a:fld>
            <a:endParaRPr lang="en-US"/>
          </a:p>
        </p:txBody>
      </p:sp>
      <p:sp>
        <p:nvSpPr>
          <p:cNvPr id="6" name="Footer Placeholder 5"/>
          <p:cNvSpPr>
            <a:spLocks noGrp="1"/>
          </p:cNvSpPr>
          <p:nvPr>
            <p:ph type="ftr" sz="quarter" idx="11"/>
          </p:nvPr>
        </p:nvSpPr>
        <p:spPr/>
        <p:txBody>
          <a:bodyPr numCol="1"/>
          <a:lstStyle/>
          <a:p>
            <a:endParaRPr lang="en-US"/>
          </a:p>
        </p:txBody>
      </p:sp>
      <p:sp>
        <p:nvSpPr>
          <p:cNvPr id="7" name="Slide Number Placeholder 6"/>
          <p:cNvSpPr>
            <a:spLocks noGrp="1"/>
          </p:cNvSpPr>
          <p:nvPr>
            <p:ph type="sldNum" sz="quarter" idx="12"/>
          </p:nvPr>
        </p:nvSpPr>
        <p:spPr/>
        <p:txBody>
          <a:bodyPr numCol="1"/>
          <a:lstStyle/>
          <a:p>
            <a:fld id="{3953B47E-519D-9549-9FB6-B83933F17F0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numCol="1"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11340" y="987427"/>
            <a:ext cx="5014913" cy="4873625"/>
          </a:xfrm>
        </p:spPr>
        <p:txBody>
          <a:bodyPr numCol="1"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lang="en-US" dirty="0"/>
          </a:p>
        </p:txBody>
      </p:sp>
      <p:sp>
        <p:nvSpPr>
          <p:cNvPr id="4" name="Text Placeholder 3"/>
          <p:cNvSpPr>
            <a:spLocks noGrp="1"/>
          </p:cNvSpPr>
          <p:nvPr>
            <p:ph type="body" sz="half" idx="2"/>
          </p:nvPr>
        </p:nvSpPr>
        <p:spPr>
          <a:xfrm>
            <a:off x="682328" y="2057400"/>
            <a:ext cx="3194943" cy="3811588"/>
          </a:xfrm>
        </p:spPr>
        <p:txBody>
          <a:bodyPr numCol="1"/>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numCol="1"/>
          <a:lstStyle/>
          <a:p>
            <a:fld id="{4027089A-8636-F64C-9D23-B4C3EC8D4BA5}" type="datetimeFigureOut">
              <a:rPr lang="en-US" smtClean="0"/>
              <a:t>8/5/2024</a:t>
            </a:fld>
            <a:endParaRPr lang="en-US"/>
          </a:p>
        </p:txBody>
      </p:sp>
      <p:sp>
        <p:nvSpPr>
          <p:cNvPr id="6" name="Footer Placeholder 5"/>
          <p:cNvSpPr>
            <a:spLocks noGrp="1"/>
          </p:cNvSpPr>
          <p:nvPr>
            <p:ph type="ftr" sz="quarter" idx="11"/>
          </p:nvPr>
        </p:nvSpPr>
        <p:spPr/>
        <p:txBody>
          <a:bodyPr numCol="1"/>
          <a:lstStyle/>
          <a:p>
            <a:endParaRPr lang="en-US"/>
          </a:p>
        </p:txBody>
      </p:sp>
      <p:sp>
        <p:nvSpPr>
          <p:cNvPr id="7" name="Slide Number Placeholder 6"/>
          <p:cNvSpPr>
            <a:spLocks noGrp="1"/>
          </p:cNvSpPr>
          <p:nvPr>
            <p:ph type="sldNum" sz="quarter" idx="12"/>
          </p:nvPr>
        </p:nvSpPr>
        <p:spPr/>
        <p:txBody>
          <a:bodyPr numCol="1"/>
          <a:lstStyle/>
          <a:p>
            <a:fld id="{3953B47E-519D-9549-9FB6-B83933F17F0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numCol="1"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numCol="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numCol="1" rtlCol="0" anchor="ctr"/>
          <a:lstStyle>
            <a:lvl1pPr algn="l">
              <a:defRPr sz="1200">
                <a:solidFill>
                  <a:schemeClr val="tx1">
                    <a:tint val="75000"/>
                  </a:schemeClr>
                </a:solidFill>
              </a:defRPr>
            </a:lvl1pPr>
          </a:lstStyle>
          <a:p>
            <a:fld id="{4027089A-8636-F64C-9D23-B4C3EC8D4BA5}" type="datetimeFigureOut">
              <a:rPr lang="en-US" smtClean="0"/>
              <a:t>8/5/2024</a:t>
            </a:fld>
            <a:endParaRPr 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numCol="1"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numCol="1" rtlCol="0" anchor="ctr"/>
          <a:lstStyle>
            <a:lvl1pPr algn="r">
              <a:defRPr sz="1200">
                <a:solidFill>
                  <a:schemeClr val="tx1">
                    <a:tint val="75000"/>
                  </a:schemeClr>
                </a:solidFill>
              </a:defRPr>
            </a:lvl1pPr>
          </a:lstStyle>
          <a:p>
            <a:fld id="{3953B47E-519D-9549-9FB6-B83933F17F08}" type="slidenum">
              <a:rPr lang="en-US" smtClean="0"/>
              <a:t>‹#›</a:t>
            </a:fld>
            <a:endParaRPr lang="en-US"/>
          </a:p>
        </p:txBody>
      </p:sp>
    </p:spTree>
    <p:extLst>
      <p:ext uri="{BB962C8B-B14F-4D97-AF65-F5344CB8AC3E}">
        <p14:creationId xmlns:p14="http://schemas.microsoft.com/office/powerpoint/2010/main" val="762762940"/>
      </p:ext>
    </p:extLst>
  </p:cSld>
  <p:clrMap bg1="lt1" tx1="dk1" bg2="lt2" tx2="dk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79545" y="47193"/>
            <a:ext cx="7429500" cy="273090"/>
          </a:xfrm>
        </p:spPr>
        <p:txBody>
          <a:bodyPr numCol="1">
            <a:noAutofit/>
          </a:bodyPr>
          <a:lstStyle/>
          <a:p>
            <a:r>
              <a:rPr lang="en-US" sz="1800" b="1" dirty="0"/>
              <a:t> </a:t>
            </a:r>
          </a:p>
        </p:txBody>
      </p:sp>
      <p:graphicFrame>
        <p:nvGraphicFramePr>
          <p:cNvPr id="4" name="Table 3"/>
          <p:cNvGraphicFramePr>
            <a:graphicFrameLocks noGrp="1"/>
          </p:cNvGraphicFramePr>
          <p:nvPr>
            <p:extLst>
              <p:ext uri="{D42A27DB-BD31-4B8C-83A1-F6EECF244321}">
                <p14:modId xmlns:p14="http://schemas.microsoft.com/office/powerpoint/2010/main" val="816719493"/>
              </p:ext>
            </p:extLst>
          </p:nvPr>
        </p:nvGraphicFramePr>
        <p:xfrm>
          <a:off x="131657" y="412377"/>
          <a:ext cx="2636838" cy="6304468"/>
        </p:xfrm>
        <a:graphic>
          <a:graphicData uri="http://schemas.openxmlformats.org/drawingml/2006/table">
            <a:tbl>
              <a:tblPr firstRow="1" bandRow="1">
                <a:tableStyleId>{5C22544A-7EE6-4342-B048-85BDC9FD1C3A}</a:tableStyleId>
              </a:tblPr>
              <a:tblGrid>
                <a:gridCol w="818254">
                  <a:extLst>
                    <a:ext uri="{9D8B030D-6E8A-4147-A177-3AD203B41FA5}">
                      <a16:colId xmlns:a16="http://schemas.microsoft.com/office/drawing/2014/main" val="20002"/>
                    </a:ext>
                  </a:extLst>
                </a:gridCol>
                <a:gridCol w="1818584">
                  <a:extLst>
                    <a:ext uri="{9D8B030D-6E8A-4147-A177-3AD203B41FA5}">
                      <a16:colId xmlns:a16="http://schemas.microsoft.com/office/drawing/2014/main" val="20001"/>
                    </a:ext>
                  </a:extLst>
                </a:gridCol>
              </a:tblGrid>
              <a:tr h="354015">
                <a:tc gridSpan="2">
                  <a:txBody>
                    <a:bodyPr/>
                    <a:lstStyle/>
                    <a:p>
                      <a:pPr marL="0" marR="0" lvl="0" indent="0" algn="ctr" defTabSz="914400" rtl="0" eaLnBrk="1" latinLnBrk="0" hangingPunct="1">
                        <a:lnSpc>
                          <a:spcPct val="100000"/>
                        </a:lnSpc>
                        <a:spcBef>
                          <a:spcPts val="0"/>
                        </a:spcBef>
                        <a:spcAft>
                          <a:spcPts val="0"/>
                        </a:spcAft>
                        <a:buClrTx/>
                        <a:buSzTx/>
                        <a:buFontTx/>
                        <a:buNone/>
                        <a:tabLst/>
                        <a:defRPr/>
                      </a:pPr>
                      <a:r>
                        <a:rPr lang="en-US" sz="2000" dirty="0">
                          <a:latin typeface="Letter-join Basic 36" panose="02000505000000020003" pitchFamily="50" charset="0"/>
                        </a:rPr>
                        <a:t>Key Vocabulary</a:t>
                      </a:r>
                    </a:p>
                  </a:txBody>
                  <a:tcPr marL="74295" marR="74295" marT="37148" marB="37148"/>
                </a:tc>
                <a:tc hMerge="1">
                  <a:txBody>
                    <a:bodyPr/>
                    <a:lstStyle/>
                    <a:p>
                      <a:endParaRPr lang="en-US" sz="1500" dirty="0"/>
                    </a:p>
                  </a:txBody>
                  <a:tcPr marL="74295" marR="74295" marT="37148" marB="37148"/>
                </a:tc>
                <a:extLst>
                  <a:ext uri="{0D108BD9-81ED-4DB2-BD59-A6C34878D82A}">
                    <a16:rowId xmlns:a16="http://schemas.microsoft.com/office/drawing/2014/main" val="10000"/>
                  </a:ext>
                </a:extLst>
              </a:tr>
              <a:tr h="827967">
                <a:tc>
                  <a:txBody>
                    <a:bodyPr/>
                    <a:lstStyle/>
                    <a:p>
                      <a:pPr algn="l">
                        <a:lnSpc>
                          <a:spcPct val="107000"/>
                        </a:lnSpc>
                        <a:spcAft>
                          <a:spcPts val="800"/>
                        </a:spcAft>
                      </a:pPr>
                      <a:r>
                        <a:rPr lang="en-US" sz="1000" dirty="0">
                          <a:effectLst/>
                          <a:latin typeface="Letter-join Basic 36" panose="02000505000000020003" pitchFamily="50" charset="0"/>
                          <a:ea typeface="Calibri" panose="020F0502020204030204" pitchFamily="34" charset="0"/>
                          <a:cs typeface="Times New Roman" panose="02020603050405020304" pitchFamily="18" charset="0"/>
                        </a:rPr>
                        <a:t>Developing country</a:t>
                      </a:r>
                    </a:p>
                  </a:txBody>
                  <a:tcPr marL="68580" marR="68580" marT="0" marB="0"/>
                </a:tc>
                <a:tc>
                  <a:txBody>
                    <a:bodyPr/>
                    <a:lstStyle/>
                    <a:p>
                      <a:pPr algn="l">
                        <a:lnSpc>
                          <a:spcPct val="107000"/>
                        </a:lnSpc>
                        <a:spcAft>
                          <a:spcPts val="800"/>
                        </a:spcAft>
                      </a:pPr>
                      <a:r>
                        <a:rPr lang="en-US" sz="1000" dirty="0">
                          <a:effectLst/>
                          <a:latin typeface="Letter-join Basic 36" panose="02000505000000020003" pitchFamily="50" charset="0"/>
                          <a:ea typeface="Calibri" panose="020F0502020204030204" pitchFamily="34" charset="0"/>
                          <a:cs typeface="Times New Roman" panose="02020603050405020304" pitchFamily="18" charset="0"/>
                        </a:rPr>
                        <a:t>A country with a relatively low standard of living, including high levels of poverty, poor education and shorter life expectancy. </a:t>
                      </a:r>
                      <a:endParaRPr lang="en-GB" sz="1000" dirty="0">
                        <a:effectLst/>
                        <a:latin typeface="Letter-join Basic 36" panose="02000505000000020003" pitchFamily="50"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1"/>
                  </a:ext>
                </a:extLst>
              </a:tr>
              <a:tr h="993560">
                <a:tc>
                  <a:txBody>
                    <a:bodyPr/>
                    <a:lstStyle/>
                    <a:p>
                      <a:pPr algn="l">
                        <a:lnSpc>
                          <a:spcPct val="107000"/>
                        </a:lnSpc>
                        <a:spcAft>
                          <a:spcPts val="800"/>
                        </a:spcAft>
                      </a:pPr>
                      <a:r>
                        <a:rPr lang="en-US" sz="1000" dirty="0">
                          <a:effectLst/>
                          <a:latin typeface="Letter-join Basic 36" panose="02000505000000020003" pitchFamily="50" charset="0"/>
                          <a:ea typeface="Calibri" panose="020F0502020204030204" pitchFamily="34" charset="0"/>
                          <a:cs typeface="Times New Roman" panose="02020603050405020304" pitchFamily="18" charset="0"/>
                        </a:rPr>
                        <a:t>Developed country</a:t>
                      </a:r>
                      <a:endParaRPr lang="en-GB" sz="1000" dirty="0">
                        <a:effectLst/>
                        <a:latin typeface="Letter-join Basic 36" panose="02000505000000020003" pitchFamily="50"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US" sz="1000" dirty="0">
                          <a:effectLst/>
                          <a:latin typeface="Letter-join Basic 36" panose="02000505000000020003" pitchFamily="50" charset="0"/>
                          <a:ea typeface="Calibri" panose="020F0502020204030204" pitchFamily="34" charset="0"/>
                          <a:cs typeface="Times New Roman" panose="02020603050405020304" pitchFamily="18" charset="0"/>
                        </a:rPr>
                        <a:t>A country with a higher standard of living, including more businesses and infrastructures, better education, higher life expectancy. </a:t>
                      </a:r>
                      <a:endParaRPr lang="en-GB" sz="1000" dirty="0">
                        <a:effectLst/>
                        <a:latin typeface="Letter-join Basic 36" panose="02000505000000020003" pitchFamily="50"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2"/>
                  </a:ext>
                </a:extLst>
              </a:tr>
              <a:tr h="496780">
                <a:tc>
                  <a:txBody>
                    <a:bodyPr/>
                    <a:lstStyle/>
                    <a:p>
                      <a:pPr algn="l">
                        <a:lnSpc>
                          <a:spcPct val="107000"/>
                        </a:lnSpc>
                        <a:spcAft>
                          <a:spcPts val="800"/>
                        </a:spcAft>
                      </a:pPr>
                      <a:r>
                        <a:rPr lang="en-US" sz="1000" dirty="0">
                          <a:effectLst/>
                          <a:latin typeface="Letter-join Basic 36" panose="02000505000000020003" pitchFamily="50" charset="0"/>
                          <a:ea typeface="Calibri" panose="020F0502020204030204" pitchFamily="34" charset="0"/>
                          <a:cs typeface="Times New Roman" panose="02020603050405020304" pitchFamily="18" charset="0"/>
                        </a:rPr>
                        <a:t>United Nations (UN)</a:t>
                      </a:r>
                    </a:p>
                  </a:txBody>
                  <a:tcPr marL="68580" marR="68580" marT="0" marB="0"/>
                </a:tc>
                <a:tc>
                  <a:txBody>
                    <a:bodyPr/>
                    <a:lstStyle/>
                    <a:p>
                      <a:pPr algn="l">
                        <a:lnSpc>
                          <a:spcPct val="107000"/>
                        </a:lnSpc>
                        <a:spcAft>
                          <a:spcPts val="800"/>
                        </a:spcAft>
                      </a:pPr>
                      <a:r>
                        <a:rPr lang="en-US" sz="1000" dirty="0">
                          <a:effectLst/>
                          <a:latin typeface="Letter-join Basic 36" panose="02000505000000020003" pitchFamily="50" charset="0"/>
                          <a:ea typeface="Calibri" panose="020F0502020204030204" pitchFamily="34" charset="0"/>
                          <a:cs typeface="Times New Roman" panose="02020603050405020304" pitchFamily="18" charset="0"/>
                        </a:rPr>
                        <a:t>An associated of independent countries to work together to improve conditions. </a:t>
                      </a:r>
                      <a:endParaRPr lang="en-GB" sz="1000" dirty="0">
                        <a:effectLst/>
                        <a:latin typeface="Letter-join Basic 36" panose="02000505000000020003" pitchFamily="50"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3"/>
                  </a:ext>
                </a:extLst>
              </a:tr>
              <a:tr h="496780">
                <a:tc>
                  <a:txBody>
                    <a:bodyPr/>
                    <a:lstStyle/>
                    <a:p>
                      <a:pPr algn="l">
                        <a:lnSpc>
                          <a:spcPct val="107000"/>
                        </a:lnSpc>
                        <a:spcAft>
                          <a:spcPts val="800"/>
                        </a:spcAft>
                      </a:pPr>
                      <a:r>
                        <a:rPr lang="en-US" sz="1000" dirty="0">
                          <a:effectLst/>
                          <a:latin typeface="Letter-join Basic 36" panose="02000505000000020003" pitchFamily="50" charset="0"/>
                          <a:ea typeface="Calibri" panose="020F0502020204030204" pitchFamily="34" charset="0"/>
                          <a:cs typeface="Times New Roman" panose="02020603050405020304" pitchFamily="18" charset="0"/>
                        </a:rPr>
                        <a:t>Papyrus</a:t>
                      </a:r>
                      <a:endParaRPr lang="en-GB" sz="1000" dirty="0">
                        <a:effectLst/>
                        <a:latin typeface="Letter-join Basic 36" panose="02000505000000020003" pitchFamily="50"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US" sz="1000" dirty="0">
                          <a:effectLst/>
                          <a:latin typeface="Letter-join Basic 36" panose="02000505000000020003" pitchFamily="50" charset="0"/>
                          <a:ea typeface="Calibri" panose="020F0502020204030204" pitchFamily="34" charset="0"/>
                          <a:cs typeface="Times New Roman" panose="02020603050405020304" pitchFamily="18" charset="0"/>
                        </a:rPr>
                        <a:t>A plant which grows on the bank of the River Nile, it is used to make paper. </a:t>
                      </a:r>
                      <a:endParaRPr lang="en-GB" sz="1000" dirty="0">
                        <a:effectLst/>
                        <a:latin typeface="Letter-join Basic 36" panose="02000505000000020003" pitchFamily="50"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4"/>
                  </a:ext>
                </a:extLst>
              </a:tr>
              <a:tr h="464281">
                <a:tc>
                  <a:txBody>
                    <a:bodyPr/>
                    <a:lstStyle/>
                    <a:p>
                      <a:pPr algn="l">
                        <a:lnSpc>
                          <a:spcPct val="107000"/>
                        </a:lnSpc>
                        <a:spcAft>
                          <a:spcPts val="800"/>
                        </a:spcAft>
                      </a:pPr>
                      <a:r>
                        <a:rPr lang="en-US" sz="1000" dirty="0">
                          <a:effectLst/>
                          <a:latin typeface="Letter-join Basic 36" panose="02000505000000020003" pitchFamily="50" charset="0"/>
                          <a:ea typeface="Calibri" panose="020F0502020204030204" pitchFamily="34" charset="0"/>
                          <a:cs typeface="Times New Roman" panose="02020603050405020304" pitchFamily="18" charset="0"/>
                        </a:rPr>
                        <a:t>Wetland</a:t>
                      </a:r>
                      <a:endParaRPr lang="en-GB" sz="1000" dirty="0">
                        <a:effectLst/>
                        <a:latin typeface="Letter-join Basic 36" panose="02000505000000020003" pitchFamily="50" charset="0"/>
                        <a:ea typeface="Calibri" panose="020F0502020204030204" pitchFamily="34" charset="0"/>
                        <a:cs typeface="Times New Roman" panose="02020603050405020304" pitchFamily="18" charset="0"/>
                      </a:endParaRPr>
                    </a:p>
                  </a:txBody>
                  <a:tcPr marL="68580" marR="68580" marT="0" marB="0"/>
                </a:tc>
                <a:tc>
                  <a:txBody>
                    <a:bodyPr/>
                    <a:lstStyle/>
                    <a:p>
                      <a:pPr marL="0" lvl="0" indent="0" algn="l">
                        <a:spcAft>
                          <a:spcPts val="0"/>
                        </a:spcAft>
                        <a:buFont typeface="XCCW Joined 1a" panose="03050602040000000000" pitchFamily="66" charset="0"/>
                        <a:buNone/>
                      </a:pPr>
                      <a:r>
                        <a:rPr lang="en-GB" sz="1000" dirty="0">
                          <a:effectLst/>
                          <a:latin typeface="Letter-join Basic 36" panose="02000505000000020003" pitchFamily="50" charset="0"/>
                          <a:ea typeface="Times New Roman" panose="02020603050405020304" pitchFamily="18" charset="0"/>
                          <a:cs typeface="Times New Roman" panose="02020603050405020304" pitchFamily="18" charset="0"/>
                        </a:rPr>
                        <a:t>The wetland biome experiences annual floods to provide nourishment.</a:t>
                      </a:r>
                    </a:p>
                  </a:txBody>
                  <a:tcPr marL="114300" marR="114300" marT="0" marB="0"/>
                </a:tc>
                <a:extLst>
                  <a:ext uri="{0D108BD9-81ED-4DB2-BD59-A6C34878D82A}">
                    <a16:rowId xmlns:a16="http://schemas.microsoft.com/office/drawing/2014/main" val="10005"/>
                  </a:ext>
                </a:extLst>
              </a:tr>
              <a:tr h="501957">
                <a:tc>
                  <a:txBody>
                    <a:bodyPr/>
                    <a:lstStyle/>
                    <a:p>
                      <a:pPr algn="l">
                        <a:lnSpc>
                          <a:spcPct val="107000"/>
                        </a:lnSpc>
                        <a:spcAft>
                          <a:spcPts val="800"/>
                        </a:spcAft>
                      </a:pPr>
                      <a:r>
                        <a:rPr lang="en-US" sz="1000" dirty="0">
                          <a:effectLst/>
                          <a:latin typeface="Letter-join Basic 36" panose="02000505000000020003" pitchFamily="50" charset="0"/>
                          <a:ea typeface="Calibri" panose="020F0502020204030204" pitchFamily="34" charset="0"/>
                          <a:cs typeface="Times New Roman" panose="02020603050405020304" pitchFamily="18" charset="0"/>
                        </a:rPr>
                        <a:t>Desert</a:t>
                      </a:r>
                      <a:endParaRPr lang="en-GB" sz="1000" dirty="0">
                        <a:effectLst/>
                        <a:latin typeface="Letter-join Basic 36" panose="02000505000000020003" pitchFamily="50"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US" sz="1000" dirty="0">
                          <a:effectLst/>
                          <a:latin typeface="Letter-join Basic 36" panose="02000505000000020003" pitchFamily="50" charset="0"/>
                          <a:ea typeface="Calibri" panose="020F0502020204030204" pitchFamily="34" charset="0"/>
                          <a:cs typeface="Times New Roman" panose="02020603050405020304" pitchFamily="18" charset="0"/>
                        </a:rPr>
                        <a:t>The desert biome is the hottest biome. Generally, deserts get 10 inches or less of rain each year. </a:t>
                      </a:r>
                      <a:endParaRPr lang="en-GB" sz="1000" dirty="0">
                        <a:effectLst/>
                        <a:latin typeface="Letter-join Basic 36" panose="02000505000000020003" pitchFamily="50"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32263478"/>
                  </a:ext>
                </a:extLst>
              </a:tr>
              <a:tr h="501957">
                <a:tc>
                  <a:txBody>
                    <a:bodyPr/>
                    <a:lstStyle/>
                    <a:p>
                      <a:pPr algn="l">
                        <a:lnSpc>
                          <a:spcPct val="107000"/>
                        </a:lnSpc>
                        <a:spcAft>
                          <a:spcPts val="800"/>
                        </a:spcAft>
                      </a:pPr>
                      <a:r>
                        <a:rPr lang="en-US" sz="1000" dirty="0">
                          <a:effectLst/>
                          <a:latin typeface="Letter-join Basic 36" panose="02000505000000020003" pitchFamily="50" charset="0"/>
                          <a:ea typeface="Calibri" panose="020F0502020204030204" pitchFamily="34" charset="0"/>
                          <a:cs typeface="Times New Roman" panose="02020603050405020304" pitchFamily="18" charset="0"/>
                        </a:rPr>
                        <a:t>Temperate deciduous forest</a:t>
                      </a:r>
                      <a:endParaRPr lang="en-GB" sz="1000" dirty="0">
                        <a:effectLst/>
                        <a:latin typeface="Letter-join Basic 36" panose="02000505000000020003" pitchFamily="50" charset="0"/>
                        <a:ea typeface="Calibri" panose="020F0502020204030204" pitchFamily="34" charset="0"/>
                        <a:cs typeface="Times New Roman" panose="02020603050405020304" pitchFamily="18" charset="0"/>
                      </a:endParaRPr>
                    </a:p>
                  </a:txBody>
                  <a:tcPr marL="68580" marR="68580" marT="0" marB="0"/>
                </a:tc>
                <a:tc>
                  <a:txBody>
                    <a:bodyPr/>
                    <a:lstStyle/>
                    <a:p>
                      <a:pPr marL="0" lvl="0" indent="0" algn="l">
                        <a:spcAft>
                          <a:spcPts val="0"/>
                        </a:spcAft>
                        <a:buFont typeface="XCCW Joined 1a" panose="03050602040000000000" pitchFamily="66" charset="0"/>
                        <a:buNone/>
                      </a:pPr>
                      <a:r>
                        <a:rPr lang="en-GB" sz="1000" dirty="0">
                          <a:effectLst/>
                          <a:latin typeface="Letter-join Basic 36" panose="02000505000000020003" pitchFamily="50" charset="0"/>
                          <a:ea typeface="Times New Roman" panose="02020603050405020304" pitchFamily="18" charset="0"/>
                          <a:cs typeface="Times New Roman" panose="02020603050405020304" pitchFamily="18" charset="0"/>
                        </a:rPr>
                        <a:t>Temperate deciduous forest has stable temperature. It has four distinct seasons.  </a:t>
                      </a:r>
                    </a:p>
                  </a:txBody>
                  <a:tcPr marL="114300" marR="114300" marT="0" marB="0"/>
                </a:tc>
                <a:extLst>
                  <a:ext uri="{0D108BD9-81ED-4DB2-BD59-A6C34878D82A}">
                    <a16:rowId xmlns:a16="http://schemas.microsoft.com/office/drawing/2014/main" val="1068278743"/>
                  </a:ext>
                </a:extLst>
              </a:tr>
              <a:tr h="496780">
                <a:tc>
                  <a:txBody>
                    <a:bodyPr/>
                    <a:lstStyle/>
                    <a:p>
                      <a:pPr algn="l">
                        <a:lnSpc>
                          <a:spcPct val="107000"/>
                        </a:lnSpc>
                        <a:spcAft>
                          <a:spcPts val="800"/>
                        </a:spcAft>
                      </a:pPr>
                      <a:r>
                        <a:rPr lang="en-US" sz="1000" dirty="0">
                          <a:effectLst/>
                          <a:latin typeface="Letter-join Basic 36" panose="02000505000000020003" pitchFamily="50" charset="0"/>
                          <a:ea typeface="Calibri" panose="020F0502020204030204" pitchFamily="34" charset="0"/>
                          <a:cs typeface="Times New Roman" panose="02020603050405020304" pitchFamily="18" charset="0"/>
                        </a:rPr>
                        <a:t>Trade links</a:t>
                      </a:r>
                      <a:endParaRPr lang="en-GB" sz="1000" dirty="0">
                        <a:effectLst/>
                        <a:latin typeface="Letter-join Basic 36" panose="02000505000000020003" pitchFamily="50"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US" sz="1000" dirty="0">
                          <a:effectLst/>
                          <a:latin typeface="Letter-join Basic 36" panose="02000505000000020003" pitchFamily="50" charset="0"/>
                          <a:ea typeface="Calibri" panose="020F0502020204030204" pitchFamily="34" charset="0"/>
                          <a:cs typeface="Times New Roman" panose="02020603050405020304" pitchFamily="18" charset="0"/>
                        </a:rPr>
                        <a:t>The buying and selling of goods and services between different settlements. </a:t>
                      </a:r>
                      <a:endParaRPr lang="en-GB" sz="1000" dirty="0">
                        <a:effectLst/>
                        <a:latin typeface="Letter-join Basic 36" panose="02000505000000020003" pitchFamily="50"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49023274"/>
                  </a:ext>
                </a:extLst>
              </a:tr>
              <a:tr h="765547">
                <a:tc>
                  <a:txBody>
                    <a:bodyPr/>
                    <a:lstStyle/>
                    <a:p>
                      <a:pPr algn="l">
                        <a:lnSpc>
                          <a:spcPct val="107000"/>
                        </a:lnSpc>
                        <a:spcAft>
                          <a:spcPts val="800"/>
                        </a:spcAft>
                      </a:pPr>
                      <a:r>
                        <a:rPr lang="en-US" sz="1000" dirty="0">
                          <a:effectLst/>
                          <a:latin typeface="Letter-join Basic 36" panose="02000505000000020003" pitchFamily="50" charset="0"/>
                          <a:ea typeface="Calibri" panose="020F0502020204030204" pitchFamily="34" charset="0"/>
                          <a:cs typeface="Times New Roman" panose="02020603050405020304" pitchFamily="18" charset="0"/>
                        </a:rPr>
                        <a:t>Biome</a:t>
                      </a:r>
                      <a:endParaRPr lang="en-GB" sz="1000" dirty="0">
                        <a:effectLst/>
                        <a:latin typeface="Letter-join Basic 36" panose="02000505000000020003" pitchFamily="50" charset="0"/>
                        <a:ea typeface="Calibri" panose="020F0502020204030204" pitchFamily="34" charset="0"/>
                        <a:cs typeface="Times New Roman" panose="02020603050405020304" pitchFamily="18" charset="0"/>
                      </a:endParaRPr>
                    </a:p>
                  </a:txBody>
                  <a:tcPr marL="68580" marR="68580" marT="0" marB="0"/>
                </a:tc>
                <a:tc>
                  <a:txBody>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lang="en-GB" sz="1000" dirty="0">
                          <a:effectLst/>
                          <a:latin typeface="Letter-join Basic 36" panose="02000505000000020003" pitchFamily="50" charset="0"/>
                          <a:ea typeface="Calibri" panose="020F0502020204030204" pitchFamily="34" charset="0"/>
                          <a:cs typeface="Times New Roman" panose="02020603050405020304" pitchFamily="18" charset="0"/>
                        </a:rPr>
                        <a:t>Areas of the planet with similar climate and landscape, where similar animals and plants live. </a:t>
                      </a:r>
                    </a:p>
                    <a:p>
                      <a:pPr algn="l">
                        <a:lnSpc>
                          <a:spcPct val="107000"/>
                        </a:lnSpc>
                        <a:spcAft>
                          <a:spcPts val="800"/>
                        </a:spcAft>
                      </a:pPr>
                      <a:endParaRPr lang="en-GB" sz="1000" dirty="0">
                        <a:effectLst/>
                        <a:latin typeface="Letter-join Basic 36" panose="02000505000000020003" pitchFamily="50"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46617851"/>
                  </a:ext>
                </a:extLst>
              </a:tr>
              <a:tr h="379763">
                <a:tc>
                  <a:txBody>
                    <a:bodyPr/>
                    <a:lstStyle/>
                    <a:p>
                      <a:pPr algn="l">
                        <a:lnSpc>
                          <a:spcPct val="107000"/>
                        </a:lnSpc>
                        <a:spcAft>
                          <a:spcPts val="800"/>
                        </a:spcAft>
                      </a:pPr>
                      <a:r>
                        <a:rPr lang="en-US" sz="1000" dirty="0">
                          <a:effectLst/>
                          <a:latin typeface="Letter-join Basic 36" panose="02000505000000020003" pitchFamily="50" charset="0"/>
                          <a:ea typeface="Calibri" panose="020F0502020204030204" pitchFamily="34" charset="0"/>
                          <a:cs typeface="Times New Roman" panose="02020603050405020304" pitchFamily="18" charset="0"/>
                        </a:rPr>
                        <a:t>Climate</a:t>
                      </a:r>
                      <a:endParaRPr lang="en-GB" sz="1000" dirty="0">
                        <a:effectLst/>
                        <a:latin typeface="Letter-join Basic 36" panose="02000505000000020003" pitchFamily="50"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US" sz="1000" dirty="0">
                          <a:effectLst/>
                          <a:latin typeface="Letter-join Basic 36" panose="02000505000000020003" pitchFamily="50" charset="0"/>
                          <a:ea typeface="Calibri" panose="020F0502020204030204" pitchFamily="34" charset="0"/>
                          <a:cs typeface="Times New Roman" panose="02020603050405020304" pitchFamily="18" charset="0"/>
                        </a:rPr>
                        <a:t>The long-term pattern of weather in a particular area.</a:t>
                      </a:r>
                      <a:endParaRPr lang="en-GB" sz="1000" dirty="0">
                        <a:effectLst/>
                        <a:latin typeface="Letter-join Basic 36" panose="02000505000000020003" pitchFamily="50"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19202902"/>
                  </a:ext>
                </a:extLst>
              </a:tr>
            </a:tbl>
          </a:graphicData>
        </a:graphic>
      </p:graphicFrame>
      <p:graphicFrame>
        <p:nvGraphicFramePr>
          <p:cNvPr id="3" name="Table 2"/>
          <p:cNvGraphicFramePr>
            <a:graphicFrameLocks noGrp="1"/>
          </p:cNvGraphicFramePr>
          <p:nvPr>
            <p:extLst>
              <p:ext uri="{D42A27DB-BD31-4B8C-83A1-F6EECF244321}">
                <p14:modId xmlns:p14="http://schemas.microsoft.com/office/powerpoint/2010/main" val="1276965984"/>
              </p:ext>
            </p:extLst>
          </p:nvPr>
        </p:nvGraphicFramePr>
        <p:xfrm>
          <a:off x="2857272" y="3028645"/>
          <a:ext cx="3274264" cy="3663119"/>
        </p:xfrm>
        <a:graphic>
          <a:graphicData uri="http://schemas.openxmlformats.org/drawingml/2006/table">
            <a:tbl>
              <a:tblPr firstRow="1" bandRow="1">
                <a:tableStyleId>{21E4AEA4-8DFA-4A89-87EB-49C32662AFE0}</a:tableStyleId>
              </a:tblPr>
              <a:tblGrid>
                <a:gridCol w="365601">
                  <a:extLst>
                    <a:ext uri="{9D8B030D-6E8A-4147-A177-3AD203B41FA5}">
                      <a16:colId xmlns:a16="http://schemas.microsoft.com/office/drawing/2014/main" val="20000"/>
                    </a:ext>
                  </a:extLst>
                </a:gridCol>
                <a:gridCol w="796880">
                  <a:extLst>
                    <a:ext uri="{9D8B030D-6E8A-4147-A177-3AD203B41FA5}">
                      <a16:colId xmlns:a16="http://schemas.microsoft.com/office/drawing/2014/main" val="20001"/>
                    </a:ext>
                  </a:extLst>
                </a:gridCol>
                <a:gridCol w="2111783">
                  <a:extLst>
                    <a:ext uri="{9D8B030D-6E8A-4147-A177-3AD203B41FA5}">
                      <a16:colId xmlns:a16="http://schemas.microsoft.com/office/drawing/2014/main" val="3827066675"/>
                    </a:ext>
                  </a:extLst>
                </a:gridCol>
              </a:tblGrid>
              <a:tr h="456448">
                <a:tc gridSpan="3">
                  <a:txBody>
                    <a:bodyPr/>
                    <a:lstStyle/>
                    <a:p>
                      <a:pPr algn="ctr"/>
                      <a:r>
                        <a:rPr lang="en-GB" altLang="en-GB" sz="2000" dirty="0">
                          <a:latin typeface="Letter-join Basic 36" panose="02000505000000020003" pitchFamily="50" charset="0"/>
                        </a:rPr>
                        <a:t>Prior Knowledge </a:t>
                      </a:r>
                    </a:p>
                  </a:txBody>
                  <a:tcPr marL="74295" marR="74295" marT="37148" marB="37148"/>
                </a:tc>
                <a:tc hMerge="1">
                  <a:txBody>
                    <a:bodyPr/>
                    <a:lstStyle/>
                    <a:p>
                      <a:endParaRPr lang="en-GB" altLang="en-GB" dirty="0"/>
                    </a:p>
                  </a:txBody>
                  <a:tcPr marL="74295" marR="74295" marT="37148" marB="37148"/>
                </a:tc>
                <a:tc hMerge="1">
                  <a:txBody>
                    <a:bodyPr/>
                    <a:lstStyle/>
                    <a:p>
                      <a:endParaRPr lang="en-US"/>
                    </a:p>
                  </a:txBody>
                  <a:tcPr/>
                </a:tc>
                <a:extLst>
                  <a:ext uri="{0D108BD9-81ED-4DB2-BD59-A6C34878D82A}">
                    <a16:rowId xmlns:a16="http://schemas.microsoft.com/office/drawing/2014/main" val="10000"/>
                  </a:ext>
                </a:extLst>
              </a:tr>
              <a:tr h="783428">
                <a:tc>
                  <a:txBody>
                    <a:bodyPr/>
                    <a:lstStyle/>
                    <a:p>
                      <a:r>
                        <a:rPr lang="en-GB" altLang="en-GB" sz="1100" dirty="0">
                          <a:latin typeface="Letter-join Basic 36" panose="02000505000000020003" pitchFamily="50" charset="0"/>
                        </a:rPr>
                        <a:t>1</a:t>
                      </a:r>
                      <a:endParaRPr lang="en-GB" altLang="en-GB" sz="1100" b="0" dirty="0">
                        <a:latin typeface="Letter-join Basic 36" panose="02000505000000020003" pitchFamily="50" charset="0"/>
                      </a:endParaRPr>
                    </a:p>
                  </a:txBody>
                  <a:tcPr marL="74295" marR="74295" marT="37148" marB="37148"/>
                </a:tc>
                <a:tc>
                  <a:txBody>
                    <a:bodyPr/>
                    <a:lstStyle/>
                    <a:p>
                      <a:r>
                        <a:rPr lang="en-US" sz="1100" dirty="0">
                          <a:latin typeface="Letter-join Basic 36" panose="02000505000000020003" pitchFamily="50" charset="0"/>
                        </a:rPr>
                        <a:t>Y3 Flow</a:t>
                      </a:r>
                      <a:endParaRPr lang="en-GB" sz="1100" dirty="0">
                        <a:latin typeface="Letter-join Basic 36" panose="02000505000000020003" pitchFamily="50" charset="0"/>
                      </a:endParaRPr>
                    </a:p>
                  </a:txBody>
                  <a:tcPr marL="68580" marR="68580" marT="0" marB="0"/>
                </a:tc>
                <a:tc>
                  <a:txBody>
                    <a:bodyPr/>
                    <a:lstStyle/>
                    <a:p>
                      <a:r>
                        <a:rPr lang="en-US" sz="1100" dirty="0">
                          <a:latin typeface="Letter-join Basic 36" panose="02000505000000020003" pitchFamily="50" charset="0"/>
                        </a:rPr>
                        <a:t>The Rive Nile is one of the world’s most famous rivers.</a:t>
                      </a:r>
                      <a:endParaRPr lang="en-GB" sz="1100" dirty="0">
                        <a:latin typeface="Letter-join Basic 36" panose="02000505000000020003" pitchFamily="50" charset="0"/>
                      </a:endParaRPr>
                    </a:p>
                  </a:txBody>
                  <a:tcPr marL="68580" marR="68580" marT="0" marB="0"/>
                </a:tc>
                <a:extLst>
                  <a:ext uri="{0D108BD9-81ED-4DB2-BD59-A6C34878D82A}">
                    <a16:rowId xmlns:a16="http://schemas.microsoft.com/office/drawing/2014/main" val="10001"/>
                  </a:ext>
                </a:extLst>
              </a:tr>
              <a:tr h="940112">
                <a:tc>
                  <a:txBody>
                    <a:bodyPr/>
                    <a:lstStyle/>
                    <a:p>
                      <a:r>
                        <a:rPr lang="en-GB" altLang="en-GB" sz="1100" dirty="0">
                          <a:latin typeface="Letter-join Basic 36" panose="02000505000000020003" pitchFamily="50" charset="0"/>
                        </a:rPr>
                        <a:t>2</a:t>
                      </a:r>
                      <a:endParaRPr lang="en-GB" altLang="en-GB" sz="1100" b="0" dirty="0">
                        <a:latin typeface="Letter-join Basic 36" panose="02000505000000020003" pitchFamily="50" charset="0"/>
                      </a:endParaRPr>
                    </a:p>
                  </a:txBody>
                  <a:tcPr marL="74295" marR="74295" marT="37148" marB="37148"/>
                </a:tc>
                <a:tc>
                  <a:txBody>
                    <a:bodyPr/>
                    <a:lstStyle/>
                    <a:p>
                      <a:r>
                        <a:rPr lang="en-US" sz="1100" dirty="0">
                          <a:latin typeface="Letter-join Basic 36" panose="02000505000000020003" pitchFamily="50" charset="0"/>
                        </a:rPr>
                        <a:t>Y3 Flow</a:t>
                      </a:r>
                      <a:endParaRPr lang="en-GB" sz="1100" dirty="0">
                        <a:latin typeface="Letter-join Basic 36" panose="02000505000000020003" pitchFamily="50" charset="0"/>
                      </a:endParaRPr>
                    </a:p>
                  </a:txBody>
                  <a:tcPr marL="68580" marR="68580" marT="0" marB="0"/>
                </a:tc>
                <a:tc>
                  <a:txBody>
                    <a:bodyPr/>
                    <a:lstStyle/>
                    <a:p>
                      <a:r>
                        <a:rPr lang="en-US" sz="1100" dirty="0">
                          <a:latin typeface="Letter-join Basic 36" panose="02000505000000020003" pitchFamily="50" charset="0"/>
                        </a:rPr>
                        <a:t>Rivers flow downwards from high ground, towards the sea. This is what causes the Nile to flood annually. </a:t>
                      </a:r>
                      <a:endParaRPr lang="en-GB" sz="1100" dirty="0">
                        <a:latin typeface="Letter-join Basic 36" panose="02000505000000020003" pitchFamily="50" charset="0"/>
                      </a:endParaRPr>
                    </a:p>
                  </a:txBody>
                  <a:tcPr marL="68580" marR="68580" marT="0" marB="0"/>
                </a:tc>
                <a:extLst>
                  <a:ext uri="{0D108BD9-81ED-4DB2-BD59-A6C34878D82A}">
                    <a16:rowId xmlns:a16="http://schemas.microsoft.com/office/drawing/2014/main" val="10002"/>
                  </a:ext>
                </a:extLst>
              </a:tr>
              <a:tr h="783428">
                <a:tc>
                  <a:txBody>
                    <a:bodyPr/>
                    <a:lstStyle/>
                    <a:p>
                      <a:r>
                        <a:rPr lang="en-GB" altLang="en-GB" sz="1100" dirty="0">
                          <a:latin typeface="Letter-join Basic 36" panose="02000505000000020003" pitchFamily="50" charset="0"/>
                        </a:rPr>
                        <a:t>3</a:t>
                      </a:r>
                      <a:endParaRPr lang="en-GB" altLang="en-GB" sz="1100" b="0" dirty="0">
                        <a:latin typeface="Letter-join Basic 36" panose="02000505000000020003" pitchFamily="50" charset="0"/>
                      </a:endParaRPr>
                    </a:p>
                  </a:txBody>
                  <a:tcPr marL="74295" marR="74295" marT="37148" marB="37148"/>
                </a:tc>
                <a:tc>
                  <a:txBody>
                    <a:bodyPr/>
                    <a:lstStyle/>
                    <a:p>
                      <a:r>
                        <a:rPr lang="en-US" sz="1100" dirty="0">
                          <a:latin typeface="Letter-join Basic 36" panose="02000505000000020003" pitchFamily="50" charset="0"/>
                        </a:rPr>
                        <a:t>Y3 Ancient Greece</a:t>
                      </a:r>
                      <a:endParaRPr lang="en-GB" sz="1100" dirty="0">
                        <a:latin typeface="Letter-join Basic 36" panose="02000505000000020003" pitchFamily="50" charset="0"/>
                      </a:endParaRPr>
                    </a:p>
                  </a:txBody>
                  <a:tcPr marL="68580" marR="68580" marT="0" marB="0"/>
                </a:tc>
                <a:tc>
                  <a:txBody>
                    <a:bodyPr/>
                    <a:lstStyle/>
                    <a:p>
                      <a:r>
                        <a:rPr lang="en-US" sz="1100" dirty="0">
                          <a:latin typeface="Letter-join Basic 36" panose="02000505000000020003" pitchFamily="50" charset="0"/>
                        </a:rPr>
                        <a:t>To understand the key aspects of settlements, linking to why people first settled near rivers. </a:t>
                      </a:r>
                      <a:endParaRPr lang="en-GB" sz="1100" dirty="0">
                        <a:latin typeface="Letter-join Basic 36" panose="02000505000000020003" pitchFamily="50" charset="0"/>
                      </a:endParaRPr>
                    </a:p>
                  </a:txBody>
                  <a:tcPr marL="68580" marR="68580" marT="0" marB="0"/>
                </a:tc>
                <a:extLst>
                  <a:ext uri="{0D108BD9-81ED-4DB2-BD59-A6C34878D82A}">
                    <a16:rowId xmlns:a16="http://schemas.microsoft.com/office/drawing/2014/main" val="2407509847"/>
                  </a:ext>
                </a:extLst>
              </a:tr>
              <a:tr h="699703">
                <a:tc>
                  <a:txBody>
                    <a:bodyPr/>
                    <a:lstStyle/>
                    <a:p>
                      <a:r>
                        <a:rPr lang="en-GB" altLang="en-GB" sz="1100" dirty="0">
                          <a:latin typeface="Letter-join Basic 36" panose="02000505000000020003" pitchFamily="50" charset="0"/>
                        </a:rPr>
                        <a:t>4</a:t>
                      </a:r>
                      <a:endParaRPr lang="en-GB" altLang="en-GB" sz="1100" b="0" dirty="0">
                        <a:latin typeface="Letter-join Basic 36" panose="02000505000000020003" pitchFamily="50" charset="0"/>
                      </a:endParaRPr>
                    </a:p>
                  </a:txBody>
                  <a:tcPr marL="74295" marR="74295" marT="37148" marB="37148"/>
                </a:tc>
                <a:tc>
                  <a:txBody>
                    <a:bodyPr/>
                    <a:lstStyle/>
                    <a:p>
                      <a:r>
                        <a:rPr lang="en-US" sz="1100" dirty="0">
                          <a:latin typeface="Letter-join Basic 36" panose="02000505000000020003" pitchFamily="50" charset="0"/>
                        </a:rPr>
                        <a:t>Y5 London to Rio </a:t>
                      </a:r>
                      <a:endParaRPr lang="en-GB" sz="1100" dirty="0">
                        <a:latin typeface="Letter-join Basic 36" panose="02000505000000020003" pitchFamily="50" charset="0"/>
                      </a:endParaRPr>
                    </a:p>
                  </a:txBody>
                  <a:tcPr marL="68580" marR="68580" marT="0" marB="0"/>
                </a:tc>
                <a:tc>
                  <a:txBody>
                    <a:bodyPr/>
                    <a:lstStyle/>
                    <a:p>
                      <a:r>
                        <a:rPr lang="en-US" sz="1100" dirty="0">
                          <a:latin typeface="Letter-join Basic 36" panose="02000505000000020003" pitchFamily="50" charset="0"/>
                        </a:rPr>
                        <a:t>A biome is an area of the planet with a similar climate and landscape, where similar animals and plants live. </a:t>
                      </a:r>
                      <a:endParaRPr lang="en-GB" sz="1100" dirty="0">
                        <a:latin typeface="Letter-join Basic 36" panose="02000505000000020003" pitchFamily="50" charset="0"/>
                      </a:endParaRPr>
                    </a:p>
                  </a:txBody>
                  <a:tcPr marL="68580" marR="68580" marT="0" marB="0"/>
                </a:tc>
                <a:extLst>
                  <a:ext uri="{0D108BD9-81ED-4DB2-BD59-A6C34878D82A}">
                    <a16:rowId xmlns:a16="http://schemas.microsoft.com/office/drawing/2014/main" val="10003"/>
                  </a:ext>
                </a:extLst>
              </a:tr>
            </a:tbl>
          </a:graphicData>
        </a:graphic>
      </p:graphicFrame>
      <p:graphicFrame>
        <p:nvGraphicFramePr>
          <p:cNvPr id="8" name="Table 7">
            <a:extLst>
              <a:ext uri="{FF2B5EF4-FFF2-40B4-BE49-F238E27FC236}">
                <a16:creationId xmlns:a16="http://schemas.microsoft.com/office/drawing/2014/main" id="{87A16600-9CE5-7D4D-9238-FE903140D703}"/>
              </a:ext>
            </a:extLst>
          </p:cNvPr>
          <p:cNvGraphicFramePr>
            <a:graphicFrameLocks noGrp="1"/>
          </p:cNvGraphicFramePr>
          <p:nvPr>
            <p:extLst>
              <p:ext uri="{D42A27DB-BD31-4B8C-83A1-F6EECF244321}">
                <p14:modId xmlns:p14="http://schemas.microsoft.com/office/powerpoint/2010/main" val="983019951"/>
              </p:ext>
            </p:extLst>
          </p:nvPr>
        </p:nvGraphicFramePr>
        <p:xfrm>
          <a:off x="6185407" y="365117"/>
          <a:ext cx="3656765" cy="6442408"/>
        </p:xfrm>
        <a:graphic>
          <a:graphicData uri="http://schemas.openxmlformats.org/drawingml/2006/table">
            <a:tbl>
              <a:tblPr firstRow="1" bandRow="1">
                <a:tableStyleId>{F5AB1C69-6EDB-4FF4-983F-18BD219EF322}</a:tableStyleId>
              </a:tblPr>
              <a:tblGrid>
                <a:gridCol w="394058">
                  <a:extLst>
                    <a:ext uri="{9D8B030D-6E8A-4147-A177-3AD203B41FA5}">
                      <a16:colId xmlns:a16="http://schemas.microsoft.com/office/drawing/2014/main" val="3034729171"/>
                    </a:ext>
                  </a:extLst>
                </a:gridCol>
                <a:gridCol w="3262707">
                  <a:extLst>
                    <a:ext uri="{9D8B030D-6E8A-4147-A177-3AD203B41FA5}">
                      <a16:colId xmlns:a16="http://schemas.microsoft.com/office/drawing/2014/main" val="771789285"/>
                    </a:ext>
                  </a:extLst>
                </a:gridCol>
              </a:tblGrid>
              <a:tr h="380607">
                <a:tc gridSpan="2">
                  <a:txBody>
                    <a:bodyPr/>
                    <a:lstStyle/>
                    <a:p>
                      <a:pPr algn="ctr"/>
                      <a:r>
                        <a:rPr lang="en-US" sz="2000" dirty="0">
                          <a:latin typeface="Letter-join Basic 36" panose="02000505000000020003" pitchFamily="50" charset="0"/>
                        </a:rPr>
                        <a:t>Key Information </a:t>
                      </a:r>
                    </a:p>
                  </a:txBody>
                  <a:tcPr marL="74295" marR="74295" marT="37148" marB="37148">
                    <a:solidFill>
                      <a:schemeClr val="accent4"/>
                    </a:solidFill>
                  </a:tcPr>
                </a:tc>
                <a:tc hMerge="1">
                  <a:txBody>
                    <a:bodyPr/>
                    <a:lstStyle/>
                    <a:p>
                      <a:endParaRPr lang="en-US"/>
                    </a:p>
                  </a:txBody>
                  <a:tcPr/>
                </a:tc>
                <a:extLst>
                  <a:ext uri="{0D108BD9-81ED-4DB2-BD59-A6C34878D82A}">
                    <a16:rowId xmlns:a16="http://schemas.microsoft.com/office/drawing/2014/main" val="2106910169"/>
                  </a:ext>
                </a:extLst>
              </a:tr>
              <a:tr h="273655">
                <a:tc>
                  <a:txBody>
                    <a:bodyPr/>
                    <a:lstStyle/>
                    <a:p>
                      <a:r>
                        <a:rPr lang="en-US" sz="1000" b="0" i="0" dirty="0">
                          <a:latin typeface="Letter-join Basic 36" panose="02000505000000020003" pitchFamily="50" charset="0"/>
                        </a:rPr>
                        <a:t>1</a:t>
                      </a:r>
                    </a:p>
                  </a:txBody>
                  <a:tcPr marL="74295" marR="74295" marT="37148" marB="3714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i="0" kern="1200" dirty="0">
                          <a:solidFill>
                            <a:schemeClr val="dk1"/>
                          </a:solidFill>
                          <a:effectLst/>
                          <a:latin typeface="Letter-join Basic 36" panose="02000505000000020003" pitchFamily="50" charset="0"/>
                          <a:ea typeface="+mn-ea"/>
                          <a:cs typeface="+mn-cs"/>
                        </a:rPr>
                        <a:t>Egypt is in the continent of Africa. </a:t>
                      </a:r>
                    </a:p>
                  </a:txBody>
                  <a:tcPr marL="68580" marR="68580" marT="0" marB="0"/>
                </a:tc>
                <a:extLst>
                  <a:ext uri="{0D108BD9-81ED-4DB2-BD59-A6C34878D82A}">
                    <a16:rowId xmlns:a16="http://schemas.microsoft.com/office/drawing/2014/main" val="3401584818"/>
                  </a:ext>
                </a:extLst>
              </a:tr>
              <a:tr h="574528">
                <a:tc>
                  <a:txBody>
                    <a:bodyPr/>
                    <a:lstStyle/>
                    <a:p>
                      <a:r>
                        <a:rPr lang="en-US" sz="1000" b="0" i="0" dirty="0">
                          <a:latin typeface="Letter-join Basic 36" panose="02000505000000020003" pitchFamily="50" charset="0"/>
                        </a:rPr>
                        <a:t>2</a:t>
                      </a:r>
                    </a:p>
                  </a:txBody>
                  <a:tcPr marL="74295" marR="74295" marT="37148" marB="37148"/>
                </a:tc>
                <a:tc>
                  <a:txBody>
                    <a:bodyPr/>
                    <a:lstStyle/>
                    <a:p>
                      <a:pPr algn="l">
                        <a:spcAft>
                          <a:spcPts val="0"/>
                        </a:spcAft>
                      </a:pPr>
                      <a:r>
                        <a:rPr lang="en-GB" sz="1000" i="0" dirty="0">
                          <a:effectLst/>
                          <a:latin typeface="Letter-join Basic 36" panose="02000505000000020003" pitchFamily="50" charset="0"/>
                          <a:ea typeface="Times New Roman" panose="02020603050405020304" pitchFamily="18" charset="0"/>
                        </a:rPr>
                        <a:t>Developed countries tend to be in the Northern Hemisphere.. Developing countries tend to be in the Southern Hemisphere. </a:t>
                      </a:r>
                    </a:p>
                  </a:txBody>
                  <a:tcPr marL="114300" marR="114300" marT="0" marB="0"/>
                </a:tc>
                <a:extLst>
                  <a:ext uri="{0D108BD9-81ED-4DB2-BD59-A6C34878D82A}">
                    <a16:rowId xmlns:a16="http://schemas.microsoft.com/office/drawing/2014/main" val="2075142700"/>
                  </a:ext>
                </a:extLst>
              </a:tr>
              <a:tr h="488212">
                <a:tc>
                  <a:txBody>
                    <a:bodyPr/>
                    <a:lstStyle/>
                    <a:p>
                      <a:r>
                        <a:rPr lang="en-US" sz="1000" b="0" i="0" dirty="0">
                          <a:latin typeface="Letter-join Basic 36" panose="02000505000000020003" pitchFamily="50" charset="0"/>
                        </a:rPr>
                        <a:t>3</a:t>
                      </a:r>
                    </a:p>
                  </a:txBody>
                  <a:tcPr marL="74295" marR="74295" marT="37148" marB="37148"/>
                </a:tc>
                <a:tc>
                  <a:txBody>
                    <a:bodyPr/>
                    <a:lstStyle/>
                    <a:p>
                      <a:pPr algn="l">
                        <a:spcAft>
                          <a:spcPts val="0"/>
                        </a:spcAft>
                      </a:pPr>
                      <a:r>
                        <a:rPr lang="en-GB" sz="1000" i="0" dirty="0">
                          <a:effectLst/>
                          <a:latin typeface="Letter-join Basic 36" panose="02000505000000020003" pitchFamily="50" charset="0"/>
                          <a:ea typeface="Times New Roman" panose="02020603050405020304" pitchFamily="18" charset="0"/>
                        </a:rPr>
                        <a:t>Developing countries may have limited access to safe drinking water. Developing countries tend to have higher levels of poverty. Developing countries have low levels of education and poor health services. </a:t>
                      </a:r>
                    </a:p>
                    <a:p>
                      <a:pPr algn="l">
                        <a:spcAft>
                          <a:spcPts val="0"/>
                        </a:spcAft>
                      </a:pPr>
                      <a:r>
                        <a:rPr lang="en-GB" sz="1000" i="0" dirty="0">
                          <a:effectLst/>
                          <a:latin typeface="Letter-join Basic 36" panose="02000505000000020003" pitchFamily="50" charset="0"/>
                          <a:ea typeface="Times New Roman" panose="02020603050405020304" pitchFamily="18" charset="0"/>
                        </a:rPr>
                        <a:t>Developed countries have higher life expectancies. Developed countries have lower levels of poverty.  </a:t>
                      </a:r>
                    </a:p>
                  </a:txBody>
                  <a:tcPr marL="114300" marR="114300" marT="0" marB="0"/>
                </a:tc>
                <a:extLst>
                  <a:ext uri="{0D108BD9-81ED-4DB2-BD59-A6C34878D82A}">
                    <a16:rowId xmlns:a16="http://schemas.microsoft.com/office/drawing/2014/main" val="3734594781"/>
                  </a:ext>
                </a:extLst>
              </a:tr>
              <a:tr h="481403">
                <a:tc>
                  <a:txBody>
                    <a:bodyPr/>
                    <a:lstStyle/>
                    <a:p>
                      <a:r>
                        <a:rPr lang="en-US" sz="1000" b="0" i="0" dirty="0">
                          <a:latin typeface="Letter-join Basic 36" panose="02000505000000020003" pitchFamily="50" charset="0"/>
                        </a:rPr>
                        <a:t>4</a:t>
                      </a:r>
                    </a:p>
                  </a:txBody>
                  <a:tcPr marL="74295" marR="74295" marT="37148" marB="37148"/>
                </a:tc>
                <a:tc>
                  <a:txBody>
                    <a:bodyPr/>
                    <a:lstStyle/>
                    <a:p>
                      <a:pPr algn="l">
                        <a:lnSpc>
                          <a:spcPct val="107000"/>
                        </a:lnSpc>
                        <a:spcAft>
                          <a:spcPts val="800"/>
                        </a:spcAft>
                      </a:pPr>
                      <a:r>
                        <a:rPr lang="en-GB" sz="1000" i="0" dirty="0">
                          <a:effectLst/>
                          <a:latin typeface="Letter-join Basic 36" panose="02000505000000020003" pitchFamily="50" charset="0"/>
                          <a:ea typeface="Times New Roman" panose="02020603050405020304" pitchFamily="18" charset="0"/>
                        </a:rPr>
                        <a:t>Geographers use social, economic and political indicators to measure development of countries throughout the world. </a:t>
                      </a:r>
                      <a:endParaRPr lang="en-GB" sz="1000" i="0" dirty="0">
                        <a:effectLst/>
                        <a:latin typeface="Letter-join Basic 36" panose="02000505000000020003" pitchFamily="50" charset="0"/>
                        <a:ea typeface="Calibri" panose="020F0502020204030204" pitchFamily="34" charset="0"/>
                        <a:cs typeface="Times New Roman" panose="02020603050405020304" pitchFamily="18" charset="0"/>
                      </a:endParaRPr>
                    </a:p>
                  </a:txBody>
                  <a:tcPr marL="114300" marR="114300" marT="0" marB="0"/>
                </a:tc>
                <a:extLst>
                  <a:ext uri="{0D108BD9-81ED-4DB2-BD59-A6C34878D82A}">
                    <a16:rowId xmlns:a16="http://schemas.microsoft.com/office/drawing/2014/main" val="1398772385"/>
                  </a:ext>
                </a:extLst>
              </a:tr>
              <a:tr h="574528">
                <a:tc>
                  <a:txBody>
                    <a:bodyPr/>
                    <a:lstStyle/>
                    <a:p>
                      <a:r>
                        <a:rPr lang="en-US" sz="1000" b="0" i="0" dirty="0">
                          <a:latin typeface="Letter-join Basic 36" panose="02000505000000020003" pitchFamily="50" charset="0"/>
                        </a:rPr>
                        <a:t>5</a:t>
                      </a:r>
                    </a:p>
                  </a:txBody>
                  <a:tcPr marL="74295" marR="74295" marT="37148" marB="37148"/>
                </a:tc>
                <a:tc>
                  <a:txBody>
                    <a:bodyPr/>
                    <a:lstStyle/>
                    <a:p>
                      <a:pPr algn="l">
                        <a:spcAft>
                          <a:spcPts val="0"/>
                        </a:spcAft>
                      </a:pPr>
                      <a:r>
                        <a:rPr lang="en-GB" sz="1000" i="0" dirty="0">
                          <a:effectLst/>
                          <a:latin typeface="Letter-join Basic 36" panose="02000505000000020003" pitchFamily="50" charset="0"/>
                          <a:ea typeface="Times New Roman" panose="02020603050405020304" pitchFamily="18" charset="0"/>
                        </a:rPr>
                        <a:t>The River Nile provides rich, fertile land for farmers. </a:t>
                      </a:r>
                      <a:r>
                        <a:rPr lang="en-GB" sz="1000" i="0" dirty="0">
                          <a:solidFill>
                            <a:srgbClr val="202124"/>
                          </a:solidFill>
                          <a:effectLst/>
                          <a:latin typeface="Letter-join Basic 36" panose="02000505000000020003" pitchFamily="50" charset="0"/>
                          <a:ea typeface="Times New Roman" panose="02020603050405020304" pitchFamily="18" charset="0"/>
                        </a:rPr>
                        <a:t>The River Nile empties into the Mediterranean Sea. </a:t>
                      </a:r>
                      <a:endParaRPr lang="en-GB" sz="1000" i="0" dirty="0">
                        <a:effectLst/>
                        <a:latin typeface="Letter-join Basic 36" panose="02000505000000020003" pitchFamily="50" charset="0"/>
                        <a:ea typeface="Times New Roman" panose="02020603050405020304" pitchFamily="18" charset="0"/>
                      </a:endParaRPr>
                    </a:p>
                    <a:p>
                      <a:pPr algn="l">
                        <a:spcAft>
                          <a:spcPts val="0"/>
                        </a:spcAft>
                      </a:pPr>
                      <a:endParaRPr lang="en-GB" sz="1000" i="0" dirty="0">
                        <a:solidFill>
                          <a:srgbClr val="202124"/>
                        </a:solidFill>
                        <a:effectLst/>
                        <a:latin typeface="Letter-join Basic 36" panose="02000505000000020003" pitchFamily="50" charset="0"/>
                        <a:ea typeface="Times New Roman" panose="02020603050405020304" pitchFamily="18" charset="0"/>
                      </a:endParaRPr>
                    </a:p>
                    <a:p>
                      <a:pPr algn="l">
                        <a:spcAft>
                          <a:spcPts val="0"/>
                        </a:spcAft>
                      </a:pPr>
                      <a:r>
                        <a:rPr lang="en-GB" sz="1000" i="0" dirty="0">
                          <a:solidFill>
                            <a:srgbClr val="202124"/>
                          </a:solidFill>
                          <a:effectLst/>
                          <a:latin typeface="Letter-join Basic 36" panose="02000505000000020003" pitchFamily="50" charset="0"/>
                          <a:ea typeface="Times New Roman" panose="02020603050405020304" pitchFamily="18" charset="0"/>
                        </a:rPr>
                        <a:t>Southern Egypt's landscape contains low mountains and desert. Northern Egypt has wide valleys near the Nile and desert to the east and west. </a:t>
                      </a:r>
                    </a:p>
                  </a:txBody>
                  <a:tcPr marL="114300" marR="114300" marT="0" marB="0"/>
                </a:tc>
                <a:extLst>
                  <a:ext uri="{0D108BD9-81ED-4DB2-BD59-A6C34878D82A}">
                    <a16:rowId xmlns:a16="http://schemas.microsoft.com/office/drawing/2014/main" val="432408064"/>
                  </a:ext>
                </a:extLst>
              </a:tr>
              <a:tr h="574528">
                <a:tc>
                  <a:txBody>
                    <a:bodyPr/>
                    <a:lstStyle/>
                    <a:p>
                      <a:r>
                        <a:rPr lang="en-US" sz="1000" b="0" i="0" dirty="0">
                          <a:latin typeface="Letter-join Basic 36" panose="02000505000000020003" pitchFamily="50" charset="0"/>
                        </a:rPr>
                        <a:t>6</a:t>
                      </a:r>
                    </a:p>
                  </a:txBody>
                  <a:tcPr marL="74295" marR="74295" marT="37148" marB="37148"/>
                </a:tc>
                <a:tc>
                  <a:txBody>
                    <a:bodyPr/>
                    <a:lstStyle/>
                    <a:p>
                      <a:pPr marL="0" lvl="0" indent="0" algn="l">
                        <a:spcAft>
                          <a:spcPts val="0"/>
                        </a:spcAft>
                        <a:buFont typeface="XCCW Joined 1a" panose="03050602040000000000" pitchFamily="66" charset="0"/>
                        <a:buNone/>
                      </a:pPr>
                      <a:r>
                        <a:rPr lang="en-GB" sz="1000" i="0" dirty="0">
                          <a:effectLst/>
                          <a:latin typeface="Letter-join Basic 36" panose="02000505000000020003" pitchFamily="50" charset="0"/>
                          <a:ea typeface="Times New Roman" panose="02020603050405020304" pitchFamily="18" charset="0"/>
                          <a:cs typeface="Times New Roman" panose="02020603050405020304" pitchFamily="18" charset="0"/>
                        </a:rPr>
                        <a:t>The River Nile is Egypt’s main source of water. </a:t>
                      </a:r>
                    </a:p>
                    <a:p>
                      <a:pPr marL="0" lvl="0" indent="0" algn="l">
                        <a:spcAft>
                          <a:spcPts val="0"/>
                        </a:spcAft>
                        <a:buFont typeface="XCCW Joined 1a" panose="03050602040000000000" pitchFamily="66" charset="0"/>
                        <a:buNone/>
                      </a:pPr>
                      <a:r>
                        <a:rPr lang="en-GB" sz="1000" i="0" dirty="0">
                          <a:effectLst/>
                          <a:latin typeface="Letter-join Basic 36" panose="02000505000000020003" pitchFamily="50" charset="0"/>
                          <a:ea typeface="Times New Roman" panose="02020603050405020304" pitchFamily="18" charset="0"/>
                          <a:cs typeface="Times New Roman" panose="02020603050405020304" pitchFamily="18" charset="0"/>
                        </a:rPr>
                        <a:t>The River Nile provides rich, fertile land for farmers. It is used for transport and farming. </a:t>
                      </a:r>
                    </a:p>
                  </a:txBody>
                  <a:tcPr marL="114300" marR="114300" marT="0" marB="0"/>
                </a:tc>
                <a:extLst>
                  <a:ext uri="{0D108BD9-81ED-4DB2-BD59-A6C34878D82A}">
                    <a16:rowId xmlns:a16="http://schemas.microsoft.com/office/drawing/2014/main" val="2253600408"/>
                  </a:ext>
                </a:extLst>
              </a:tr>
              <a:tr h="488916">
                <a:tc>
                  <a:txBody>
                    <a:bodyPr/>
                    <a:lstStyle/>
                    <a:p>
                      <a:r>
                        <a:rPr lang="en-GB" altLang="en-GB" sz="1000" b="0" i="0" dirty="0">
                          <a:latin typeface="Letter-join Basic 36" panose="02000505000000020003" pitchFamily="50" charset="0"/>
                        </a:rPr>
                        <a:t>7</a:t>
                      </a:r>
                      <a:endParaRPr lang="en-US" sz="1000" b="0" i="0" dirty="0">
                        <a:latin typeface="Letter-join Basic 36" panose="02000505000000020003" pitchFamily="50" charset="0"/>
                      </a:endParaRPr>
                    </a:p>
                  </a:txBody>
                  <a:tcPr marL="74295" marR="74295" marT="37148" marB="37148"/>
                </a:tc>
                <a:tc>
                  <a:txBody>
                    <a:bodyPr/>
                    <a:lstStyle/>
                    <a:p>
                      <a:pPr algn="l">
                        <a:spcAft>
                          <a:spcPts val="0"/>
                        </a:spcAft>
                      </a:pPr>
                      <a:r>
                        <a:rPr lang="en-GB" sz="1000" i="0" dirty="0">
                          <a:effectLst/>
                          <a:latin typeface="Letter-join Basic 36" panose="02000505000000020003" pitchFamily="50" charset="0"/>
                          <a:ea typeface="Times New Roman" panose="02020603050405020304" pitchFamily="18" charset="0"/>
                          <a:cs typeface="Calibri Light" panose="020F0302020204030204" pitchFamily="34" charset="0"/>
                        </a:rPr>
                        <a:t>The River Nile is 6,650km long, making it the longest river in the world. The River Nile runs through 9 countries. The River Nile empties into the Mediterranean Sea. </a:t>
                      </a:r>
                      <a:endParaRPr lang="en-GB" sz="1000" i="0" dirty="0">
                        <a:effectLst/>
                        <a:latin typeface="Letter-join Basic 36" panose="02000505000000020003" pitchFamily="50" charset="0"/>
                        <a:ea typeface="Times New Roman" panose="02020603050405020304" pitchFamily="18" charset="0"/>
                      </a:endParaRPr>
                    </a:p>
                  </a:txBody>
                  <a:tcPr marL="114300" marR="114300" marT="0" marB="0"/>
                </a:tc>
                <a:extLst>
                  <a:ext uri="{0D108BD9-81ED-4DB2-BD59-A6C34878D82A}">
                    <a16:rowId xmlns:a16="http://schemas.microsoft.com/office/drawing/2014/main" val="3431194389"/>
                  </a:ext>
                </a:extLst>
              </a:tr>
              <a:tr h="460358">
                <a:tc>
                  <a:txBody>
                    <a:bodyPr/>
                    <a:lstStyle/>
                    <a:p>
                      <a:r>
                        <a:rPr lang="en-US" sz="1000" b="0" i="0" dirty="0">
                          <a:latin typeface="Letter-join Basic 36" panose="02000505000000020003" pitchFamily="50" charset="0"/>
                        </a:rPr>
                        <a:t>8</a:t>
                      </a:r>
                    </a:p>
                  </a:txBody>
                  <a:tcPr marL="74295" marR="74295" marT="37148" marB="37148"/>
                </a:tc>
                <a:tc>
                  <a:txBody>
                    <a:bodyPr/>
                    <a:lstStyle/>
                    <a:p>
                      <a:pPr algn="l">
                        <a:spcAft>
                          <a:spcPts val="0"/>
                        </a:spcAft>
                      </a:pPr>
                      <a:r>
                        <a:rPr lang="en-GB" sz="1000" i="0" dirty="0">
                          <a:effectLst/>
                          <a:latin typeface="Letter-join Basic 36" panose="02000505000000020003" pitchFamily="50" charset="0"/>
                          <a:ea typeface="Times New Roman" panose="02020603050405020304" pitchFamily="18" charset="0"/>
                          <a:cs typeface="Calibri Light" panose="020F0302020204030204" pitchFamily="34" charset="0"/>
                        </a:rPr>
                        <a:t>The River Thames is 346km long, making it the longest river in England and the second longest in the United Kingdom</a:t>
                      </a:r>
                      <a:endParaRPr lang="en-GB" sz="1000" i="0" dirty="0">
                        <a:effectLst/>
                        <a:latin typeface="Letter-join Basic 36" panose="02000505000000020003" pitchFamily="50" charset="0"/>
                        <a:ea typeface="Times New Roman" panose="02020603050405020304" pitchFamily="18" charset="0"/>
                      </a:endParaRPr>
                    </a:p>
                    <a:p>
                      <a:pPr algn="l">
                        <a:spcAft>
                          <a:spcPts val="0"/>
                        </a:spcAft>
                      </a:pPr>
                      <a:r>
                        <a:rPr lang="en-GB" sz="1000" i="0" dirty="0">
                          <a:effectLst/>
                          <a:latin typeface="Letter-join Basic 36" panose="02000505000000020003" pitchFamily="50" charset="0"/>
                          <a:ea typeface="Times New Roman" panose="02020603050405020304" pitchFamily="18" charset="0"/>
                          <a:cs typeface="Calibri Light" panose="020F0302020204030204" pitchFamily="34" charset="0"/>
                        </a:rPr>
                        <a:t>The mouth of the Thames is the North Sea at the Thames Estuary</a:t>
                      </a:r>
                      <a:endParaRPr lang="en-GB" sz="1000" i="0" dirty="0">
                        <a:effectLst/>
                        <a:latin typeface="Letter-join Basic 36" panose="02000505000000020003" pitchFamily="50" charset="0"/>
                        <a:ea typeface="Times New Roman" panose="02020603050405020304" pitchFamily="18" charset="0"/>
                      </a:endParaRPr>
                    </a:p>
                  </a:txBody>
                  <a:tcPr marL="114300" marR="114300" marT="0" marB="0"/>
                </a:tc>
                <a:extLst>
                  <a:ext uri="{0D108BD9-81ED-4DB2-BD59-A6C34878D82A}">
                    <a16:rowId xmlns:a16="http://schemas.microsoft.com/office/drawing/2014/main" val="3075794675"/>
                  </a:ext>
                </a:extLst>
              </a:tr>
              <a:tr h="454221">
                <a:tc>
                  <a:txBody>
                    <a:bodyPr/>
                    <a:lstStyle/>
                    <a:p>
                      <a:r>
                        <a:rPr lang="en-US" sz="1000" b="0" i="0" dirty="0">
                          <a:latin typeface="Letter-join Basic 36" panose="02000505000000020003" pitchFamily="50" charset="0"/>
                        </a:rPr>
                        <a:t>9</a:t>
                      </a:r>
                    </a:p>
                  </a:txBody>
                  <a:tcPr marL="74295" marR="74295" marT="37148" marB="37148"/>
                </a:tc>
                <a:tc>
                  <a:txBody>
                    <a:bodyPr/>
                    <a:lstStyle/>
                    <a:p>
                      <a:pPr marL="0" lvl="0" indent="0" algn="l" fontAlgn="base">
                        <a:spcAft>
                          <a:spcPts val="0"/>
                        </a:spcAft>
                        <a:buFont typeface="XCCW Joined 1a" panose="03050602040000000000" pitchFamily="66" charset="0"/>
                        <a:buNone/>
                      </a:pPr>
                      <a:r>
                        <a:rPr lang="en-GB" sz="1000" i="0" dirty="0">
                          <a:effectLst/>
                          <a:latin typeface="Letter-join Basic 36" panose="02000505000000020003" pitchFamily="50" charset="0"/>
                          <a:ea typeface="Times New Roman" panose="02020603050405020304" pitchFamily="18" charset="0"/>
                          <a:cs typeface="Times New Roman" panose="02020603050405020304" pitchFamily="18" charset="0"/>
                        </a:rPr>
                        <a:t>Land around the River Nile was fertile. Water from the Nile was used by farmers to water crops. Nile was used for farming, transport, trade and water. Papyrus was used to make paper. </a:t>
                      </a:r>
                    </a:p>
                  </a:txBody>
                  <a:tcPr marL="114300" marR="114300" marT="0" marB="0"/>
                </a:tc>
                <a:extLst>
                  <a:ext uri="{0D108BD9-81ED-4DB2-BD59-A6C34878D82A}">
                    <a16:rowId xmlns:a16="http://schemas.microsoft.com/office/drawing/2014/main" val="3576520154"/>
                  </a:ext>
                </a:extLst>
              </a:tr>
              <a:tr h="468371">
                <a:tc>
                  <a:txBody>
                    <a:bodyPr/>
                    <a:lstStyle/>
                    <a:p>
                      <a:r>
                        <a:rPr lang="en-US" sz="1000" b="0" i="0" dirty="0">
                          <a:latin typeface="Letter-join Basic 36" panose="02000505000000020003" pitchFamily="50" charset="0"/>
                        </a:rPr>
                        <a:t>10</a:t>
                      </a:r>
                    </a:p>
                  </a:txBody>
                  <a:tcPr marL="74295" marR="74295" marT="37148" marB="3714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i="0" kern="1200" dirty="0">
                          <a:solidFill>
                            <a:schemeClr val="dk1"/>
                          </a:solidFill>
                          <a:effectLst/>
                          <a:latin typeface="Letter-join Basic 36" panose="02000505000000020003" pitchFamily="50" charset="0"/>
                          <a:ea typeface="+mn-ea"/>
                          <a:cs typeface="+mn-cs"/>
                        </a:rPr>
                        <a:t>Egypt has desert and wetland biomes.</a:t>
                      </a:r>
                      <a:br>
                        <a:rPr lang="en-US" sz="1000" i="0" kern="1200" dirty="0">
                          <a:solidFill>
                            <a:schemeClr val="dk1"/>
                          </a:solidFill>
                          <a:effectLst/>
                          <a:latin typeface="Letter-join Basic 36" panose="02000505000000020003" pitchFamily="50" charset="0"/>
                          <a:ea typeface="+mn-ea"/>
                          <a:cs typeface="+mn-cs"/>
                        </a:rPr>
                      </a:br>
                      <a:r>
                        <a:rPr lang="en-US" sz="1000" i="0" kern="1200" dirty="0">
                          <a:solidFill>
                            <a:schemeClr val="dk1"/>
                          </a:solidFill>
                          <a:effectLst/>
                          <a:latin typeface="Letter-join Basic 36" panose="02000505000000020003" pitchFamily="50" charset="0"/>
                          <a:ea typeface="+mn-ea"/>
                          <a:cs typeface="+mn-cs"/>
                        </a:rPr>
                        <a:t>England has a temperate forest biome.  </a:t>
                      </a:r>
                      <a:endParaRPr lang="en-GB" sz="1000" i="0" kern="1200" dirty="0">
                        <a:solidFill>
                          <a:schemeClr val="dk1"/>
                        </a:solidFill>
                        <a:effectLst/>
                        <a:latin typeface="Letter-join Basic 36" panose="02000505000000020003" pitchFamily="50" charset="0"/>
                        <a:ea typeface="+mn-ea"/>
                        <a:cs typeface="+mn-cs"/>
                      </a:endParaRPr>
                    </a:p>
                  </a:txBody>
                  <a:tcPr marL="68580" marR="68580" marT="0" marB="0"/>
                </a:tc>
                <a:extLst>
                  <a:ext uri="{0D108BD9-81ED-4DB2-BD59-A6C34878D82A}">
                    <a16:rowId xmlns:a16="http://schemas.microsoft.com/office/drawing/2014/main" val="1470796219"/>
                  </a:ext>
                </a:extLst>
              </a:tr>
            </a:tbl>
          </a:graphicData>
        </a:graphic>
      </p:graphicFrame>
      <p:sp>
        <p:nvSpPr>
          <p:cNvPr id="9" name="Text Box 1">
            <a:extLst>
              <a:ext uri="{FF2B5EF4-FFF2-40B4-BE49-F238E27FC236}">
                <a16:creationId xmlns:a16="http://schemas.microsoft.com/office/drawing/2014/main" id="{B4B651D5-66AC-4685-ACBB-E250E3E48AAA}"/>
              </a:ext>
            </a:extLst>
          </p:cNvPr>
          <p:cNvSpPr txBox="1"/>
          <p:nvPr/>
        </p:nvSpPr>
        <p:spPr>
          <a:xfrm>
            <a:off x="2655029" y="34131"/>
            <a:ext cx="3530378" cy="317924"/>
          </a:xfrm>
          <a:prstGeom prst="rect">
            <a:avLst/>
          </a:prstGeom>
          <a:solidFill>
            <a:schemeClr val="lt1"/>
          </a:solidFill>
          <a:ln w="28575">
            <a:solidFill>
              <a:schemeClr val="accent6"/>
            </a:solidFill>
          </a:ln>
        </p:spPr>
        <p:txBody>
          <a:bodyPr rot="0" spcFirstLastPara="0" vert="horz" wrap="square" lIns="91440" tIns="45720" rIns="91440" bIns="45720" numCol="1" spcCol="0" rtlCol="0" fromWordArt="0" anchor="t" anchorCtr="0" forceAA="0" compatLnSpc="1">
            <a:prstTxWarp prst="textNoShape">
              <a:avLst/>
            </a:prstTxWarp>
            <a:noAutofit/>
          </a:bodyPr>
          <a:lstStyle/>
          <a:p>
            <a:r>
              <a:rPr lang="en-GB" sz="2200" b="1" dirty="0">
                <a:latin typeface="Letter-join Basic 36" panose="02000505000000020003" pitchFamily="50" charset="0"/>
              </a:rPr>
              <a:t>Egypt Knowledge Organiser</a:t>
            </a:r>
            <a:endParaRPr lang="en-GB" sz="2200" dirty="0">
              <a:latin typeface="Letter-join Basic 36" panose="02000505000000020003" pitchFamily="50" charset="0"/>
            </a:endParaRPr>
          </a:p>
        </p:txBody>
      </p:sp>
      <p:pic>
        <p:nvPicPr>
          <p:cNvPr id="11" name="Picture 10">
            <a:extLst>
              <a:ext uri="{FF2B5EF4-FFF2-40B4-BE49-F238E27FC236}">
                <a16:creationId xmlns:a16="http://schemas.microsoft.com/office/drawing/2014/main" id="{C530A75D-DF4E-4502-9646-F8B680F22081}"/>
              </a:ext>
            </a:extLst>
          </p:cNvPr>
          <p:cNvPicPr/>
          <p:nvPr/>
        </p:nvPicPr>
        <p:blipFill>
          <a:blip r:embed="rId3" cstate="print">
            <a:extLst>
              <a:ext uri="{28A0092B-C50C-407E-A947-70E740481C1C}">
                <a14:useLocalDpi xmlns:a14="http://schemas.microsoft.com/office/drawing/2010/main" val="0"/>
              </a:ext>
            </a:extLst>
          </a:blip>
          <a:stretch>
            <a:fillRect/>
          </a:stretch>
        </p:blipFill>
        <p:spPr>
          <a:xfrm>
            <a:off x="2886276" y="529887"/>
            <a:ext cx="3181350" cy="2320925"/>
          </a:xfrm>
          <a:prstGeom prst="rect">
            <a:avLst/>
          </a:prstGeom>
        </p:spPr>
      </p:pic>
    </p:spTree>
    <p:extLst>
      <p:ext uri="{BB962C8B-B14F-4D97-AF65-F5344CB8AC3E}">
        <p14:creationId xmlns:p14="http://schemas.microsoft.com/office/powerpoint/2010/main" val="12308953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5988</TotalTime>
  <Words>575</Words>
  <Application>Microsoft Office PowerPoint</Application>
  <PresentationFormat>A4 Paper (210x297 mm)</PresentationFormat>
  <Paragraphs>63</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Calibri Light</vt:lpstr>
      <vt:lpstr>Letter-join Basic 36</vt:lpstr>
      <vt:lpstr>Times New Roman</vt:lpstr>
      <vt:lpstr>XCCW Joined 1a</vt:lpstr>
      <vt:lpstr>Office Theme</vt:lpstr>
      <vt:lpst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Jill Murphy | Year One | Autumn 2</dc:title>
  <dc:creator>Jon Brunskill</dc:creator>
  <cp:lastModifiedBy>Amy Marriott</cp:lastModifiedBy>
  <cp:revision>80</cp:revision>
  <cp:lastPrinted>2017-10-30T10:21:12Z</cp:lastPrinted>
  <dcterms:created xsi:type="dcterms:W3CDTF">2017-10-15T20:56:30Z</dcterms:created>
  <dcterms:modified xsi:type="dcterms:W3CDTF">2024-08-05T19:40:15Z</dcterms:modified>
</cp:coreProperties>
</file>