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4"/>
  </p:sldMasterIdLst>
  <p:notesMasterIdLst>
    <p:notesMasterId r:id="rId6"/>
  </p:notesMasterIdLst>
  <p:sldIdLst>
    <p:sldId id="256" r:id="rId5"/>
  </p:sldIdLst>
  <p:sldSz cx="9906000" cy="6858000" type="A4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63" d="100"/>
          <a:sy n="63" d="100"/>
        </p:scale>
        <p:origin x="11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3013"/>
            <a:ext cx="48466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930834"/>
              </p:ext>
            </p:extLst>
          </p:nvPr>
        </p:nvGraphicFramePr>
        <p:xfrm>
          <a:off x="231427" y="625737"/>
          <a:ext cx="2521062" cy="5429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3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17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4957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XCCW Joined 1a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72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county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A large area of land that has its own government. </a:t>
                      </a:r>
                      <a:endParaRPr lang="en-GB" sz="3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2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capital city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A city that is home to the government and ruler of a country.</a:t>
                      </a:r>
                      <a:endParaRPr lang="en-GB" sz="3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70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city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A large town, often with a cathedral. </a:t>
                      </a:r>
                      <a:endParaRPr lang="en-GB" sz="3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357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village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A small group of houses and buildings that is usually in the countryside. </a:t>
                      </a:r>
                      <a:endParaRPr lang="en-GB" sz="3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672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country- side</a:t>
                      </a:r>
                      <a:endParaRPr lang="en-GB" sz="1000" b="1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An area of land with fields, villages and farms. </a:t>
                      </a:r>
                      <a:endParaRPr lang="en-GB" sz="3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  <a:tr h="66343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rural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Used to describe an area that is located in the countryside. </a:t>
                      </a:r>
                      <a:endParaRPr lang="en-GB" sz="3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9023274"/>
                  </a:ext>
                </a:extLst>
              </a:tr>
              <a:tr h="73939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Urban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Used to describe an area of land or human settlement where lots of people live and work.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46617851"/>
                  </a:ext>
                </a:extLst>
              </a:tr>
              <a:tr h="5613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GB" sz="12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and-mark</a:t>
                      </a:r>
                      <a:r>
                        <a:rPr lang="en-GB" sz="9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An important building or place. </a:t>
                      </a:r>
                      <a:endParaRPr lang="en-GB" sz="9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19202902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782359"/>
              </p:ext>
            </p:extLst>
          </p:nvPr>
        </p:nvGraphicFramePr>
        <p:xfrm>
          <a:off x="2857272" y="4635546"/>
          <a:ext cx="3126968" cy="150609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75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84963"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XCCW Joined 1a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718">
                <a:tc>
                  <a:txBody>
                    <a:bodyPr/>
                    <a:lstStyle/>
                    <a:p>
                      <a:r>
                        <a:rPr lang="en-US" altLang="en-GB" sz="900" b="0" dirty="0">
                          <a:latin typeface="Twinkl Cursive Unlooped" panose="02000000000000000000" pitchFamily="2" charset="0"/>
                        </a:rPr>
                        <a:t>F1</a:t>
                      </a:r>
                      <a:endParaRPr lang="en-GB" altLang="en-GB" sz="900" b="0" dirty="0">
                        <a:latin typeface="Twinkl Cursive Unlooped" panose="02000000000000000000" pitchFamily="2" charset="0"/>
                      </a:endParaRP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latin typeface="Twinkl Cursive Unlooped" panose="02000000000000000000" pitchFamily="2" charset="0"/>
                        </a:rPr>
                        <a:t>Children know there are different places in the world and have seen photographs. </a:t>
                      </a:r>
                      <a:endParaRPr lang="en-GB" sz="900" dirty="0">
                        <a:latin typeface="Twinkl Cursive Unlooped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241">
                <a:tc>
                  <a:txBody>
                    <a:bodyPr/>
                    <a:lstStyle/>
                    <a:p>
                      <a:r>
                        <a:rPr lang="en-US" altLang="en-GB" sz="900" b="0" dirty="0">
                          <a:latin typeface="Twinkl Cursive Unlooped" panose="02000000000000000000" pitchFamily="2" charset="0"/>
                        </a:rPr>
                        <a:t>F2</a:t>
                      </a:r>
                      <a:endParaRPr lang="en-GB" altLang="en-GB" sz="900" b="0" dirty="0">
                        <a:latin typeface="Twinkl Cursive Unlooped" panose="02000000000000000000" pitchFamily="2" charset="0"/>
                      </a:endParaRP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latin typeface="Twinkl Cursive Unlooped" panose="02000000000000000000" pitchFamily="2" charset="0"/>
                        </a:rPr>
                        <a:t>To notice objects and features in their own environment.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Twinkl Cursive Unlooped" panose="02000000000000000000" pitchFamily="2" charset="0"/>
                        </a:rPr>
                        <a:t>Ch</a:t>
                      </a:r>
                      <a:r>
                        <a:rPr lang="en-GB" sz="900" dirty="0" err="1">
                          <a:latin typeface="Twinkl Cursive Unlooped" panose="02000000000000000000" pitchFamily="2" charset="0"/>
                        </a:rPr>
                        <a:t>ildren</a:t>
                      </a:r>
                      <a:r>
                        <a:rPr lang="en-GB" sz="900" dirty="0">
                          <a:latin typeface="Twinkl Cursive Unlooped" panose="02000000000000000000" pitchFamily="2" charset="0"/>
                        </a:rPr>
                        <a:t> know aspects of a familiar world, such as where they live. </a:t>
                      </a:r>
                      <a:endParaRPr lang="en-US" sz="900" dirty="0">
                        <a:latin typeface="Twinkl Cursive Unlooped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681527"/>
              </p:ext>
            </p:extLst>
          </p:nvPr>
        </p:nvGraphicFramePr>
        <p:xfrm>
          <a:off x="6089023" y="650747"/>
          <a:ext cx="3420737" cy="540486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8623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052114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7083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XCCW Joined 1a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683744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Twinkl Cursive Unlooped" panose="02000000000000000000" pitchFamily="2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The United Kingdom is made up of 4 countries- England, Northern Ireland, Scotland and Wales.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557407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Twinkl Cursive Unlooped" panose="02000000000000000000" pitchFamily="2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Twinkl Cursive Unlooped" panose="02000000000000000000" pitchFamily="2" charset="0"/>
                        </a:rPr>
                        <a:t>There are 4 capital cities in the UK- London, Edinburgh, Cardiff and Belfast.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683744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Twinkl Cursive Unlooped" panose="02000000000000000000" pitchFamily="2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Seas surround the land of the UK. The seas are- Irish Sea, North Sea and the English Channel.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4594781"/>
                  </a:ext>
                </a:extLst>
              </a:tr>
              <a:tr h="492448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Twinkl Cursive Unlooped" panose="02000000000000000000" pitchFamily="2" charset="0"/>
                        </a:rPr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River Thames is the river in the capital city London. </a:t>
                      </a: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398772385"/>
                  </a:ext>
                </a:extLst>
              </a:tr>
              <a:tr h="683744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Twinkl Cursive Unlooped" panose="02000000000000000000" pitchFamily="2" charset="0"/>
                        </a:rPr>
                        <a:t>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Some land is rural and some land is urban. They have different human and physical features.  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2408064"/>
                  </a:ext>
                </a:extLst>
              </a:tr>
              <a:tr h="683744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Twinkl Cursive Unlooped" panose="02000000000000000000" pitchFamily="2" charset="0"/>
                        </a:rPr>
                        <a:t>6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There are famous landmarks in London. For example, Buckingham Palace, Big Ben and The London Eye.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3600408"/>
                  </a:ext>
                </a:extLst>
              </a:tr>
              <a:tr h="911658">
                <a:tc>
                  <a:txBody>
                    <a:bodyPr/>
                    <a:lstStyle/>
                    <a:p>
                      <a:r>
                        <a:rPr lang="en-GB" altLang="en-GB" sz="1200" b="0" dirty="0">
                          <a:latin typeface="Twinkl Cursive Unlooped" panose="02000000000000000000" pitchFamily="2" charset="0"/>
                        </a:rPr>
                        <a:t>7</a:t>
                      </a:r>
                      <a:endParaRPr lang="en-US" sz="1200" b="0" dirty="0">
                        <a:latin typeface="Twinkl Cursive Unlooped" panose="02000000000000000000" pitchFamily="2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We use directional language to say where things are on maps. We can use compass points North, East, South and West to help us with this.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1194389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2302136" y="124878"/>
            <a:ext cx="5549153" cy="317924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>
                <a:latin typeface="Twinkl Cursive Unlooped" panose="02000000000000000000" pitchFamily="2" charset="0"/>
              </a:rPr>
              <a:t>Bright Lights, Big City Knowledge Organiser</a:t>
            </a:r>
            <a:endParaRPr lang="en-GB" sz="1200" dirty="0">
              <a:latin typeface="Twinkl Cursive Unlooped" panose="02000000000000000000" pitchFamily="2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0F3ED4-62FB-8DFC-1131-CF2E327131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72" y="498188"/>
            <a:ext cx="3126968" cy="404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385f6-dd65-4bd2-90e2-003ddeccf305">
      <Terms xmlns="http://schemas.microsoft.com/office/infopath/2007/PartnerControls"/>
    </lcf76f155ced4ddcb4097134ff3c332f>
    <TaxCatchAll xmlns="3e3e280b-8a27-4d81-a4c8-402f3e36e39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4CC0F482672A409F4BBBC5183F93FA" ma:contentTypeVersion="14" ma:contentTypeDescription="Create a new document." ma:contentTypeScope="" ma:versionID="5efec7c447a2d14994a6ec4bce4e7973">
  <xsd:schema xmlns:xsd="http://www.w3.org/2001/XMLSchema" xmlns:xs="http://www.w3.org/2001/XMLSchema" xmlns:p="http://schemas.microsoft.com/office/2006/metadata/properties" xmlns:ns2="b4d385f6-dd65-4bd2-90e2-003ddeccf305" xmlns:ns3="3e3e280b-8a27-4d81-a4c8-402f3e36e39c" targetNamespace="http://schemas.microsoft.com/office/2006/metadata/properties" ma:root="true" ma:fieldsID="542a8429e97382a59874334be7ad3eeb" ns2:_="" ns3:_="">
    <xsd:import namespace="b4d385f6-dd65-4bd2-90e2-003ddeccf305"/>
    <xsd:import namespace="3e3e280b-8a27-4d81-a4c8-402f3e36e3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385f6-dd65-4bd2-90e2-003ddeccf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7f1375d-6204-471b-a628-7b5216576d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e280b-8a27-4d81-a4c8-402f3e36e39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433a8b-fea9-4eb8-972b-3e53d7f1193b}" ma:internalName="TaxCatchAll" ma:showField="CatchAllData" ma:web="3e3e280b-8a27-4d81-a4c8-402f3e36e3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E0D3DC-F361-4479-BD53-63C962DDE689}">
  <ds:schemaRefs>
    <ds:schemaRef ds:uri="3e3e280b-8a27-4d81-a4c8-402f3e36e39c"/>
    <ds:schemaRef ds:uri="b4d385f6-dd65-4bd2-90e2-003ddeccf305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3B895DA-1108-41EB-84E7-EA4F231EB32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F9B1D34-77E4-4B18-8543-D376F7F13B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d385f6-dd65-4bd2-90e2-003ddeccf305"/>
    <ds:schemaRef ds:uri="3e3e280b-8a27-4d81-a4c8-402f3e36e3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6103</TotalTime>
  <Words>304</Words>
  <Application>Microsoft Office PowerPoint</Application>
  <PresentationFormat>A4 Paper (210x297 mm)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Twinkl Cursive Unlooped</vt:lpstr>
      <vt:lpstr>XCCW Joined 1a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Lizzie Holland</cp:lastModifiedBy>
  <cp:revision>90</cp:revision>
  <cp:lastPrinted>2017-10-30T10:21:12Z</cp:lastPrinted>
  <dcterms:created xsi:type="dcterms:W3CDTF">2017-10-15T20:56:30Z</dcterms:created>
  <dcterms:modified xsi:type="dcterms:W3CDTF">2026-01-05T20:46:58Z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0x010100924CC0F482672A409F4BBBC5183F93FA</vt:lpwstr>
  </property>
</Properties>
</file>