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6" d="100"/>
          <a:sy n="86" d="100"/>
        </p:scale>
        <p:origin x="10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067079"/>
              </p:ext>
            </p:extLst>
          </p:nvPr>
        </p:nvGraphicFramePr>
        <p:xfrm>
          <a:off x="131657" y="412377"/>
          <a:ext cx="2636838" cy="5724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10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Letter-join Basic 36" panose="02000505000000020003" pitchFamily="50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39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Leelawadee" panose="020B0502040204020203" pitchFamily="34" charset="-34"/>
                        </a:rPr>
                        <a:t>Place value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Leelawadee" panose="020B05020402040202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value of a digit according to its position in the number:</a:t>
                      </a:r>
                      <a:b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ones, tens, hundreds, thousands, tens of thousands, hundreds of thousands, millions.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169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Leelawadee" panose="020B0502040204020203" pitchFamily="34" charset="-34"/>
                        </a:rPr>
                        <a:t>Digits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Leelawadee" panose="020B05020402040202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of the numerals from 0-9.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0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Leelawadee" panose="020B0502040204020203" pitchFamily="34" charset="-34"/>
                        </a:rPr>
                        <a:t>Decimal number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Leelawadee" panose="020B0502040204020203" pitchFamily="34" charset="-34"/>
                        </a:rPr>
                        <a:t>A decimal number is a whole number and a fractional part, separated by a decimal point.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Leelawadee" panose="020B05020402040202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4240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Leelawadee" panose="020B0502040204020203" pitchFamily="34" charset="-34"/>
                        </a:rPr>
                        <a:t>Decimal place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Leelawadee" panose="020B05020402040202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Leelawadee" panose="020B0502040204020203" pitchFamily="34" charset="-34"/>
                        </a:rPr>
                        <a:t>The position of a number to the right of a decimal point.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Leelawadee" panose="020B05020402040202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5061003"/>
                  </a:ext>
                </a:extLst>
              </a:tr>
              <a:tr h="682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Leelawadee" panose="020B0502040204020203" pitchFamily="34" charset="-34"/>
                        </a:rPr>
                        <a:t>Place holder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Leelawadee" panose="020B05020402040202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Leelawadee" panose="020B0502040204020203" pitchFamily="34" charset="-34"/>
                        </a:rPr>
                        <a:t>A 0 which is placed in a place value column.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Leelawadee" panose="020B05020402040202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3592695"/>
                  </a:ext>
                </a:extLst>
              </a:tr>
              <a:tr h="682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Leelawadee" panose="020B0502040204020203" pitchFamily="34" charset="-34"/>
                        </a:rPr>
                        <a:t>Multiply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Leelawadee" panose="020B05020402040202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Leelawadee" panose="020B0502040204020203" pitchFamily="34" charset="-34"/>
                        </a:rPr>
                        <a:t>Finding the produce of two numbers.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Leelawadee" panose="020B05020402040202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0072743"/>
                  </a:ext>
                </a:extLst>
              </a:tr>
              <a:tr h="6828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Leelawadee" panose="020B0502040204020203" pitchFamily="34" charset="-34"/>
                        </a:rPr>
                        <a:t>Divide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Leelawadee" panose="020B05020402040202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Leelawadee" panose="020B0502040204020203" pitchFamily="34" charset="-34"/>
                        </a:rPr>
                        <a:t>Sharing an amount into equal-sized groups.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Leelawadee" panose="020B05020402040202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111167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505301"/>
              </p:ext>
            </p:extLst>
          </p:nvPr>
        </p:nvGraphicFramePr>
        <p:xfrm>
          <a:off x="2839820" y="3995059"/>
          <a:ext cx="3392304" cy="22383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8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9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4036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26974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800" dirty="0">
                          <a:latin typeface="Letter-join Basic 36" panose="02000505000000020003" pitchFamily="50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017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Y4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</a:rPr>
                        <a:t>Multiplication and Division​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</a:rPr>
                        <a:t>Multiply numbers by 10 and 100.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324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Y4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</a:rPr>
                        <a:t>Multiplication and Division​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Letter-join Basic 36" panose="02000505000000020003" pitchFamily="50" charset="0"/>
                        </a:rPr>
                        <a:t>Divide numbers by 10 and 100.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67179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914078"/>
              </p:ext>
            </p:extLst>
          </p:nvPr>
        </p:nvGraphicFramePr>
        <p:xfrm>
          <a:off x="2839820" y="420768"/>
          <a:ext cx="3392304" cy="342168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5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383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Letter-join Basic 36" panose="02000505000000020003" pitchFamily="50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286119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Multiples are extended times tables. A multiple is a number that you get when you multiply a number by a positive integer.</a:t>
                      </a:r>
                    </a:p>
                    <a:p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602642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Factors are numbers that divide exactly into another number, without any remainders. 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512752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A prime number is a number that is only divisible by 1 and itself. 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1979790"/>
                  </a:ext>
                </a:extLst>
              </a:tr>
              <a:tr h="340963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A square number is a number multiplied by itself. 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8746832"/>
                  </a:ext>
                </a:extLst>
              </a:tr>
              <a:tr h="333214">
                <a:tc>
                  <a:txBody>
                    <a:bodyPr/>
                    <a:lstStyle/>
                    <a:p>
                      <a:r>
                        <a:rPr lang="en-US" sz="1400" b="0" dirty="0">
                          <a:latin typeface="Letter-join Basic 36" panose="02000505000000020003" pitchFamily="50" charset="0"/>
                        </a:rPr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A cube number is a number that is multiplied by itself and by itself again. 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5855896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1908699" y="68394"/>
            <a:ext cx="5442012" cy="306348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350" b="1" dirty="0">
                <a:latin typeface="Letter-join Basic 36" panose="02000505000000020003" pitchFamily="50" charset="0"/>
              </a:rPr>
              <a:t>Multiplying and Dividing by 10, 100 and 1000. Knowledge Organiser.</a:t>
            </a:r>
            <a:endParaRPr lang="en-GB" sz="1350" dirty="0">
              <a:latin typeface="Letter-join Basic 36" panose="02000505000000020003" pitchFamily="50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619386D-851B-45DE-AD4F-CF6D138A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423971"/>
              </p:ext>
            </p:extLst>
          </p:nvPr>
        </p:nvGraphicFramePr>
        <p:xfrm>
          <a:off x="6382039" y="451908"/>
          <a:ext cx="3392304" cy="633769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963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800" dirty="0">
                          <a:latin typeface="Letter-join Basic 36" panose="02000505000000020003" pitchFamily="50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17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When multiplying by 10, the number is getting 10 times bigger. Move each digit </a:t>
                      </a:r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 place to the </a:t>
                      </a:r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left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GB" sz="1200" u="sng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GB" sz="1200" u="sng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GB" sz="1200" u="sng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GB" sz="1200" u="sng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GB" sz="1200" u="sng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GB" sz="1200" u="sng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When multiplying by 100, the number is getting 100 times bigger. Move each digit </a:t>
                      </a:r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 places to the </a:t>
                      </a:r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left.</a:t>
                      </a:r>
                    </a:p>
                    <a:p>
                      <a:endParaRPr lang="en-GB" sz="1200" u="sng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When multiplying by 1000, the number is getting 1000 times bigger. Move each digit </a:t>
                      </a:r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 places to the </a:t>
                      </a:r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left.</a:t>
                      </a:r>
                    </a:p>
                    <a:p>
                      <a:endParaRPr lang="en-GB" sz="1200" u="sng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GB" sz="1200" u="sng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GB" sz="1200" u="sng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GB" sz="1200" u="sng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GB" sz="1200" u="sng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200" u="none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When dividing by 10, the number is getting 10 times smaller. Move each digit </a:t>
                      </a:r>
                      <a:r>
                        <a:rPr lang="en-GB" sz="1200" b="1" u="none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en-GB" sz="1200" u="none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 place to the </a:t>
                      </a:r>
                      <a:r>
                        <a:rPr lang="en-GB" sz="1200" b="1" u="none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right. 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When dividing by 100, the number is getting 100 times smaller. Move each digit </a:t>
                      </a:r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 places to the </a:t>
                      </a:r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right. </a:t>
                      </a:r>
                    </a:p>
                    <a:p>
                      <a:endParaRPr lang="en-GB" sz="1200" b="1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When dividing by 1000, the number is getting 1000 times smaller. Move each digit </a:t>
                      </a:r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 places to the </a:t>
                      </a:r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right. </a:t>
                      </a:r>
                      <a:endParaRPr lang="en-GB" sz="1200" u="none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10BB1F85-16BB-44FB-82C9-082F952065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534326"/>
              </p:ext>
            </p:extLst>
          </p:nvPr>
        </p:nvGraphicFramePr>
        <p:xfrm>
          <a:off x="6497107" y="1207384"/>
          <a:ext cx="979235" cy="919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719">
                  <a:extLst>
                    <a:ext uri="{9D8B030D-6E8A-4147-A177-3AD203B41FA5}">
                      <a16:colId xmlns:a16="http://schemas.microsoft.com/office/drawing/2014/main" val="2735682783"/>
                    </a:ext>
                  </a:extLst>
                </a:gridCol>
                <a:gridCol w="337351">
                  <a:extLst>
                    <a:ext uri="{9D8B030D-6E8A-4147-A177-3AD203B41FA5}">
                      <a16:colId xmlns:a16="http://schemas.microsoft.com/office/drawing/2014/main" val="4273293062"/>
                    </a:ext>
                  </a:extLst>
                </a:gridCol>
                <a:gridCol w="331165">
                  <a:extLst>
                    <a:ext uri="{9D8B030D-6E8A-4147-A177-3AD203B41FA5}">
                      <a16:colId xmlns:a16="http://schemas.microsoft.com/office/drawing/2014/main" val="1997436853"/>
                    </a:ext>
                  </a:extLst>
                </a:gridCol>
              </a:tblGrid>
              <a:tr h="254584">
                <a:tc>
                  <a:txBody>
                    <a:bodyPr/>
                    <a:lstStyle/>
                    <a:p>
                      <a:r>
                        <a:rPr lang="en-US" sz="1400" dirty="0"/>
                        <a:t>H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3928118"/>
                  </a:ext>
                </a:extLst>
              </a:tr>
              <a:tr h="254584"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140585"/>
                  </a:ext>
                </a:extLst>
              </a:tr>
              <a:tr h="309744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7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759504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A8F83C6-5201-4993-AB99-56C7C0301B36}"/>
              </a:ext>
            </a:extLst>
          </p:cNvPr>
          <p:cNvCxnSpPr/>
          <p:nvPr/>
        </p:nvCxnSpPr>
        <p:spPr>
          <a:xfrm flipH="1">
            <a:off x="6977847" y="1760745"/>
            <a:ext cx="30184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4635547-9348-4D3F-9BAE-5C6372132496}"/>
              </a:ext>
            </a:extLst>
          </p:cNvPr>
          <p:cNvSpPr txBox="1"/>
          <p:nvPr/>
        </p:nvSpPr>
        <p:spPr>
          <a:xfrm>
            <a:off x="7558598" y="1422281"/>
            <a:ext cx="15891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Letter-join Basic 36" panose="02000505000000020003" pitchFamily="50" charset="0"/>
              </a:rPr>
              <a:t>7 x 10 = 70</a:t>
            </a:r>
            <a:endParaRPr lang="en-GB" sz="1400" dirty="0">
              <a:latin typeface="Letter-join Basic 36" panose="02000505000000020003" pitchFamily="50" charset="0"/>
            </a:endParaRPr>
          </a:p>
        </p:txBody>
      </p:sp>
      <p:graphicFrame>
        <p:nvGraphicFramePr>
          <p:cNvPr id="15" name="Table 5">
            <a:extLst>
              <a:ext uri="{FF2B5EF4-FFF2-40B4-BE49-F238E27FC236}">
                <a16:creationId xmlns:a16="http://schemas.microsoft.com/office/drawing/2014/main" id="{43FBE413-20BD-4BDB-A157-EBBD838E88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496286"/>
              </p:ext>
            </p:extLst>
          </p:nvPr>
        </p:nvGraphicFramePr>
        <p:xfrm>
          <a:off x="6851129" y="3274596"/>
          <a:ext cx="1143749" cy="882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862">
                  <a:extLst>
                    <a:ext uri="{9D8B030D-6E8A-4147-A177-3AD203B41FA5}">
                      <a16:colId xmlns:a16="http://schemas.microsoft.com/office/drawing/2014/main" val="2735682783"/>
                    </a:ext>
                  </a:extLst>
                </a:gridCol>
                <a:gridCol w="269717">
                  <a:extLst>
                    <a:ext uri="{9D8B030D-6E8A-4147-A177-3AD203B41FA5}">
                      <a16:colId xmlns:a16="http://schemas.microsoft.com/office/drawing/2014/main" val="2444790951"/>
                    </a:ext>
                  </a:extLst>
                </a:gridCol>
                <a:gridCol w="257955">
                  <a:extLst>
                    <a:ext uri="{9D8B030D-6E8A-4147-A177-3AD203B41FA5}">
                      <a16:colId xmlns:a16="http://schemas.microsoft.com/office/drawing/2014/main" val="4273293062"/>
                    </a:ext>
                  </a:extLst>
                </a:gridCol>
                <a:gridCol w="243215">
                  <a:extLst>
                    <a:ext uri="{9D8B030D-6E8A-4147-A177-3AD203B41FA5}">
                      <a16:colId xmlns:a16="http://schemas.microsoft.com/office/drawing/2014/main" val="1997436853"/>
                    </a:ext>
                  </a:extLst>
                </a:gridCol>
              </a:tblGrid>
              <a:tr h="225657">
                <a:tc>
                  <a:txBody>
                    <a:bodyPr/>
                    <a:lstStyle/>
                    <a:p>
                      <a:r>
                        <a:rPr lang="en-US" sz="1100" dirty="0"/>
                        <a:t>Th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H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3928118"/>
                  </a:ext>
                </a:extLst>
              </a:tr>
              <a:tr h="262184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140585"/>
                  </a:ext>
                </a:extLst>
              </a:tr>
              <a:tr h="318991"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759504"/>
                  </a:ext>
                </a:extLst>
              </a:tr>
            </a:tbl>
          </a:graphicData>
        </a:graphic>
      </p:graphicFrame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48D6921-2D52-4E74-85CF-B95CC2D8061C}"/>
              </a:ext>
            </a:extLst>
          </p:cNvPr>
          <p:cNvCxnSpPr>
            <a:cxnSpLocks/>
          </p:cNvCxnSpPr>
          <p:nvPr/>
        </p:nvCxnSpPr>
        <p:spPr>
          <a:xfrm flipH="1">
            <a:off x="7044961" y="3720885"/>
            <a:ext cx="75608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7BE92BA-871B-4DA7-BD05-8A7350AA5E41}"/>
              </a:ext>
            </a:extLst>
          </p:cNvPr>
          <p:cNvSpPr txBox="1"/>
          <p:nvPr/>
        </p:nvSpPr>
        <p:spPr>
          <a:xfrm>
            <a:off x="8051834" y="3546754"/>
            <a:ext cx="1741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6 x 1000 = 6000</a:t>
            </a:r>
            <a:endParaRPr lang="en-GB" sz="1600" dirty="0"/>
          </a:p>
        </p:txBody>
      </p:sp>
      <p:graphicFrame>
        <p:nvGraphicFramePr>
          <p:cNvPr id="19" name="Table 5">
            <a:extLst>
              <a:ext uri="{FF2B5EF4-FFF2-40B4-BE49-F238E27FC236}">
                <a16:creationId xmlns:a16="http://schemas.microsoft.com/office/drawing/2014/main" id="{42051BDA-FD0C-4A22-9A5A-0907A45E33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061011"/>
              </p:ext>
            </p:extLst>
          </p:nvPr>
        </p:nvGraphicFramePr>
        <p:xfrm>
          <a:off x="6657295" y="5789307"/>
          <a:ext cx="1159179" cy="882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826">
                  <a:extLst>
                    <a:ext uri="{9D8B030D-6E8A-4147-A177-3AD203B41FA5}">
                      <a16:colId xmlns:a16="http://schemas.microsoft.com/office/drawing/2014/main" val="2735682783"/>
                    </a:ext>
                  </a:extLst>
                </a:gridCol>
                <a:gridCol w="271138">
                  <a:extLst>
                    <a:ext uri="{9D8B030D-6E8A-4147-A177-3AD203B41FA5}">
                      <a16:colId xmlns:a16="http://schemas.microsoft.com/office/drawing/2014/main" val="2444790951"/>
                    </a:ext>
                  </a:extLst>
                </a:gridCol>
                <a:gridCol w="259314">
                  <a:extLst>
                    <a:ext uri="{9D8B030D-6E8A-4147-A177-3AD203B41FA5}">
                      <a16:colId xmlns:a16="http://schemas.microsoft.com/office/drawing/2014/main" val="4273293062"/>
                    </a:ext>
                  </a:extLst>
                </a:gridCol>
                <a:gridCol w="253901">
                  <a:extLst>
                    <a:ext uri="{9D8B030D-6E8A-4147-A177-3AD203B41FA5}">
                      <a16:colId xmlns:a16="http://schemas.microsoft.com/office/drawing/2014/main" val="1997436853"/>
                    </a:ext>
                  </a:extLst>
                </a:gridCol>
              </a:tblGrid>
              <a:tr h="225657">
                <a:tc>
                  <a:txBody>
                    <a:bodyPr/>
                    <a:lstStyle/>
                    <a:p>
                      <a:r>
                        <a:rPr lang="en-US" sz="1100" dirty="0"/>
                        <a:t>Th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H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3928118"/>
                  </a:ext>
                </a:extLst>
              </a:tr>
              <a:tr h="262184">
                <a:tc>
                  <a:txBody>
                    <a:bodyPr/>
                    <a:lstStyle/>
                    <a:p>
                      <a:r>
                        <a:rPr lang="en-US" sz="1400" dirty="0"/>
                        <a:t>4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140585"/>
                  </a:ext>
                </a:extLst>
              </a:tr>
              <a:tr h="318991"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759504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1728B816-D818-4187-88D4-F5057A7A6049}"/>
              </a:ext>
            </a:extLst>
          </p:cNvPr>
          <p:cNvSpPr txBox="1"/>
          <p:nvPr/>
        </p:nvSpPr>
        <p:spPr>
          <a:xfrm>
            <a:off x="7959418" y="6082459"/>
            <a:ext cx="1741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4000 ÷ 1000 = 4</a:t>
            </a:r>
            <a:endParaRPr lang="en-GB" sz="16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60D5EB8-BD52-4851-B93E-8C9D11858A71}"/>
              </a:ext>
            </a:extLst>
          </p:cNvPr>
          <p:cNvCxnSpPr/>
          <p:nvPr/>
        </p:nvCxnSpPr>
        <p:spPr>
          <a:xfrm>
            <a:off x="6851129" y="6320901"/>
            <a:ext cx="78366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7464</TotalTime>
  <Words>408</Words>
  <Application>Microsoft Office PowerPoint</Application>
  <PresentationFormat>A4 Paper (210x297 mm)</PresentationFormat>
  <Paragraphs>83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Letter-join Basic 36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Amy Marriott</cp:lastModifiedBy>
  <cp:revision>97</cp:revision>
  <cp:lastPrinted>2024-09-27T07:36:49Z</cp:lastPrinted>
  <dcterms:created xsi:type="dcterms:W3CDTF">2017-10-15T20:56:30Z</dcterms:created>
  <dcterms:modified xsi:type="dcterms:W3CDTF">2024-11-29T21:48:05Z</dcterms:modified>
</cp:coreProperties>
</file>