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6" d="100"/>
          <a:sy n="86" d="100"/>
        </p:scale>
        <p:origin x="104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513577"/>
              </p:ext>
            </p:extLst>
          </p:nvPr>
        </p:nvGraphicFramePr>
        <p:xfrm>
          <a:off x="131657" y="412377"/>
          <a:ext cx="2636838" cy="4807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10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Letter-join Basic 36" panose="02000505000000020003" pitchFamily="50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39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Multiple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number that you get when you multiply a number by a positive integer.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Multiples are extended times tables. 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169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Factor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Factors are numbers that divide exactly into another number, without any remainders.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0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Prime Number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number that is only divisible by 1 and itself. 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4240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Square Number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Multiply a number by itself. 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5061003"/>
                  </a:ext>
                </a:extLst>
              </a:tr>
              <a:tr h="682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Cube Number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Multiply a number by itself and by itself again. 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359269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801669"/>
              </p:ext>
            </p:extLst>
          </p:nvPr>
        </p:nvGraphicFramePr>
        <p:xfrm>
          <a:off x="2839820" y="3808628"/>
          <a:ext cx="3392304" cy="28968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8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9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4036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326974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Letter-join Basic 36" panose="02000505000000020003" pitchFamily="50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017">
                <a:tc>
                  <a:txBody>
                    <a:bodyPr/>
                    <a:lstStyle/>
                    <a:p>
                      <a:r>
                        <a:rPr lang="en-US" altLang="en-GB" sz="1100" b="0" dirty="0">
                          <a:latin typeface="Letter-join Basic 36" panose="02000505000000020003" pitchFamily="50" charset="0"/>
                        </a:rPr>
                        <a:t>Y2</a:t>
                      </a:r>
                      <a:endParaRPr lang="en-GB" altLang="en-GB" sz="11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Letter-join Basic 36" panose="02000505000000020003" pitchFamily="50" charset="0"/>
                        </a:rPr>
                        <a:t>Multiplication and Division​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100" b="0" i="0" dirty="0">
                          <a:solidFill>
                            <a:srgbClr val="000000"/>
                          </a:solidFill>
                          <a:effectLst/>
                          <a:latin typeface="Letter-join Basic 36" panose="02000505000000020003" pitchFamily="50" charset="0"/>
                        </a:rPr>
                        <a:t>Know division facts for 2, 5s and 10s 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324">
                <a:tc>
                  <a:txBody>
                    <a:bodyPr/>
                    <a:lstStyle/>
                    <a:p>
                      <a:r>
                        <a:rPr lang="en-US" altLang="en-GB" sz="1100" b="0" dirty="0">
                          <a:latin typeface="Letter-join Basic 36" panose="02000505000000020003" pitchFamily="50" charset="0"/>
                        </a:rPr>
                        <a:t>Y3</a:t>
                      </a:r>
                      <a:endParaRPr lang="en-GB" altLang="en-GB" sz="11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Letter-join Basic 36" panose="02000505000000020003" pitchFamily="50" charset="0"/>
                        </a:rPr>
                        <a:t>Multiplication and Division​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100" b="0" i="0" dirty="0">
                          <a:solidFill>
                            <a:srgbClr val="000000"/>
                          </a:solidFill>
                          <a:effectLst/>
                          <a:latin typeface="Letter-join Basic 36" panose="02000505000000020003" pitchFamily="50" charset="0"/>
                        </a:rPr>
                        <a:t>Know division facts for 3s, 4s and 8s. 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671799"/>
                  </a:ext>
                </a:extLst>
              </a:tr>
              <a:tr h="578329">
                <a:tc>
                  <a:txBody>
                    <a:bodyPr/>
                    <a:lstStyle/>
                    <a:p>
                      <a:r>
                        <a:rPr lang="en-US" altLang="en-GB" sz="1100" b="0" dirty="0">
                          <a:latin typeface="Letter-join Basic 36" panose="02000505000000020003" pitchFamily="50" charset="0"/>
                        </a:rPr>
                        <a:t>Y4</a:t>
                      </a:r>
                      <a:endParaRPr lang="en-GB" altLang="en-GB" sz="11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Letter-join Basic 36" panose="02000505000000020003" pitchFamily="50" charset="0"/>
                        </a:rPr>
                        <a:t>Multiplication and Division​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100" b="0" i="0">
                          <a:solidFill>
                            <a:srgbClr val="000000"/>
                          </a:solidFill>
                          <a:effectLst/>
                          <a:latin typeface="Letter-join Basic 36" panose="02000505000000020003" pitchFamily="50" charset="0"/>
                        </a:rPr>
                        <a:t>Know division facts up to 12 x 12.​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193493"/>
                  </a:ext>
                </a:extLst>
              </a:tr>
              <a:tr h="751842">
                <a:tc>
                  <a:txBody>
                    <a:bodyPr/>
                    <a:lstStyle/>
                    <a:p>
                      <a:r>
                        <a:rPr lang="en-US" altLang="en-GB" sz="1100" b="0" dirty="0">
                          <a:latin typeface="Letter-join Basic 36" panose="02000505000000020003" pitchFamily="50" charset="0"/>
                        </a:rPr>
                        <a:t>Y4</a:t>
                      </a:r>
                      <a:endParaRPr lang="en-GB" altLang="en-GB" sz="11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Letter-join Basic 36" panose="02000505000000020003" pitchFamily="50" charset="0"/>
                        </a:rPr>
                        <a:t>Multiplication and Division​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100" b="0" i="0" dirty="0">
                          <a:solidFill>
                            <a:srgbClr val="000000"/>
                          </a:solidFill>
                          <a:effectLst/>
                          <a:latin typeface="Letter-join Basic 36" panose="02000505000000020003" pitchFamily="50" charset="0"/>
                        </a:rPr>
                        <a:t>Know that factor pairs can be uses commutatively and can help support our mental calculations.​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22445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970470"/>
              </p:ext>
            </p:extLst>
          </p:nvPr>
        </p:nvGraphicFramePr>
        <p:xfrm>
          <a:off x="2839820" y="420768"/>
          <a:ext cx="3392304" cy="32368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5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383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etter-join Basic 36" panose="02000505000000020003" pitchFamily="50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286119">
                <a:tc>
                  <a:txBody>
                    <a:bodyPr/>
                    <a:lstStyle/>
                    <a:p>
                      <a:r>
                        <a:rPr lang="en-US" sz="13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Multiples are extended times tables. A multiple is a number that you get when you multiply a number by a positive integer.</a:t>
                      </a:r>
                    </a:p>
                    <a:p>
                      <a:endParaRPr lang="en-GB" sz="13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602642">
                <a:tc>
                  <a:txBody>
                    <a:bodyPr/>
                    <a:lstStyle/>
                    <a:p>
                      <a:r>
                        <a:rPr lang="en-US" sz="13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Letter-join Basic 36" panose="02000505000000020003" pitchFamily="50" charset="0"/>
                        </a:rPr>
                        <a:t>Factors are numbers that divide exactly into another number, without any remainders. </a:t>
                      </a:r>
                      <a:endParaRPr lang="en-GB" sz="13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512752">
                <a:tc>
                  <a:txBody>
                    <a:bodyPr/>
                    <a:lstStyle/>
                    <a:p>
                      <a:r>
                        <a:rPr lang="en-US" sz="1300" b="0" dirty="0">
                          <a:latin typeface="Letter-join Basic 36" panose="02000505000000020003" pitchFamily="50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Letter-join Basic 36" panose="02000505000000020003" pitchFamily="50" charset="0"/>
                        </a:rPr>
                        <a:t>A prime number is a number that is only divisible by 1 and itself. </a:t>
                      </a:r>
                      <a:endParaRPr lang="en-GB" sz="13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1979790"/>
                  </a:ext>
                </a:extLst>
              </a:tr>
              <a:tr h="340963">
                <a:tc>
                  <a:txBody>
                    <a:bodyPr/>
                    <a:lstStyle/>
                    <a:p>
                      <a:r>
                        <a:rPr lang="en-US" sz="1300" b="0" dirty="0">
                          <a:latin typeface="Letter-join Basic 36" panose="02000505000000020003" pitchFamily="50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Letter-join Basic 36" panose="02000505000000020003" pitchFamily="50" charset="0"/>
                        </a:rPr>
                        <a:t>A square number is a number multiplied by itself. </a:t>
                      </a:r>
                      <a:endParaRPr lang="en-GB" sz="13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8746832"/>
                  </a:ext>
                </a:extLst>
              </a:tr>
              <a:tr h="333214">
                <a:tc>
                  <a:txBody>
                    <a:bodyPr/>
                    <a:lstStyle/>
                    <a:p>
                      <a:r>
                        <a:rPr lang="en-US" sz="1300" b="0" dirty="0">
                          <a:latin typeface="Letter-join Basic 36" panose="02000505000000020003" pitchFamily="50" charset="0"/>
                        </a:rPr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Letter-join Basic 36" panose="02000505000000020003" pitchFamily="50" charset="0"/>
                        </a:rPr>
                        <a:t>A cube number is a number that is multiplied by itself and by itself again. </a:t>
                      </a:r>
                      <a:endParaRPr lang="en-GB" sz="13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5855896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2298093" y="68394"/>
            <a:ext cx="4839553" cy="306348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350" b="1" dirty="0">
                <a:latin typeface="Letter-join Basic 36" panose="02000505000000020003" pitchFamily="50" charset="0"/>
              </a:rPr>
              <a:t>Multiples, Factors, Prime Numbers, Square and Cube Numbers.</a:t>
            </a:r>
            <a:endParaRPr lang="en-GB" sz="1350" dirty="0">
              <a:latin typeface="Letter-join Basic 36" panose="02000505000000020003" pitchFamily="50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619386D-851B-45DE-AD4F-CF6D138A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228405"/>
              </p:ext>
            </p:extLst>
          </p:nvPr>
        </p:nvGraphicFramePr>
        <p:xfrm>
          <a:off x="6382039" y="443030"/>
          <a:ext cx="3392304" cy="624185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3193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Letter-join Basic 36" panose="02000505000000020003" pitchFamily="50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8663">
                <a:tc>
                  <a:txBody>
                    <a:bodyPr/>
                    <a:lstStyle/>
                    <a:p>
                      <a:r>
                        <a:rPr lang="en-GB" sz="1200" u="sng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Multiples</a:t>
                      </a:r>
                      <a:b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</a:b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Multiples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 of 2 always end with a 2, 4, 6, 8 or 0. You can tell 2286, for example, is a multiple of 2 because it ends with a 6.</a:t>
                      </a:r>
                    </a:p>
                    <a:p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The multiples of 5 are all the numbers in the 5 times table, such as 5, 10, 15, 20, 25 and so on.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sng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Factors</a:t>
                      </a:r>
                      <a:br>
                        <a:rPr lang="en-GB" sz="1600" u="sng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</a:br>
                      <a:endParaRPr lang="en-GB" sz="1600" u="sng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The factors of 20 are 1, 2, 4, 5, 10 and 20. 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The factor pairs are: </a:t>
                      </a:r>
                      <a:b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</a:b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1 and 20</a:t>
                      </a:r>
                      <a:b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</a:b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2 and 10</a:t>
                      </a:r>
                    </a:p>
                    <a:p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200" u="sng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Prime Numbers</a:t>
                      </a:r>
                      <a:br>
                        <a:rPr lang="en-GB" sz="1200" u="sng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</a:br>
                      <a:endParaRPr lang="en-GB" sz="1100" u="sng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0BC9A89A-1469-4B1F-BC48-540F39657505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58" t="16190" r="42952" b="37143"/>
          <a:stretch/>
        </p:blipFill>
        <p:spPr bwMode="auto">
          <a:xfrm>
            <a:off x="6382039" y="2703173"/>
            <a:ext cx="1741170" cy="11811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836AA95-C34A-4FC9-8387-58C6FA43CDB8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039" y="5026133"/>
            <a:ext cx="1741170" cy="1658753"/>
          </a:xfrm>
          <a:prstGeom prst="rect">
            <a:avLst/>
          </a:prstGeom>
        </p:spPr>
      </p:pic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F81E38C-8CEF-4C76-BBB3-9E9A51340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856114"/>
              </p:ext>
            </p:extLst>
          </p:nvPr>
        </p:nvGraphicFramePr>
        <p:xfrm>
          <a:off x="132818" y="5186751"/>
          <a:ext cx="2635677" cy="161646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6356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5022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Letter-join Basic 36" panose="02000505000000020003" pitchFamily="50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8328">
                <a:tc>
                  <a:txBody>
                    <a:bodyPr/>
                    <a:lstStyle/>
                    <a:p>
                      <a:r>
                        <a:rPr lang="en-US" sz="1100" u="none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2² = 2 x 2 = 4</a:t>
                      </a:r>
                    </a:p>
                    <a:p>
                      <a:endParaRPr lang="en-US" sz="1100" u="none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100" u="none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5² = 5 x 5 = 25</a:t>
                      </a:r>
                    </a:p>
                    <a:p>
                      <a:endParaRPr lang="en-US" sz="1100" u="none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100" u="none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3³ = 3 x 3 x 3 = 27</a:t>
                      </a:r>
                    </a:p>
                    <a:p>
                      <a:endParaRPr lang="en-US" sz="1100" u="none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100" u="none" kern="120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4³ = 4 x 4 x 4 = 64</a:t>
                      </a:r>
                      <a:endParaRPr lang="en-GB" sz="1100" u="none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7440</TotalTime>
  <Words>381</Words>
  <Application>Microsoft Office PowerPoint</Application>
  <PresentationFormat>A4 Paper (210x297 mm)</PresentationFormat>
  <Paragraphs>62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Letter-join Basic 36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Amy Marriott</cp:lastModifiedBy>
  <cp:revision>94</cp:revision>
  <cp:lastPrinted>2024-09-27T07:36:49Z</cp:lastPrinted>
  <dcterms:created xsi:type="dcterms:W3CDTF">2017-10-15T20:56:30Z</dcterms:created>
  <dcterms:modified xsi:type="dcterms:W3CDTF">2024-11-06T21:58:25Z</dcterms:modified>
</cp:coreProperties>
</file>