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906000" cy="6858000" type="A4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27"/>
  </p:normalViewPr>
  <p:slideViewPr>
    <p:cSldViewPr snapToGrid="0" snapToObjects="1">
      <p:cViewPr varScale="1">
        <p:scale>
          <a:sx n="86" d="100"/>
          <a:sy n="86" d="100"/>
        </p:scale>
        <p:origin x="104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r">
              <a:defRPr sz="1200"/>
            </a:lvl1pPr>
          </a:lstStyle>
          <a:p>
            <a:fld id="{74DA69C8-F84C-2947-85D9-F4E475966ECC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3013"/>
            <a:ext cx="48466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numCol="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numCol="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r">
              <a:defRPr sz="1200"/>
            </a:lvl1pPr>
          </a:lstStyle>
          <a:p>
            <a:fld id="{90C8F01E-995B-8848-96E4-13733EB6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43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9C5789CE-836E-B042-843F-5605E41F50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83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numCol="1"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 numCol="1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numCol="1"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 numCol="1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numCol="1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7089A-8636-F64C-9D23-B4C3EC8D4BA5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76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9545" y="47193"/>
            <a:ext cx="7429500" cy="273090"/>
          </a:xfrm>
        </p:spPr>
        <p:txBody>
          <a:bodyPr numCol="1">
            <a:noAutofit/>
          </a:bodyPr>
          <a:lstStyle/>
          <a:p>
            <a:r>
              <a:rPr lang="en-US" sz="1800" b="1" dirty="0"/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887137"/>
              </p:ext>
            </p:extLst>
          </p:nvPr>
        </p:nvGraphicFramePr>
        <p:xfrm>
          <a:off x="131657" y="412377"/>
          <a:ext cx="2636838" cy="54903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5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4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4382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Letter-join Basic 36" panose="02000505000000020003" pitchFamily="50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43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5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Discussion </a:t>
                      </a:r>
                      <a:endParaRPr lang="en-GB" sz="15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5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discussion text is a text that presents both sides of an issue or argument. </a:t>
                      </a:r>
                      <a:endParaRPr lang="en-GB" sz="15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43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5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Adverb </a:t>
                      </a:r>
                      <a:endParaRPr lang="en-GB" sz="15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5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 adverb modifies a verb. </a:t>
                      </a:r>
                      <a:endParaRPr lang="en-GB" sz="15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651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5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Linking Adverb</a:t>
                      </a:r>
                      <a:endParaRPr lang="en-GB" sz="15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5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linking adverb links a sentences to the one that came before. </a:t>
                      </a:r>
                      <a:endParaRPr lang="en-GB" sz="15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9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5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Comma</a:t>
                      </a:r>
                      <a:endParaRPr lang="en-GB" sz="15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5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comma indicates a pause between parts of a sentence. </a:t>
                      </a:r>
                      <a:endParaRPr lang="en-GB" sz="15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9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5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Ambiguity </a:t>
                      </a:r>
                      <a:endParaRPr lang="en-GB" sz="15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5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Uncertainty. </a:t>
                      </a:r>
                      <a:br>
                        <a:rPr lang="en-US" sz="15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15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word or expression that can be understood in two or more possible ways. </a:t>
                      </a:r>
                      <a:endParaRPr lang="en-GB" sz="15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3535146"/>
              </p:ext>
            </p:extLst>
          </p:nvPr>
        </p:nvGraphicFramePr>
        <p:xfrm>
          <a:off x="2839819" y="2812994"/>
          <a:ext cx="3152608" cy="269557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22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78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2268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284963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1800" dirty="0">
                          <a:latin typeface="Letter-join Basic 36" panose="02000505000000020003" pitchFamily="50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GB" altLang="en-GB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6035">
                <a:tc>
                  <a:txBody>
                    <a:bodyPr/>
                    <a:lstStyle/>
                    <a:p>
                      <a:r>
                        <a:rPr lang="en-US" altLang="en-GB" sz="1400" b="0" dirty="0">
                          <a:latin typeface="Letter-join Basic 36" panose="02000505000000020003" pitchFamily="50" charset="0"/>
                        </a:rPr>
                        <a:t>Year 3</a:t>
                      </a:r>
                      <a:endParaRPr lang="en-GB" altLang="en-GB" sz="1400" b="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etter-join Basic 36" panose="02000505000000020003" pitchFamily="50" charset="0"/>
                        </a:rPr>
                        <a:t>Discussion</a:t>
                      </a:r>
                      <a:endParaRPr lang="en-GB" sz="14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discussion text is a text that presents both sides of an issue or argument. </a:t>
                      </a:r>
                      <a:endParaRPr lang="en-GB" sz="14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6035">
                <a:tc>
                  <a:txBody>
                    <a:bodyPr/>
                    <a:lstStyle/>
                    <a:p>
                      <a:r>
                        <a:rPr lang="en-US" altLang="en-GB" sz="1400" b="0" dirty="0">
                          <a:latin typeface="Letter-join Basic 36" panose="02000505000000020003" pitchFamily="50" charset="0"/>
                        </a:rPr>
                        <a:t>Year 4</a:t>
                      </a:r>
                      <a:endParaRPr lang="en-GB" altLang="en-GB" sz="1400" b="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etter-join Basic 36" panose="02000505000000020003" pitchFamily="50" charset="0"/>
                        </a:rPr>
                        <a:t>Stories with familiar settings.</a:t>
                      </a:r>
                      <a:endParaRPr lang="en-GB" sz="14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etter-join Basic 36" panose="02000505000000020003" pitchFamily="50" charset="0"/>
                        </a:rPr>
                        <a:t>Express time, place and cause with adverbs. </a:t>
                      </a:r>
                      <a:endParaRPr lang="en-GB" sz="14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13040876"/>
                  </a:ext>
                </a:extLst>
              </a:tr>
              <a:tr h="546035">
                <a:tc>
                  <a:txBody>
                    <a:bodyPr/>
                    <a:lstStyle/>
                    <a:p>
                      <a:r>
                        <a:rPr lang="en-US" altLang="en-GB" sz="1400" b="0" dirty="0">
                          <a:latin typeface="Letter-join Basic 36" panose="02000505000000020003" pitchFamily="50" charset="0"/>
                        </a:rPr>
                        <a:t>Year 4</a:t>
                      </a:r>
                      <a:endParaRPr lang="en-GB" altLang="en-GB" sz="1400" b="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etter-join Basic 36" panose="02000505000000020003" pitchFamily="50" charset="0"/>
                        </a:rPr>
                        <a:t>Newspaper report</a:t>
                      </a:r>
                      <a:endParaRPr lang="en-GB" sz="14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etter-join Basic 36" panose="02000505000000020003" pitchFamily="50" charset="0"/>
                        </a:rPr>
                        <a:t>Commas can be used to mark fronted adverbials. </a:t>
                      </a:r>
                      <a:endParaRPr lang="en-GB" sz="14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9033624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7A16600-9CE5-7D4D-9238-FE903140D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9285052"/>
              </p:ext>
            </p:extLst>
          </p:nvPr>
        </p:nvGraphicFramePr>
        <p:xfrm>
          <a:off x="2839820" y="420768"/>
          <a:ext cx="3143730" cy="203144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5559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2778171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568404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Letter-join Basic 36" panose="02000505000000020003" pitchFamily="50" charset="0"/>
                        </a:rPr>
                        <a:t>Key Information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447267"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Letter-join Basic 36" panose="02000505000000020003" pitchFamily="50" charset="0"/>
                        </a:rPr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A linking adverb links a sentence to the one that came before.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447267"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Letter-join Basic 36" panose="02000505000000020003" pitchFamily="50" charset="0"/>
                        </a:rPr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Commas can help avoid ambiguity by clarifying who or what is being referred to.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</a:tbl>
          </a:graphicData>
        </a:graphic>
      </p:graphicFrame>
      <p:sp>
        <p:nvSpPr>
          <p:cNvPr id="9" name="Text Box 1">
            <a:extLst>
              <a:ext uri="{FF2B5EF4-FFF2-40B4-BE49-F238E27FC236}">
                <a16:creationId xmlns:a16="http://schemas.microsoft.com/office/drawing/2014/main" id="{B4B651D5-66AC-4685-ACBB-E250E3E48AAA}"/>
              </a:ext>
            </a:extLst>
          </p:cNvPr>
          <p:cNvSpPr txBox="1"/>
          <p:nvPr/>
        </p:nvSpPr>
        <p:spPr>
          <a:xfrm>
            <a:off x="2715533" y="71327"/>
            <a:ext cx="3392304" cy="307427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6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b="1" dirty="0">
                <a:latin typeface="Letter-join Basic 36" panose="02000505000000020003" pitchFamily="50" charset="0"/>
              </a:rPr>
              <a:t>Discussion Knowledge </a:t>
            </a:r>
            <a:r>
              <a:rPr lang="en-US" b="1" dirty="0" err="1">
                <a:latin typeface="Letter-join Basic 36" panose="02000505000000020003" pitchFamily="50" charset="0"/>
              </a:rPr>
              <a:t>Organiser</a:t>
            </a:r>
            <a:endParaRPr lang="en-GB" dirty="0">
              <a:latin typeface="Letter-join Basic 36" panose="02000505000000020003" pitchFamily="50" charset="0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619386D-851B-45DE-AD4F-CF6D138AC3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369577"/>
              </p:ext>
            </p:extLst>
          </p:nvPr>
        </p:nvGraphicFramePr>
        <p:xfrm>
          <a:off x="6063752" y="429204"/>
          <a:ext cx="3685704" cy="633881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857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0833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1800" dirty="0">
                          <a:latin typeface="Letter-join Basic 36" panose="02000505000000020003" pitchFamily="50" charset="0"/>
                        </a:rPr>
                        <a:t>Worked Examples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7896">
                <a:tc>
                  <a:txBody>
                    <a:bodyPr/>
                    <a:lstStyle/>
                    <a:p>
                      <a:r>
                        <a:rPr lang="en-US" altLang="en-GB" sz="1400" b="1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Linking Adverbs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A linking adverb links a sentence to the one that came before.</a:t>
                      </a:r>
                    </a:p>
                    <a:p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Delicious cereal, toast, yogurts, fruit are all popular choices for children to start the day with. </a:t>
                      </a:r>
                      <a:r>
                        <a:rPr lang="en-GB" sz="1400" b="1" kern="1200" dirty="0">
                          <a:solidFill>
                            <a:srgbClr val="FF3399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Having said this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, there are some children who would choose a less conventional start to their day, for example, a bar of chocolate.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GB" sz="1400" b="1" kern="1200" dirty="0">
                          <a:solidFill>
                            <a:srgbClr val="FF3399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Similarly,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dentists would certainly also agree that beginning the day with such a sugary delight can cause tooth decay. </a:t>
                      </a:r>
                      <a:r>
                        <a:rPr lang="en-GB" sz="1400" b="1" kern="1200" dirty="0">
                          <a:solidFill>
                            <a:srgbClr val="FF3399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Therefore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, this could clearly lead to multiple trips to the dentist and money having to be spent from the NHS budget- money which could obviously be spent elsewhere.</a:t>
                      </a:r>
                    </a:p>
                    <a:p>
                      <a:endParaRPr lang="en-US" altLang="en-GB" sz="1200" b="1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636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Letter-join Basic 36" panose="02000505000000020003" pitchFamily="50" charset="0"/>
                        </a:rPr>
                        <a:t>Commas to avoid ambiguity </a:t>
                      </a:r>
                      <a:br>
                        <a:rPr lang="en-US" sz="1200" b="1" dirty="0">
                          <a:latin typeface="Letter-join Basic 36" panose="02000505000000020003" pitchFamily="50" charset="0"/>
                        </a:rPr>
                      </a:b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Commas can help avoid ambiguity by clarifying who or what is being referred to. </a:t>
                      </a:r>
                    </a:p>
                    <a:p>
                      <a:endParaRPr lang="en-US" sz="1400" b="1" dirty="0">
                        <a:latin typeface="Letter-join Basic 36" panose="02000505000000020003" pitchFamily="50" charset="0"/>
                      </a:endParaRPr>
                    </a:p>
                    <a:p>
                      <a:r>
                        <a:rPr lang="en-US" sz="1400" b="1" dirty="0">
                          <a:latin typeface="Letter-join Basic 36" panose="02000505000000020003" pitchFamily="50" charset="0"/>
                        </a:rPr>
                        <a:t>Let’s eat Grandma! (Grandma may be eaten for dinner!). </a:t>
                      </a:r>
                    </a:p>
                    <a:p>
                      <a:endParaRPr lang="en-US" sz="1400" b="1" dirty="0">
                        <a:latin typeface="Letter-join Basic 36" panose="02000505000000020003" pitchFamily="50" charset="0"/>
                      </a:endParaRPr>
                    </a:p>
                    <a:p>
                      <a:r>
                        <a:rPr lang="en-US" sz="1400" b="1" dirty="0">
                          <a:latin typeface="Letter-join Basic 36" panose="02000505000000020003" pitchFamily="50" charset="0"/>
                        </a:rPr>
                        <a:t>Let’s eat, Grandma! (We are inviting Grandma to eat with us).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6177138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089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9134</TotalTime>
  <Words>322</Words>
  <Application>Microsoft Office PowerPoint</Application>
  <PresentationFormat>A4 Paper (210x297 mm)</PresentationFormat>
  <Paragraphs>41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Letter-join Basic 36</vt:lpstr>
      <vt:lpstr>Office Theme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Jill Murphy | Year One | Autumn 2</dc:title>
  <dc:creator>Jon Brunskill</dc:creator>
  <cp:lastModifiedBy>Amy</cp:lastModifiedBy>
  <cp:revision>86</cp:revision>
  <cp:lastPrinted>2017-10-30T10:21:12Z</cp:lastPrinted>
  <dcterms:created xsi:type="dcterms:W3CDTF">2017-10-15T20:56:30Z</dcterms:created>
  <dcterms:modified xsi:type="dcterms:W3CDTF">2024-11-01T21:26:37Z</dcterms:modified>
</cp:coreProperties>
</file>