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1"/>
  </p:sldMasterIdLst>
  <p:notesMasterIdLst>
    <p:notesMasterId r:id="rId3"/>
  </p:notesMasterIdLst>
  <p:sldIdLst>
    <p:sldId id="256" r:id="rId2"/>
  </p:sldIdLst>
  <p:sldSz cx="9906000" cy="6858000" type="A4"/>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27"/>
  </p:normalViewPr>
  <p:slideViewPr>
    <p:cSldViewPr snapToGrid="0" snapToObjects="1">
      <p:cViewPr varScale="1">
        <p:scale>
          <a:sx n="86" d="100"/>
          <a:sy n="86" d="100"/>
        </p:scale>
        <p:origin x="10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numCol="1" rtlCol="0"/>
          <a:lstStyle>
            <a:lvl1pPr algn="l">
              <a:defRPr sz="1200"/>
            </a:lvl1pPr>
          </a:lstStyle>
          <a:p>
            <a:endParaRPr lang="en-US"/>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numCol="1" rtlCol="0"/>
          <a:lstStyle>
            <a:lvl1pPr algn="r">
              <a:defRPr sz="1200"/>
            </a:lvl1pPr>
          </a:lstStyle>
          <a:p>
            <a:fld id="{74DA69C8-F84C-2947-85D9-F4E475966ECC}" type="datetimeFigureOut">
              <a:rPr lang="en-US" smtClean="0"/>
              <a:t>8/18/2024</a:t>
            </a:fld>
            <a:endParaRPr lang="en-US"/>
          </a:p>
        </p:txBody>
      </p:sp>
      <p:sp>
        <p:nvSpPr>
          <p:cNvPr id="4" name="Slide Image Placeholder 3"/>
          <p:cNvSpPr>
            <a:spLocks noGrp="1" noRot="1" noChangeAspect="1"/>
          </p:cNvSpPr>
          <p:nvPr>
            <p:ph type="sldImg" idx="2"/>
          </p:nvPr>
        </p:nvSpPr>
        <p:spPr>
          <a:xfrm>
            <a:off x="979488" y="1243013"/>
            <a:ext cx="4846637" cy="3355975"/>
          </a:xfrm>
          <a:prstGeom prst="rect">
            <a:avLst/>
          </a:prstGeom>
          <a:noFill/>
          <a:ln w="12700">
            <a:solidFill>
              <a:prstClr val="black"/>
            </a:solidFill>
          </a:ln>
        </p:spPr>
        <p:txBody>
          <a:bodyPr vert="horz" lIns="91440" tIns="45720" rIns="91440" bIns="45720" numCol="1" rtlCol="0" anchor="ctr"/>
          <a:lstStyle/>
          <a:p>
            <a:endParaRPr lang="en-US"/>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numCol="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numCol="1" rtlCol="0" anchor="b"/>
          <a:lstStyle>
            <a:lvl1pPr algn="l">
              <a:defRPr sz="1200"/>
            </a:lvl1pPr>
          </a:lstStyle>
          <a:p>
            <a:endParaRPr lang="en-US"/>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numCol="1" rtlCol="0" anchor="b"/>
          <a:lstStyle>
            <a:lvl1pPr algn="r">
              <a:defRPr sz="1200"/>
            </a:lvl1pPr>
          </a:lstStyle>
          <a:p>
            <a:fld id="{90C8F01E-995B-8848-96E4-13733EB6AADD}" type="slidenum">
              <a:rPr lang="en-US" smtClean="0"/>
              <a:t>‹#›</a:t>
            </a:fld>
            <a:endParaRPr lang="en-US"/>
          </a:p>
        </p:txBody>
      </p:sp>
    </p:spTree>
    <p:extLst>
      <p:ext uri="{BB962C8B-B14F-4D97-AF65-F5344CB8AC3E}">
        <p14:creationId xmlns:p14="http://schemas.microsoft.com/office/powerpoint/2010/main" val="142684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numCol="1"/>
          <a:lstStyle/>
          <a:p>
            <a:endParaRPr lang="en-US"/>
          </a:p>
        </p:txBody>
      </p:sp>
      <p:sp>
        <p:nvSpPr>
          <p:cNvPr id="4" name="Slide Number Placeholder 3"/>
          <p:cNvSpPr>
            <a:spLocks noGrp="1"/>
          </p:cNvSpPr>
          <p:nvPr>
            <p:ph type="sldNum" sz="quarter" idx="10"/>
          </p:nvPr>
        </p:nvSpPr>
        <p:spPr/>
        <p:txBody>
          <a:bodyPr numCol="1"/>
          <a:lstStyle/>
          <a:p>
            <a:fld id="{9C5789CE-836E-B042-843F-5605E41F5001}" type="slidenum">
              <a:rPr lang="en-US" smtClean="0"/>
              <a:t>1</a:t>
            </a:fld>
            <a:endParaRPr lang="en-US"/>
          </a:p>
        </p:txBody>
      </p:sp>
    </p:spTree>
    <p:extLst>
      <p:ext uri="{BB962C8B-B14F-4D97-AF65-F5344CB8AC3E}">
        <p14:creationId xmlns:p14="http://schemas.microsoft.com/office/powerpoint/2010/main" val="391728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numCol="1"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numCol="1"/>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idx="1"/>
          </p:nvPr>
        </p:nvSpPr>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numCol="1"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5" name="Footer Placeholder 4"/>
          <p:cNvSpPr>
            <a:spLocks noGrp="1"/>
          </p:cNvSpPr>
          <p:nvPr>
            <p:ph type="ftr" sz="quarter" idx="11"/>
          </p:nvPr>
        </p:nvSpPr>
        <p:spPr/>
        <p:txBody>
          <a:bodyPr numCol="1"/>
          <a:lstStyle/>
          <a:p>
            <a:endParaRPr lang="en-US"/>
          </a:p>
        </p:txBody>
      </p:sp>
      <p:sp>
        <p:nvSpPr>
          <p:cNvPr id="6" name="Slide Number Placeholder 5"/>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numCol="1"/>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8" name="Footer Placeholder 7"/>
          <p:cNvSpPr>
            <a:spLocks noGrp="1"/>
          </p:cNvSpPr>
          <p:nvPr>
            <p:ph type="ftr" sz="quarter" idx="11"/>
          </p:nvPr>
        </p:nvSpPr>
        <p:spPr/>
        <p:txBody>
          <a:bodyPr numCol="1"/>
          <a:lstStyle/>
          <a:p>
            <a:endParaRPr lang="en-US"/>
          </a:p>
        </p:txBody>
      </p:sp>
      <p:sp>
        <p:nvSpPr>
          <p:cNvPr id="9" name="Slide Number Placeholder 8"/>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a:t>Click to edit Master title style</a:t>
            </a:r>
            <a:endParaRPr lang="en-US" dirty="0"/>
          </a:p>
        </p:txBody>
      </p:sp>
      <p:sp>
        <p:nvSpPr>
          <p:cNvPr id="3" name="Date Placeholder 2"/>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4" name="Footer Placeholder 3"/>
          <p:cNvSpPr>
            <a:spLocks noGrp="1"/>
          </p:cNvSpPr>
          <p:nvPr>
            <p:ph type="ftr" sz="quarter" idx="11"/>
          </p:nvPr>
        </p:nvSpPr>
        <p:spPr/>
        <p:txBody>
          <a:bodyPr numCol="1"/>
          <a:lstStyle/>
          <a:p>
            <a:endParaRPr lang="en-US"/>
          </a:p>
        </p:txBody>
      </p:sp>
      <p:sp>
        <p:nvSpPr>
          <p:cNvPr id="5" name="Slide Number Placeholder 4"/>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3" name="Footer Placeholder 2"/>
          <p:cNvSpPr>
            <a:spLocks noGrp="1"/>
          </p:cNvSpPr>
          <p:nvPr>
            <p:ph type="ftr" sz="quarter" idx="11"/>
          </p:nvPr>
        </p:nvSpPr>
        <p:spPr/>
        <p:txBody>
          <a:bodyPr numCol="1"/>
          <a:lstStyle/>
          <a:p>
            <a:endParaRPr lang="en-US"/>
          </a:p>
        </p:txBody>
      </p:sp>
      <p:sp>
        <p:nvSpPr>
          <p:cNvPr id="4" name="Slide Number Placeholder 3"/>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numCol="1"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2328" y="2057400"/>
            <a:ext cx="3194943"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numCol="1"/>
          <a:lstStyle/>
          <a:p>
            <a:fld id="{4027089A-8636-F64C-9D23-B4C3EC8D4BA5}" type="datetimeFigureOut">
              <a:rPr lang="en-US" smtClean="0"/>
              <a:t>8/18/2024</a:t>
            </a:fld>
            <a:endParaRPr lang="en-US"/>
          </a:p>
        </p:txBody>
      </p:sp>
      <p:sp>
        <p:nvSpPr>
          <p:cNvPr id="6" name="Footer Placeholder 5"/>
          <p:cNvSpPr>
            <a:spLocks noGrp="1"/>
          </p:cNvSpPr>
          <p:nvPr>
            <p:ph type="ftr" sz="quarter" idx="11"/>
          </p:nvPr>
        </p:nvSpPr>
        <p:spPr/>
        <p:txBody>
          <a:bodyPr numCol="1"/>
          <a:lstStyle/>
          <a:p>
            <a:endParaRPr lang="en-US"/>
          </a:p>
        </p:txBody>
      </p:sp>
      <p:sp>
        <p:nvSpPr>
          <p:cNvPr id="7" name="Slide Number Placeholder 6"/>
          <p:cNvSpPr>
            <a:spLocks noGrp="1"/>
          </p:cNvSpPr>
          <p:nvPr>
            <p:ph type="sldNum" sz="quarter" idx="12"/>
          </p:nvPr>
        </p:nvSpPr>
        <p:spPr/>
        <p:txBody>
          <a:bodyPr numCol="1"/>
          <a:lstStyle/>
          <a:p>
            <a:fld id="{3953B47E-519D-9549-9FB6-B83933F17F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numCol="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numCol="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4027089A-8636-F64C-9D23-B4C3EC8D4BA5}" type="datetimeFigureOut">
              <a:rPr lang="en-US" smtClean="0"/>
              <a:t>8/18/2024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3953B47E-519D-9549-9FB6-B83933F17F08}" type="slidenum">
              <a:rPr lang="en-US" smtClean="0"/>
              <a:t>‹#›</a:t>
            </a:fld>
            <a:endParaRPr lang="en-US"/>
          </a:p>
        </p:txBody>
      </p:sp>
    </p:spTree>
    <p:extLst>
      <p:ext uri="{BB962C8B-B14F-4D97-AF65-F5344CB8AC3E}">
        <p14:creationId xmlns:p14="http://schemas.microsoft.com/office/powerpoint/2010/main" val="76276294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9545" y="47193"/>
            <a:ext cx="7429500" cy="273090"/>
          </a:xfrm>
        </p:spPr>
        <p:txBody>
          <a:bodyPr numCol="1">
            <a:noAutofit/>
          </a:bodyPr>
          <a:lstStyle/>
          <a:p>
            <a:r>
              <a:rPr lang="en-US" sz="1800" b="1" dirty="0"/>
              <a:t> </a:t>
            </a:r>
          </a:p>
        </p:txBody>
      </p:sp>
      <p:graphicFrame>
        <p:nvGraphicFramePr>
          <p:cNvPr id="4" name="Table 3"/>
          <p:cNvGraphicFramePr>
            <a:graphicFrameLocks noGrp="1"/>
          </p:cNvGraphicFramePr>
          <p:nvPr>
            <p:extLst>
              <p:ext uri="{D42A27DB-BD31-4B8C-83A1-F6EECF244321}">
                <p14:modId xmlns:p14="http://schemas.microsoft.com/office/powerpoint/2010/main" val="1921306427"/>
              </p:ext>
            </p:extLst>
          </p:nvPr>
        </p:nvGraphicFramePr>
        <p:xfrm>
          <a:off x="131657" y="412377"/>
          <a:ext cx="2636838" cy="6127007"/>
        </p:xfrm>
        <a:graphic>
          <a:graphicData uri="http://schemas.openxmlformats.org/drawingml/2006/table">
            <a:tbl>
              <a:tblPr firstRow="1" bandRow="1">
                <a:tableStyleId>{5C22544A-7EE6-4342-B048-85BDC9FD1C3A}</a:tableStyleId>
              </a:tblPr>
              <a:tblGrid>
                <a:gridCol w="1012518">
                  <a:extLst>
                    <a:ext uri="{9D8B030D-6E8A-4147-A177-3AD203B41FA5}">
                      <a16:colId xmlns:a16="http://schemas.microsoft.com/office/drawing/2014/main" val="20002"/>
                    </a:ext>
                  </a:extLst>
                </a:gridCol>
                <a:gridCol w="1624320">
                  <a:extLst>
                    <a:ext uri="{9D8B030D-6E8A-4147-A177-3AD203B41FA5}">
                      <a16:colId xmlns:a16="http://schemas.microsoft.com/office/drawing/2014/main" val="20001"/>
                    </a:ext>
                  </a:extLst>
                </a:gridCol>
              </a:tblGrid>
              <a:tr h="294382">
                <a:tc gridSpan="2">
                  <a:txBody>
                    <a:bodyPr/>
                    <a:lstStyle/>
                    <a:p>
                      <a:pPr marL="0" marR="0" lvl="0" indent="0" algn="ctr" defTabSz="914400" rtl="0" eaLnBrk="1" latinLnBrk="0" hangingPunct="1">
                        <a:lnSpc>
                          <a:spcPct val="100000"/>
                        </a:lnSpc>
                        <a:spcBef>
                          <a:spcPts val="0"/>
                        </a:spcBef>
                        <a:spcAft>
                          <a:spcPts val="0"/>
                        </a:spcAft>
                        <a:buClrTx/>
                        <a:buSzTx/>
                        <a:buFontTx/>
                        <a:buNone/>
                        <a:tabLst/>
                        <a:defRPr/>
                      </a:pPr>
                      <a:r>
                        <a:rPr lang="en-US" sz="1800" dirty="0">
                          <a:latin typeface="Letter-join Basic 36" panose="02000505000000020003" pitchFamily="50" charset="0"/>
                        </a:rPr>
                        <a:t>Key Vocabulary</a:t>
                      </a:r>
                    </a:p>
                  </a:txBody>
                  <a:tcPr marL="74295" marR="74295" marT="37148" marB="37148"/>
                </a:tc>
                <a:tc hMerge="1">
                  <a:txBody>
                    <a:bodyPr/>
                    <a:lstStyle/>
                    <a:p>
                      <a:endParaRPr lang="en-US" sz="1500" dirty="0"/>
                    </a:p>
                  </a:txBody>
                  <a:tcPr marL="74295" marR="74295" marT="37148" marB="37148"/>
                </a:tc>
                <a:extLst>
                  <a:ext uri="{0D108BD9-81ED-4DB2-BD59-A6C34878D82A}">
                    <a16:rowId xmlns:a16="http://schemas.microsoft.com/office/drawing/2014/main" val="10000"/>
                  </a:ext>
                </a:extLst>
              </a:tr>
              <a:tr h="494302">
                <a:tc>
                  <a:txBody>
                    <a:bodyPr/>
                    <a:lstStyle/>
                    <a:p>
                      <a:pPr algn="l">
                        <a:lnSpc>
                          <a:spcPct val="107000"/>
                        </a:lnSpc>
                        <a:spcAft>
                          <a:spcPts val="800"/>
                        </a:spcAft>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Stories with familiar settings</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A story which is set somewhere familiar, that the reader has some experience of.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94302">
                <a:tc>
                  <a:txBody>
                    <a:bodyPr/>
                    <a:lstStyle/>
                    <a:p>
                      <a:pPr algn="l">
                        <a:lnSpc>
                          <a:spcPct val="107000"/>
                        </a:lnSpc>
                        <a:spcAft>
                          <a:spcPts val="800"/>
                        </a:spcAft>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Noun</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A person, place or thing.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86510">
                <a:tc>
                  <a:txBody>
                    <a:bodyPr/>
                    <a:lstStyle/>
                    <a:p>
                      <a:pPr algn="l">
                        <a:lnSpc>
                          <a:spcPct val="107000"/>
                        </a:lnSpc>
                        <a:spcAft>
                          <a:spcPts val="800"/>
                        </a:spcAft>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Expanded noun phrase</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Expanded noun phrases add more detail to the noun by adding one or more adjectives.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49935">
                <a:tc>
                  <a:txBody>
                    <a:bodyPr/>
                    <a:lstStyle/>
                    <a:p>
                      <a:pPr algn="l">
                        <a:lnSpc>
                          <a:spcPct val="107000"/>
                        </a:lnSpc>
                        <a:spcAft>
                          <a:spcPts val="800"/>
                        </a:spcAft>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Auxiliary verb</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An auxiliary verb is a ‘helping’ verb, which is used alongside the main verb within a sentence.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49935">
                <a:tc>
                  <a:txBody>
                    <a:bodyPr/>
                    <a:lstStyle/>
                    <a:p>
                      <a:pPr algn="l">
                        <a:lnSpc>
                          <a:spcPct val="107000"/>
                        </a:lnSpc>
                        <a:spcAft>
                          <a:spcPts val="800"/>
                        </a:spcAft>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Perfect form of verbs</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The perfect tense is used to refer to an action or event that happened at an indefinite time in the past and has been completed, or started in the past and is continuing in the present. The auxiliary verbs has/have, plus the past participle of a verb forms the perfect tense.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762371287"/>
              </p:ext>
            </p:extLst>
          </p:nvPr>
        </p:nvGraphicFramePr>
        <p:xfrm>
          <a:off x="2839819" y="2812994"/>
          <a:ext cx="3392304" cy="2918966"/>
        </p:xfrm>
        <a:graphic>
          <a:graphicData uri="http://schemas.openxmlformats.org/drawingml/2006/table">
            <a:tbl>
              <a:tblPr firstRow="1" bandRow="1">
                <a:tableStyleId>{21E4AEA4-8DFA-4A89-87EB-49C32662AFE0}</a:tableStyleId>
              </a:tblPr>
              <a:tblGrid>
                <a:gridCol w="622472">
                  <a:extLst>
                    <a:ext uri="{9D8B030D-6E8A-4147-A177-3AD203B41FA5}">
                      <a16:colId xmlns:a16="http://schemas.microsoft.com/office/drawing/2014/main" val="20000"/>
                    </a:ext>
                  </a:extLst>
                </a:gridCol>
                <a:gridCol w="807868">
                  <a:extLst>
                    <a:ext uri="{9D8B030D-6E8A-4147-A177-3AD203B41FA5}">
                      <a16:colId xmlns:a16="http://schemas.microsoft.com/office/drawing/2014/main" val="20001"/>
                    </a:ext>
                  </a:extLst>
                </a:gridCol>
                <a:gridCol w="1961964">
                  <a:extLst>
                    <a:ext uri="{9D8B030D-6E8A-4147-A177-3AD203B41FA5}">
                      <a16:colId xmlns:a16="http://schemas.microsoft.com/office/drawing/2014/main" val="3827066675"/>
                    </a:ext>
                  </a:extLst>
                </a:gridCol>
              </a:tblGrid>
              <a:tr h="284963">
                <a:tc gridSpan="3">
                  <a:txBody>
                    <a:bodyPr/>
                    <a:lstStyle/>
                    <a:p>
                      <a:pPr algn="ctr"/>
                      <a:r>
                        <a:rPr lang="en-GB" altLang="en-GB" sz="1600" dirty="0">
                          <a:latin typeface="Letter-join Basic 36" panose="02000505000000020003" pitchFamily="50" charset="0"/>
                        </a:rPr>
                        <a:t>Prior Knowledge </a:t>
                      </a:r>
                    </a:p>
                  </a:txBody>
                  <a:tcPr marL="74295" marR="74295" marT="37148" marB="37148"/>
                </a:tc>
                <a:tc hMerge="1">
                  <a:txBody>
                    <a:bodyPr/>
                    <a:lstStyle/>
                    <a:p>
                      <a:endParaRPr lang="en-GB" altLang="en-GB" dirty="0"/>
                    </a:p>
                  </a:txBody>
                  <a:tcPr marL="74295" marR="74295" marT="37148" marB="37148"/>
                </a:tc>
                <a:tc hMerge="1">
                  <a:txBody>
                    <a:bodyPr/>
                    <a:lstStyle/>
                    <a:p>
                      <a:endParaRPr lang="en-US"/>
                    </a:p>
                  </a:txBody>
                  <a:tcPr/>
                </a:tc>
                <a:extLst>
                  <a:ext uri="{0D108BD9-81ED-4DB2-BD59-A6C34878D82A}">
                    <a16:rowId xmlns:a16="http://schemas.microsoft.com/office/drawing/2014/main" val="10000"/>
                  </a:ext>
                </a:extLst>
              </a:tr>
              <a:tr h="546035">
                <a:tc>
                  <a:txBody>
                    <a:bodyPr/>
                    <a:lstStyle/>
                    <a:p>
                      <a:r>
                        <a:rPr lang="en-US" altLang="en-GB" sz="1100" b="0" dirty="0">
                          <a:latin typeface="Letter-join Basic 36" panose="02000505000000020003" pitchFamily="50" charset="0"/>
                        </a:rPr>
                        <a:t>Year 3</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Stories with familiar settings</a:t>
                      </a:r>
                      <a:endParaRPr lang="en-GB" sz="1100" dirty="0">
                        <a:latin typeface="Letter-join Basic 36" panose="02000505000000020003" pitchFamily="50"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effectLst/>
                          <a:latin typeface="Letter-join Basic 36" panose="02000505000000020003" pitchFamily="50" charset="0"/>
                          <a:ea typeface="Calibri" panose="020F0502020204030204" pitchFamily="34" charset="0"/>
                          <a:cs typeface="Times New Roman" panose="02020603050405020304" pitchFamily="18" charset="0"/>
                        </a:rPr>
                        <a:t>A story which is set somewhere familiar, that the reader has some experience of. </a:t>
                      </a:r>
                      <a:endParaRPr lang="en-GB" sz="1100" dirty="0">
                        <a:effectLst/>
                        <a:latin typeface="Letter-join Basic 36" panose="02000505000000020003" pitchFamily="50"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46035">
                <a:tc>
                  <a:txBody>
                    <a:bodyPr/>
                    <a:lstStyle/>
                    <a:p>
                      <a:r>
                        <a:rPr lang="en-US" altLang="en-GB" sz="1100" b="0" dirty="0">
                          <a:latin typeface="Letter-join Basic 36" panose="02000505000000020003" pitchFamily="50" charset="0"/>
                        </a:rPr>
                        <a:t>Year 2</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Poetry</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Expanded noun phrases where the expansion takes place before the noun.</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1413040876"/>
                  </a:ext>
                </a:extLst>
              </a:tr>
              <a:tr h="546035">
                <a:tc>
                  <a:txBody>
                    <a:bodyPr/>
                    <a:lstStyle/>
                    <a:p>
                      <a:r>
                        <a:rPr lang="en-US" altLang="en-GB" sz="1100" b="0" dirty="0">
                          <a:latin typeface="Letter-join Basic 36" panose="02000505000000020003" pitchFamily="50" charset="0"/>
                        </a:rPr>
                        <a:t>Year 3</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Non-chronological report</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The present perfect form of verbs uses the auxiliary verbs has/have and a past participle verb (which usually ends in –ed or –</a:t>
                      </a:r>
                      <a:r>
                        <a:rPr lang="en-US" sz="1100" dirty="0" err="1">
                          <a:latin typeface="Letter-join Basic 36" panose="02000505000000020003" pitchFamily="50" charset="0"/>
                        </a:rPr>
                        <a:t>en</a:t>
                      </a:r>
                      <a:r>
                        <a:rPr lang="en-US" sz="1100" dirty="0">
                          <a:latin typeface="Letter-join Basic 36" panose="02000505000000020003" pitchFamily="50" charset="0"/>
                        </a:rPr>
                        <a:t>). </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1219033624"/>
                  </a:ext>
                </a:extLst>
              </a:tr>
              <a:tr h="546035">
                <a:tc>
                  <a:txBody>
                    <a:bodyPr/>
                    <a:lstStyle/>
                    <a:p>
                      <a:r>
                        <a:rPr lang="en-US" altLang="en-GB" sz="1100" b="0" dirty="0">
                          <a:latin typeface="Letter-join Basic 36" panose="02000505000000020003" pitchFamily="50" charset="0"/>
                        </a:rPr>
                        <a:t>Year 4</a:t>
                      </a:r>
                      <a:endParaRPr lang="en-GB" altLang="en-GB" sz="1100" b="0" dirty="0">
                        <a:latin typeface="Letter-join Basic 36" panose="02000505000000020003" pitchFamily="50" charset="0"/>
                      </a:endParaRPr>
                    </a:p>
                  </a:txBody>
                  <a:tcPr marL="74295" marR="74295" marT="37148" marB="37148"/>
                </a:tc>
                <a:tc>
                  <a:txBody>
                    <a:bodyPr/>
                    <a:lstStyle/>
                    <a:p>
                      <a:r>
                        <a:rPr lang="en-US" sz="1100" dirty="0">
                          <a:latin typeface="Letter-join Basic 36" panose="02000505000000020003" pitchFamily="50" charset="0"/>
                        </a:rPr>
                        <a:t>Recount (letters)</a:t>
                      </a:r>
                      <a:endParaRPr lang="en-GB" sz="1100" dirty="0">
                        <a:latin typeface="Letter-join Basic 36" panose="02000505000000020003" pitchFamily="50" charset="0"/>
                      </a:endParaRPr>
                    </a:p>
                  </a:txBody>
                  <a:tcPr marL="68580" marR="68580" marT="0" marB="0"/>
                </a:tc>
                <a:tc>
                  <a:txBody>
                    <a:bodyPr/>
                    <a:lstStyle/>
                    <a:p>
                      <a:r>
                        <a:rPr lang="en-US" sz="1100" dirty="0">
                          <a:latin typeface="Letter-join Basic 36" panose="02000505000000020003" pitchFamily="50" charset="0"/>
                        </a:rPr>
                        <a:t>Expanded noun phrases with prepositional phrases. </a:t>
                      </a:r>
                      <a:endParaRPr lang="en-GB" sz="1100" dirty="0">
                        <a:latin typeface="Letter-join Basic 36" panose="02000505000000020003" pitchFamily="50" charset="0"/>
                      </a:endParaRPr>
                    </a:p>
                  </a:txBody>
                  <a:tcPr marL="68580" marR="68580" marT="0" marB="0"/>
                </a:tc>
                <a:extLst>
                  <a:ext uri="{0D108BD9-81ED-4DB2-BD59-A6C34878D82A}">
                    <a16:rowId xmlns:a16="http://schemas.microsoft.com/office/drawing/2014/main" val="3475052407"/>
                  </a:ext>
                </a:extLst>
              </a:tr>
            </a:tbl>
          </a:graphicData>
        </a:graphic>
      </p:graphicFrame>
      <p:graphicFrame>
        <p:nvGraphicFramePr>
          <p:cNvPr id="8" name="Table 7">
            <a:extLst>
              <a:ext uri="{FF2B5EF4-FFF2-40B4-BE49-F238E27FC236}">
                <a16:creationId xmlns:a16="http://schemas.microsoft.com/office/drawing/2014/main" id="{87A16600-9CE5-7D4D-9238-FE903140D703}"/>
              </a:ext>
            </a:extLst>
          </p:cNvPr>
          <p:cNvGraphicFramePr>
            <a:graphicFrameLocks noGrp="1"/>
          </p:cNvGraphicFramePr>
          <p:nvPr>
            <p:extLst>
              <p:ext uri="{D42A27DB-BD31-4B8C-83A1-F6EECF244321}">
                <p14:modId xmlns:p14="http://schemas.microsoft.com/office/powerpoint/2010/main" val="4223075643"/>
              </p:ext>
            </p:extLst>
          </p:nvPr>
        </p:nvGraphicFramePr>
        <p:xfrm>
          <a:off x="2839820" y="420768"/>
          <a:ext cx="3392304" cy="2275284"/>
        </p:xfrm>
        <a:graphic>
          <a:graphicData uri="http://schemas.openxmlformats.org/drawingml/2006/table">
            <a:tbl>
              <a:tblPr firstRow="1" bandRow="1">
                <a:tableStyleId>{F5AB1C69-6EDB-4FF4-983F-18BD219EF322}</a:tableStyleId>
              </a:tblPr>
              <a:tblGrid>
                <a:gridCol w="365559">
                  <a:extLst>
                    <a:ext uri="{9D8B030D-6E8A-4147-A177-3AD203B41FA5}">
                      <a16:colId xmlns:a16="http://schemas.microsoft.com/office/drawing/2014/main" val="3034729171"/>
                    </a:ext>
                  </a:extLst>
                </a:gridCol>
                <a:gridCol w="3026745">
                  <a:extLst>
                    <a:ext uri="{9D8B030D-6E8A-4147-A177-3AD203B41FA5}">
                      <a16:colId xmlns:a16="http://schemas.microsoft.com/office/drawing/2014/main" val="771789285"/>
                    </a:ext>
                  </a:extLst>
                </a:gridCol>
              </a:tblGrid>
              <a:tr h="568404">
                <a:tc gridSpan="2">
                  <a:txBody>
                    <a:bodyPr/>
                    <a:lstStyle/>
                    <a:p>
                      <a:pPr algn="ctr"/>
                      <a:r>
                        <a:rPr lang="en-US" sz="1800" dirty="0">
                          <a:latin typeface="Letter-join Basic 36" panose="02000505000000020003" pitchFamily="50" charset="0"/>
                        </a:rPr>
                        <a:t>Key Information </a:t>
                      </a:r>
                    </a:p>
                  </a:txBody>
                  <a:tcPr marL="74295" marR="74295" marT="37148" marB="37148">
                    <a:solidFill>
                      <a:schemeClr val="accent4"/>
                    </a:solidFill>
                  </a:tcPr>
                </a:tc>
                <a:tc hMerge="1">
                  <a:txBody>
                    <a:bodyPr/>
                    <a:lstStyle/>
                    <a:p>
                      <a:endParaRPr lang="en-US"/>
                    </a:p>
                  </a:txBody>
                  <a:tcPr/>
                </a:tc>
                <a:extLst>
                  <a:ext uri="{0D108BD9-81ED-4DB2-BD59-A6C34878D82A}">
                    <a16:rowId xmlns:a16="http://schemas.microsoft.com/office/drawing/2014/main" val="2106910169"/>
                  </a:ext>
                </a:extLst>
              </a:tr>
              <a:tr h="447267">
                <a:tc>
                  <a:txBody>
                    <a:bodyPr/>
                    <a:lstStyle/>
                    <a:p>
                      <a:r>
                        <a:rPr lang="en-US" sz="1400" b="0" dirty="0">
                          <a:latin typeface="Letter-join Basic 36" panose="02000505000000020003" pitchFamily="50" charset="0"/>
                        </a:rPr>
                        <a:t>1</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Letter-join Basic 36" panose="02000505000000020003" pitchFamily="50" charset="0"/>
                          <a:ea typeface="+mn-ea"/>
                          <a:cs typeface="+mn-cs"/>
                        </a:rPr>
                        <a:t>An expanded noun phrase adds more detail to the noun by adding one or more adjectives. </a:t>
                      </a:r>
                    </a:p>
                  </a:txBody>
                  <a:tcPr marL="68580" marR="68580" marT="0" marB="0"/>
                </a:tc>
                <a:extLst>
                  <a:ext uri="{0D108BD9-81ED-4DB2-BD59-A6C34878D82A}">
                    <a16:rowId xmlns:a16="http://schemas.microsoft.com/office/drawing/2014/main" val="3401584818"/>
                  </a:ext>
                </a:extLst>
              </a:tr>
              <a:tr h="447267">
                <a:tc>
                  <a:txBody>
                    <a:bodyPr/>
                    <a:lstStyle/>
                    <a:p>
                      <a:r>
                        <a:rPr lang="en-US" sz="1400" b="0" dirty="0">
                          <a:latin typeface="Letter-join Basic 36" panose="02000505000000020003" pitchFamily="50" charset="0"/>
                        </a:rPr>
                        <a:t>2</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Letter-join Basic 36" panose="02000505000000020003" pitchFamily="50" charset="0"/>
                          <a:ea typeface="+mn-ea"/>
                          <a:cs typeface="+mn-cs"/>
                        </a:rPr>
                        <a:t>The perfect form of verbs all include the auxiliary verb ‘have’ or ‘has’. The perfect form of verbs can show time and cause. </a:t>
                      </a:r>
                    </a:p>
                    <a:p>
                      <a:endParaRPr lang="en-GB" sz="1400" dirty="0">
                        <a:latin typeface="Letter-join Basic 36" panose="02000505000000020003" pitchFamily="50" charset="0"/>
                      </a:endParaRPr>
                    </a:p>
                  </a:txBody>
                  <a:tcPr marL="68580" marR="68580" marT="0" marB="0"/>
                </a:tc>
                <a:extLst>
                  <a:ext uri="{0D108BD9-81ED-4DB2-BD59-A6C34878D82A}">
                    <a16:rowId xmlns:a16="http://schemas.microsoft.com/office/drawing/2014/main" val="2075142700"/>
                  </a:ext>
                </a:extLst>
              </a:tr>
            </a:tbl>
          </a:graphicData>
        </a:graphic>
      </p:graphicFrame>
      <p:sp>
        <p:nvSpPr>
          <p:cNvPr id="9" name="Text Box 1">
            <a:extLst>
              <a:ext uri="{FF2B5EF4-FFF2-40B4-BE49-F238E27FC236}">
                <a16:creationId xmlns:a16="http://schemas.microsoft.com/office/drawing/2014/main" id="{B4B651D5-66AC-4685-ACBB-E250E3E48AAA}"/>
              </a:ext>
            </a:extLst>
          </p:cNvPr>
          <p:cNvSpPr txBox="1"/>
          <p:nvPr/>
        </p:nvSpPr>
        <p:spPr>
          <a:xfrm>
            <a:off x="1593350" y="56193"/>
            <a:ext cx="5855539" cy="307427"/>
          </a:xfrm>
          <a:prstGeom prst="rect">
            <a:avLst/>
          </a:prstGeom>
          <a:solidFill>
            <a:schemeClr val="lt1"/>
          </a:solidFill>
          <a:ln w="28575">
            <a:solidFill>
              <a:schemeClr val="accent6"/>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en-US" sz="2000" b="1" dirty="0">
                <a:latin typeface="Letter-join Basic 36" panose="02000505000000020003" pitchFamily="50" charset="0"/>
              </a:rPr>
              <a:t>Stories with Familiar Settings Knowledge </a:t>
            </a:r>
            <a:r>
              <a:rPr lang="en-US" sz="2000" b="1" dirty="0" err="1">
                <a:latin typeface="Letter-join Basic 36" panose="02000505000000020003" pitchFamily="50" charset="0"/>
              </a:rPr>
              <a:t>Organiser</a:t>
            </a:r>
            <a:endParaRPr lang="en-GB" sz="2000" dirty="0">
              <a:latin typeface="Letter-join Basic 36" panose="02000505000000020003" pitchFamily="50" charset="0"/>
            </a:endParaRPr>
          </a:p>
        </p:txBody>
      </p:sp>
      <p:graphicFrame>
        <p:nvGraphicFramePr>
          <p:cNvPr id="13" name="Table 12">
            <a:extLst>
              <a:ext uri="{FF2B5EF4-FFF2-40B4-BE49-F238E27FC236}">
                <a16:creationId xmlns:a16="http://schemas.microsoft.com/office/drawing/2014/main" id="{D619386D-851B-45DE-AD4F-CF6D138AC316}"/>
              </a:ext>
            </a:extLst>
          </p:cNvPr>
          <p:cNvGraphicFramePr>
            <a:graphicFrameLocks noGrp="1"/>
          </p:cNvGraphicFramePr>
          <p:nvPr>
            <p:extLst>
              <p:ext uri="{D42A27DB-BD31-4B8C-83A1-F6EECF244321}">
                <p14:modId xmlns:p14="http://schemas.microsoft.com/office/powerpoint/2010/main" val="569639986"/>
              </p:ext>
            </p:extLst>
          </p:nvPr>
        </p:nvGraphicFramePr>
        <p:xfrm>
          <a:off x="6357151" y="429201"/>
          <a:ext cx="3392304" cy="6428798"/>
        </p:xfrm>
        <a:graphic>
          <a:graphicData uri="http://schemas.openxmlformats.org/drawingml/2006/table">
            <a:tbl>
              <a:tblPr firstRow="1" bandRow="1">
                <a:tableStyleId>{F5AB1C69-6EDB-4FF4-983F-18BD219EF322}</a:tableStyleId>
              </a:tblPr>
              <a:tblGrid>
                <a:gridCol w="3392304">
                  <a:extLst>
                    <a:ext uri="{9D8B030D-6E8A-4147-A177-3AD203B41FA5}">
                      <a16:colId xmlns:a16="http://schemas.microsoft.com/office/drawing/2014/main" val="20000"/>
                    </a:ext>
                  </a:extLst>
                </a:gridCol>
              </a:tblGrid>
              <a:tr h="507677">
                <a:tc>
                  <a:txBody>
                    <a:bodyPr/>
                    <a:lstStyle/>
                    <a:p>
                      <a:pPr algn="ctr"/>
                      <a:r>
                        <a:rPr lang="en-GB" altLang="en-GB" sz="1800" dirty="0">
                          <a:latin typeface="Letter-join Basic 36" panose="02000505000000020003" pitchFamily="50" charset="0"/>
                        </a:rPr>
                        <a:t>Worked Examples</a:t>
                      </a:r>
                    </a:p>
                  </a:txBody>
                  <a:tcPr marL="74295" marR="74295" marT="37148" marB="37148"/>
                </a:tc>
                <a:extLst>
                  <a:ext uri="{0D108BD9-81ED-4DB2-BD59-A6C34878D82A}">
                    <a16:rowId xmlns:a16="http://schemas.microsoft.com/office/drawing/2014/main" val="10000"/>
                  </a:ext>
                </a:extLst>
              </a:tr>
              <a:tr h="3240466">
                <a:tc>
                  <a:txBody>
                    <a:bodyPr/>
                    <a:lstStyle/>
                    <a:p>
                      <a:r>
                        <a:rPr lang="en-US" altLang="en-GB" sz="1200" b="1" kern="1200" dirty="0">
                          <a:solidFill>
                            <a:schemeClr val="dk1"/>
                          </a:solidFill>
                          <a:effectLst/>
                          <a:latin typeface="Letter-join Basic 36" panose="02000505000000020003" pitchFamily="50" charset="0"/>
                          <a:ea typeface="+mn-ea"/>
                          <a:cs typeface="+mn-cs"/>
                        </a:rPr>
                        <a:t>Expanded Noun Phrases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Letter-join Basic 36" panose="02000505000000020003" pitchFamily="50" charset="0"/>
                          <a:ea typeface="+mn-ea"/>
                          <a:cs typeface="+mn-cs"/>
                        </a:rPr>
                        <a:t>An expanded noun phrase adds more detail to the noun by adding one or more adjectives.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dk1"/>
                        </a:solidFill>
                        <a:effectLst/>
                        <a:latin typeface="Letter-join Basic 36" panose="02000505000000020003"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Letter-join Basic 36" panose="02000505000000020003" pitchFamily="50" charset="0"/>
                          <a:ea typeface="+mn-ea"/>
                          <a:cs typeface="+mn-cs"/>
                        </a:rPr>
                        <a:t>A</a:t>
                      </a:r>
                      <a:r>
                        <a:rPr lang="en-GB" sz="1200" kern="1200" dirty="0">
                          <a:solidFill>
                            <a:schemeClr val="dk1"/>
                          </a:solidFill>
                          <a:effectLst/>
                          <a:latin typeface="Letter-join Basic 36" panose="02000505000000020003" pitchFamily="50" charset="0"/>
                          <a:ea typeface="+mn-ea"/>
                          <a:cs typeface="+mn-cs"/>
                        </a:rPr>
                        <a:t>dd an expanded noun phrase to each of the sentences. </a:t>
                      </a:r>
                    </a:p>
                    <a:p>
                      <a:endParaRPr lang="en-US" altLang="en-GB" sz="1200" b="1" kern="1200" dirty="0">
                        <a:solidFill>
                          <a:schemeClr val="dk1"/>
                        </a:solidFill>
                        <a:effectLst/>
                        <a:latin typeface="Letter-join Basic 36" panose="02000505000000020003"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rgbClr val="00B050"/>
                          </a:solidFill>
                          <a:effectLst/>
                          <a:latin typeface="Letter-join Basic 36" panose="02000505000000020003" pitchFamily="50" charset="0"/>
                          <a:ea typeface="+mn-ea"/>
                          <a:cs typeface="+mn-cs"/>
                        </a:rPr>
                        <a:t>Tricia</a:t>
                      </a:r>
                      <a:r>
                        <a:rPr lang="en-GB" sz="1200" b="0" kern="1200" dirty="0">
                          <a:solidFill>
                            <a:schemeClr val="dk1"/>
                          </a:solidFill>
                          <a:effectLst/>
                          <a:latin typeface="Letter-join Basic 36" panose="02000505000000020003" pitchFamily="50" charset="0"/>
                          <a:ea typeface="+mn-ea"/>
                          <a:cs typeface="+mn-cs"/>
                        </a:rPr>
                        <a:t> </a:t>
                      </a:r>
                      <a:r>
                        <a:rPr lang="en-GB" sz="1200" b="0" kern="1200" dirty="0">
                          <a:solidFill>
                            <a:schemeClr val="accent2"/>
                          </a:solidFill>
                          <a:effectLst/>
                          <a:latin typeface="Letter-join Basic 36" panose="02000505000000020003" pitchFamily="50" charset="0"/>
                          <a:ea typeface="+mn-ea"/>
                          <a:cs typeface="+mn-cs"/>
                        </a:rPr>
                        <a:t>bought the skis for herself</a:t>
                      </a:r>
                      <a:r>
                        <a:rPr lang="en-GB" sz="1200" b="0" kern="1200" dirty="0">
                          <a:solidFill>
                            <a:srgbClr val="FF0000"/>
                          </a:solidFill>
                          <a:effectLst/>
                          <a:latin typeface="Letter-join Basic 36" panose="02000505000000020003" pitchFamily="50" charset="0"/>
                          <a:ea typeface="+mn-ea"/>
                          <a:cs typeface="+mn-cs"/>
                        </a:rPr>
                        <a:t>. </a:t>
                      </a:r>
                    </a:p>
                    <a:p>
                      <a:endParaRPr lang="en-US" altLang="en-GB" sz="1200" b="1" kern="1200" dirty="0">
                        <a:solidFill>
                          <a:schemeClr val="dk1"/>
                        </a:solidFill>
                        <a:effectLst/>
                        <a:latin typeface="Letter-join Basic 36" panose="02000505000000020003"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B050"/>
                          </a:solidFill>
                          <a:effectLst/>
                          <a:latin typeface="Letter-join Basic 36" panose="02000505000000020003" pitchFamily="50" charset="0"/>
                          <a:ea typeface="+mn-ea"/>
                          <a:cs typeface="+mn-cs"/>
                        </a:rPr>
                        <a:t>Tricia</a:t>
                      </a:r>
                      <a:r>
                        <a:rPr lang="en-GB" sz="1200" kern="1200" dirty="0">
                          <a:solidFill>
                            <a:schemeClr val="dk1"/>
                          </a:solidFill>
                          <a:effectLst/>
                          <a:latin typeface="Letter-join Basic 36" panose="02000505000000020003" pitchFamily="50" charset="0"/>
                          <a:ea typeface="+mn-ea"/>
                          <a:cs typeface="+mn-cs"/>
                        </a:rPr>
                        <a:t> </a:t>
                      </a:r>
                      <a:r>
                        <a:rPr lang="en-GB" sz="1200" kern="1200" dirty="0">
                          <a:solidFill>
                            <a:schemeClr val="accent2"/>
                          </a:solidFill>
                          <a:effectLst/>
                          <a:latin typeface="Letter-join Basic 36" panose="02000505000000020003" pitchFamily="50" charset="0"/>
                          <a:ea typeface="+mn-ea"/>
                          <a:cs typeface="+mn-cs"/>
                        </a:rPr>
                        <a:t>bought the </a:t>
                      </a:r>
                      <a:r>
                        <a:rPr lang="en-GB" sz="1200" b="1" kern="1200" dirty="0">
                          <a:solidFill>
                            <a:schemeClr val="accent2"/>
                          </a:solidFill>
                          <a:effectLst/>
                          <a:latin typeface="Letter-join Basic 36" panose="02000505000000020003" pitchFamily="50" charset="0"/>
                          <a:ea typeface="+mn-ea"/>
                          <a:cs typeface="+mn-cs"/>
                        </a:rPr>
                        <a:t>skis with the blue spots</a:t>
                      </a:r>
                      <a:r>
                        <a:rPr lang="en-GB" sz="1200" kern="1200" dirty="0">
                          <a:solidFill>
                            <a:schemeClr val="accent2"/>
                          </a:solidFill>
                          <a:effectLst/>
                          <a:latin typeface="Letter-join Basic 36" panose="02000505000000020003" pitchFamily="50" charset="0"/>
                          <a:ea typeface="+mn-ea"/>
                          <a:cs typeface="+mn-cs"/>
                        </a:rPr>
                        <a:t> for herself</a:t>
                      </a:r>
                      <a:r>
                        <a:rPr lang="en-GB" sz="1200" kern="1200" dirty="0">
                          <a:solidFill>
                            <a:srgbClr val="FF0000"/>
                          </a:solidFill>
                          <a:effectLst/>
                          <a:latin typeface="Letter-join Basic 36" panose="02000505000000020003" pitchFamily="50" charset="0"/>
                          <a:ea typeface="+mn-ea"/>
                          <a:cs typeface="+mn-cs"/>
                        </a:rPr>
                        <a:t>. </a:t>
                      </a:r>
                    </a:p>
                    <a:p>
                      <a:endParaRPr lang="en-US" altLang="en-GB" sz="1200" b="1" kern="1200" dirty="0">
                        <a:solidFill>
                          <a:schemeClr val="dk1"/>
                        </a:solidFill>
                        <a:effectLst/>
                        <a:latin typeface="Letter-join Basic 36" panose="02000505000000020003"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GB" sz="1200" b="0" kern="1200" dirty="0">
                          <a:solidFill>
                            <a:srgbClr val="00B050"/>
                          </a:solidFill>
                          <a:effectLst/>
                          <a:latin typeface="Letter-join Basic 36" panose="02000505000000020003" pitchFamily="50" charset="0"/>
                          <a:ea typeface="+mn-ea"/>
                          <a:cs typeface="+mn-cs"/>
                        </a:rPr>
                        <a:t>A secret garden</a:t>
                      </a:r>
                      <a:r>
                        <a:rPr lang="en-US" altLang="en-GB" sz="1200" b="0" kern="1200" dirty="0">
                          <a:solidFill>
                            <a:srgbClr val="FF0000"/>
                          </a:solidFill>
                          <a:effectLst/>
                          <a:latin typeface="Letter-join Basic 36" panose="02000505000000020003" pitchFamily="50" charset="0"/>
                          <a:ea typeface="+mn-ea"/>
                          <a:cs typeface="+mn-cs"/>
                        </a:rPr>
                        <a:t>.</a:t>
                      </a:r>
                      <a:endParaRPr lang="en-US" altLang="en-GB" sz="1200" b="1" kern="1200" dirty="0">
                        <a:solidFill>
                          <a:srgbClr val="FF0000"/>
                        </a:solidFill>
                        <a:effectLst/>
                        <a:latin typeface="Letter-join Basic 36" panose="02000505000000020003" pitchFamily="50" charset="0"/>
                        <a:ea typeface="+mn-ea"/>
                        <a:cs typeface="+mn-cs"/>
                      </a:endParaRPr>
                    </a:p>
                    <a:p>
                      <a:endParaRPr lang="en-US" altLang="en-GB" sz="1200" b="0" kern="1200" dirty="0">
                        <a:solidFill>
                          <a:srgbClr val="00B050"/>
                        </a:solidFill>
                        <a:effectLst/>
                        <a:latin typeface="Letter-join Basic 36" panose="02000505000000020003" pitchFamily="50" charset="0"/>
                        <a:ea typeface="+mn-ea"/>
                        <a:cs typeface="+mn-cs"/>
                      </a:endParaRPr>
                    </a:p>
                    <a:p>
                      <a:r>
                        <a:rPr lang="en-US" altLang="en-GB" sz="1200" b="0" kern="1200" dirty="0">
                          <a:solidFill>
                            <a:srgbClr val="00B050"/>
                          </a:solidFill>
                          <a:effectLst/>
                          <a:latin typeface="Letter-join Basic 36" panose="02000505000000020003" pitchFamily="50" charset="0"/>
                          <a:ea typeface="+mn-ea"/>
                          <a:cs typeface="+mn-cs"/>
                        </a:rPr>
                        <a:t>A secret garden</a:t>
                      </a:r>
                      <a:r>
                        <a:rPr lang="en-US" altLang="en-GB" sz="1200" b="0" kern="1200" dirty="0">
                          <a:solidFill>
                            <a:schemeClr val="dk1"/>
                          </a:solidFill>
                          <a:effectLst/>
                          <a:latin typeface="Letter-join Basic 36" panose="02000505000000020003" pitchFamily="50" charset="0"/>
                          <a:ea typeface="+mn-ea"/>
                          <a:cs typeface="+mn-cs"/>
                        </a:rPr>
                        <a:t>, </a:t>
                      </a:r>
                      <a:r>
                        <a:rPr lang="en-US" altLang="en-GB" sz="1200" b="0" kern="1200" dirty="0">
                          <a:solidFill>
                            <a:schemeClr val="accent2"/>
                          </a:solidFill>
                          <a:effectLst/>
                          <a:latin typeface="Letter-join Basic 36" panose="02000505000000020003" pitchFamily="50" charset="0"/>
                          <a:ea typeface="+mn-ea"/>
                          <a:cs typeface="+mn-cs"/>
                        </a:rPr>
                        <a:t>with </a:t>
                      </a:r>
                      <a:r>
                        <a:rPr lang="en-US" altLang="en-GB" sz="1200" b="1" kern="1200" dirty="0">
                          <a:solidFill>
                            <a:schemeClr val="accent2"/>
                          </a:solidFill>
                          <a:effectLst/>
                          <a:latin typeface="Letter-join Basic 36" panose="02000505000000020003" pitchFamily="50" charset="0"/>
                          <a:ea typeface="+mn-ea"/>
                          <a:cs typeface="+mn-cs"/>
                        </a:rPr>
                        <a:t>enchanted flowers everywhere</a:t>
                      </a:r>
                      <a:r>
                        <a:rPr lang="en-US" altLang="en-GB" sz="1200" b="1" kern="1200" dirty="0">
                          <a:solidFill>
                            <a:srgbClr val="FF0000"/>
                          </a:solidFill>
                          <a:effectLst/>
                          <a:latin typeface="Letter-join Basic 36" panose="02000505000000020003" pitchFamily="50" charset="0"/>
                          <a:ea typeface="+mn-ea"/>
                          <a:cs typeface="+mn-cs"/>
                        </a:rPr>
                        <a:t>. </a:t>
                      </a:r>
                      <a:endParaRPr lang="en-US" altLang="en-GB" sz="1200" b="1" kern="1200" dirty="0">
                        <a:solidFill>
                          <a:schemeClr val="dk1"/>
                        </a:solidFill>
                        <a:effectLst/>
                        <a:latin typeface="Letter-join Basic 36" panose="02000505000000020003" pitchFamily="50" charset="0"/>
                        <a:ea typeface="+mn-ea"/>
                        <a:cs typeface="+mn-cs"/>
                      </a:endParaRPr>
                    </a:p>
                  </a:txBody>
                  <a:tcPr marL="74295" marR="74295" marT="37148" marB="37148"/>
                </a:tc>
                <a:extLst>
                  <a:ext uri="{0D108BD9-81ED-4DB2-BD59-A6C34878D82A}">
                    <a16:rowId xmlns:a16="http://schemas.microsoft.com/office/drawing/2014/main" val="10001"/>
                  </a:ext>
                </a:extLst>
              </a:tr>
              <a:tr h="2680655">
                <a:tc>
                  <a:txBody>
                    <a:bodyPr/>
                    <a:lstStyle/>
                    <a:p>
                      <a:r>
                        <a:rPr lang="en-US" altLang="en-GB" sz="1200" b="1" kern="1200" dirty="0">
                          <a:solidFill>
                            <a:schemeClr val="dk1"/>
                          </a:solidFill>
                          <a:effectLst/>
                          <a:latin typeface="Letter-join Basic 36" panose="02000505000000020003" pitchFamily="50" charset="0"/>
                          <a:ea typeface="+mn-ea"/>
                          <a:cs typeface="+mn-cs"/>
                        </a:rPr>
                        <a:t>Perfect form of verbs to show time and cause. </a:t>
                      </a:r>
                    </a:p>
                    <a:p>
                      <a:endParaRPr lang="en-US" altLang="en-GB" sz="1200" b="1" kern="1200" dirty="0">
                        <a:solidFill>
                          <a:schemeClr val="dk1"/>
                        </a:solidFill>
                        <a:effectLst/>
                        <a:latin typeface="Letter-join Basic 36" panose="02000505000000020003" pitchFamily="50"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Letter-join Basic 36" panose="02000505000000020003" pitchFamily="50" charset="0"/>
                          <a:ea typeface="Calibri" panose="020F0502020204030204" pitchFamily="34" charset="0"/>
                          <a:cs typeface="Times New Roman" panose="02020603050405020304" pitchFamily="18" charset="0"/>
                        </a:rPr>
                        <a:t>The perfect tense is used to refer to an action or event that happened at an indefinite time in the past and has been completed, or started in the past and is continuing in the present. The auxiliary verbs has/have, plus the past participle of a verb forms the perfect tense. </a:t>
                      </a:r>
                      <a:endParaRPr lang="en-GB" sz="1200" dirty="0">
                        <a:effectLst/>
                        <a:latin typeface="Letter-join Basic 36" panose="02000505000000020003" pitchFamily="50" charset="0"/>
                        <a:ea typeface="Calibri" panose="020F0502020204030204" pitchFamily="34" charset="0"/>
                        <a:cs typeface="Times New Roman" panose="02020603050405020304" pitchFamily="18" charset="0"/>
                      </a:endParaRPr>
                    </a:p>
                    <a:p>
                      <a:endParaRPr lang="en-US" altLang="en-GB" sz="1200" b="1" kern="1200" dirty="0">
                        <a:solidFill>
                          <a:schemeClr val="dk1"/>
                        </a:solidFill>
                        <a:effectLst/>
                        <a:latin typeface="Letter-join Basic 36" panose="02000505000000020003" pitchFamily="50" charset="0"/>
                        <a:ea typeface="+mn-ea"/>
                        <a:cs typeface="+mn-cs"/>
                      </a:endParaRPr>
                    </a:p>
                    <a:p>
                      <a:r>
                        <a:rPr lang="en-US" sz="1200" dirty="0">
                          <a:latin typeface="Letter-join Basic 36" panose="02000505000000020003" pitchFamily="50" charset="0"/>
                        </a:rPr>
                        <a:t>Underline the verbs that show this sentence is written in the present perfect tense. </a:t>
                      </a:r>
                    </a:p>
                    <a:p>
                      <a:endParaRPr lang="en-US" sz="1200" dirty="0">
                        <a:latin typeface="Letter-join Basic 36" panose="02000505000000020003" pitchFamily="50" charset="0"/>
                      </a:endParaRPr>
                    </a:p>
                    <a:p>
                      <a:r>
                        <a:rPr lang="en-US" sz="1200" dirty="0">
                          <a:latin typeface="Letter-join Basic 36" panose="02000505000000020003" pitchFamily="50" charset="0"/>
                        </a:rPr>
                        <a:t>I’m almost certain that the mean boy, who lives next door, </a:t>
                      </a:r>
                      <a:r>
                        <a:rPr lang="en-US" sz="1200" u="sng" dirty="0">
                          <a:latin typeface="Letter-join Basic 36" panose="02000505000000020003" pitchFamily="50" charset="0"/>
                        </a:rPr>
                        <a:t>has stolen </a:t>
                      </a:r>
                      <a:r>
                        <a:rPr lang="en-US" sz="1200" dirty="0">
                          <a:latin typeface="Letter-join Basic 36" panose="02000505000000020003" pitchFamily="50" charset="0"/>
                        </a:rPr>
                        <a:t>my bike. </a:t>
                      </a:r>
                    </a:p>
                  </a:txBody>
                  <a:tcPr marL="74295" marR="74295" marT="37148" marB="37148"/>
                </a:tc>
                <a:extLst>
                  <a:ext uri="{0D108BD9-81ED-4DB2-BD59-A6C34878D82A}">
                    <a16:rowId xmlns:a16="http://schemas.microsoft.com/office/drawing/2014/main" val="3617713820"/>
                  </a:ext>
                </a:extLst>
              </a:tr>
            </a:tbl>
          </a:graphicData>
        </a:graphic>
      </p:graphicFrame>
    </p:spTree>
    <p:extLst>
      <p:ext uri="{BB962C8B-B14F-4D97-AF65-F5344CB8AC3E}">
        <p14:creationId xmlns:p14="http://schemas.microsoft.com/office/powerpoint/2010/main" val="1230895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9114</TotalTime>
  <Words>440</Words>
  <Application>Microsoft Office PowerPoint</Application>
  <PresentationFormat>A4 Paper (210x297 mm)</PresentationFormat>
  <Paragraphs>52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Letter-join Basic 36</vt:lpstr>
      <vt:lpstr>Times New Roman</vt:lpstr>
      <vt:lpstr>Office Theme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Jill Murphy | Year One | Autumn 2</dc:title>
  <dc:creator>Jon Brunskill</dc:creator>
  <cp:lastModifiedBy>Amy Marriott</cp:lastModifiedBy>
  <cp:revision>83</cp:revision>
  <cp:lastPrinted>2017-10-30T10:21:12Z</cp:lastPrinted>
  <dcterms:created xsi:type="dcterms:W3CDTF">2017-10-15T20:56:30Z</dcterms:created>
  <dcterms:modified xsi:type="dcterms:W3CDTF">2024-08-20T20:43:22Z</dcterms:modified>
</cp:coreProperties>
</file>