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94660"/>
  </p:normalViewPr>
  <p:slideViewPr>
    <p:cSldViewPr snapToGrid="0">
      <p:cViewPr varScale="1">
        <p:scale>
          <a:sx n="85" d="100"/>
          <a:sy n="85" d="100"/>
        </p:scale>
        <p:origin x="69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1229D-CE56-49F9-941C-0645B9CDD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94CDA-C241-4BD2-A1BD-F99B235F5C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67565-B18A-4E73-B52E-0316E377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AA703-84B6-4D61-909C-C80272BD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2447E-BA5C-452B-B16D-4C2093A13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27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AD701-24C0-4321-9AC9-182864343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110717-1EAE-4CF9-8D97-F67593919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E0DFE-2452-4390-9193-E392AE918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9E80F-4DC9-4A52-BA46-594C324B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E193A-0476-49EE-AC5A-10AEC7AAF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20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543E8A-0D12-477B-90F1-3386C0A8A0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E6AA6-06AA-4683-8512-CDF0D2C50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334F8-F298-440E-9F15-D9D6F94E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2C196-EDFD-4104-81FD-4D2FC5A72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18C03-25FD-4B61-93D6-2DBAB86B1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2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90996-3F5D-498D-970B-674E88FA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0F955-C65D-4BC2-A169-686B804C6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6CE33-A3A2-4262-9D27-70EBF9744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674EC-A889-4202-9F9E-0F73EE3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E4420-7592-4444-B21C-247B0F603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71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5CA61-4850-4934-87A2-FBC99B198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D928C-53F9-4F21-9675-AD9F1F5B5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AD11D-BBB9-4711-A21E-5178B5D81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43DE2-A5D2-4CE6-B25B-2F23275B6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39F82-EF22-4910-85DC-DB37D7E11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746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381AC-8767-4845-ACBE-13F24D752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0B9C9-CD62-4175-ADF4-B373139CB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9ACED-90A3-41CB-9E60-E04B896AF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62C963-749D-49D4-941B-9EEA33B3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3ACE5-7D6B-4674-AEEF-C550AD347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FE64C-CDAD-4744-A716-0A073D01D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24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916EC-AAD1-42D6-9565-5B9A30D9A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AEE2A2-D1B1-4991-ABEB-82CB65A54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D9944-3EA6-4080-9142-E747DBA83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47F690-1831-4FE0-B158-3F8C62BBB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14FA5-90EC-4ED5-84D3-A36BBB80D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922480-3337-4098-95DE-D2833FD8C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1F3AA-ACC6-4D8C-8610-A23316878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1F2090-0CC2-40BF-A07E-8B41AFB69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47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650D8-422A-40EF-8DA1-262B7C02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04810F-679B-4070-8872-7F8F8CFD2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3848D-7FF5-44CD-A206-1834F0DA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102F9-C6BE-4224-9D99-2DFAB0C0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80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F7CB78-4AE3-4ABA-97D5-69541345E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312C0E-4E50-4433-9747-1C7EE0BA5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1C1BA9-009A-42CA-A3B2-D6EF11D57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6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167B3-0E92-4569-9130-EDF6623F3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6F24-7AA5-4AF2-B268-92D9AFA54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633548-C335-44B8-AA82-159022C6B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F0C93-73F1-48FF-B689-165C5E97D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550CD-037D-434F-9040-22AA8B12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F4AEC-35B3-4D08-89AC-818A5BE7F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127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EF0B9-CDE2-4356-A89D-BCD9FF3A2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94F571-0570-4C68-80FC-E707B3DF8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DD9000-931A-4D07-B355-E68959EE9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0AD92-CB2C-44EA-A6CD-409DD0575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BFBEB-A500-4DC6-833D-323621C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93537-1F14-4472-9A88-A8168072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06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510DE8-C93F-404C-A0D4-73DB20C2C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60075-182E-44A1-8B0C-00FEC3C06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61B45-3771-4D56-914C-C6A9EE4104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F68A-4007-4E3B-BDFE-9531B846DF9A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AA869-3FD5-4899-A753-A1870B64FA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E5BE2-4B3A-42CF-9E1A-18E390185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95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EBCA2D09-D35E-4ED3-9D07-06EC613A1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3883" y="113181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9685A2C9-D8B1-4101-8A0D-2DF10D222B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038254"/>
              </p:ext>
            </p:extLst>
          </p:nvPr>
        </p:nvGraphicFramePr>
        <p:xfrm>
          <a:off x="620530" y="478365"/>
          <a:ext cx="3392304" cy="6250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4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041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3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Setting description</a:t>
                      </a:r>
                      <a:endParaRPr lang="en-GB" sz="95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text that describes a scene and helps to set the mood.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Usually written in the past tense.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804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Noun</a:t>
                      </a:r>
                      <a:endParaRPr lang="en-GB" sz="95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naming word for a person, place, thing or idea.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57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solidFill>
                            <a:srgbClr val="0070C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meadow, pathway, river, bank, grass</a:t>
                      </a:r>
                      <a:endParaRPr lang="en-GB" sz="950" dirty="0">
                        <a:solidFill>
                          <a:srgbClr val="0070C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3501767"/>
                  </a:ext>
                </a:extLst>
              </a:tr>
              <a:tr h="495804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Precise noun</a:t>
                      </a:r>
                      <a:endParaRPr lang="en-GB" sz="95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noun that describes the noun more specifically.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80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solidFill>
                            <a:srgbClr val="0070C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daffodils, sparrows, bees, River Maun, source</a:t>
                      </a:r>
                      <a:endParaRPr lang="en-GB" sz="950" dirty="0">
                        <a:solidFill>
                          <a:srgbClr val="0070C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433530"/>
                  </a:ext>
                </a:extLst>
              </a:tr>
              <a:tr h="329628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Adjective</a:t>
                      </a:r>
                      <a:endParaRPr lang="en-GB" sz="95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word that describes the noun.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3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solidFill>
                            <a:srgbClr val="0070C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young, wild, busy, sloping, babbling</a:t>
                      </a:r>
                      <a:endParaRPr lang="en-GB" sz="950" dirty="0">
                        <a:solidFill>
                          <a:srgbClr val="0070C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7917707"/>
                  </a:ext>
                </a:extLst>
              </a:tr>
              <a:tr h="920242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Expanded noun phrase</a:t>
                      </a:r>
                      <a:endParaRPr lang="en-GB" sz="95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phrase that uses adjectives to describe the noun.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611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solidFill>
                            <a:srgbClr val="0070C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bright, peaceful meadow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solidFill>
                            <a:srgbClr val="0070C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overgrown, green grass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solidFill>
                            <a:srgbClr val="0070C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little brown face with long spikey whiskers.</a:t>
                      </a:r>
                      <a:endParaRPr lang="en-GB" sz="950" dirty="0">
                        <a:solidFill>
                          <a:srgbClr val="0070C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2966531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5C462BB-B139-47E0-A8F9-E967FAC46F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056652"/>
              </p:ext>
            </p:extLst>
          </p:nvPr>
        </p:nvGraphicFramePr>
        <p:xfrm>
          <a:off x="4111009" y="3091819"/>
          <a:ext cx="3392304" cy="36371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64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0179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85354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749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1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Adventure narrative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People’s names, places and days of the week begin with capital letters. 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7509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2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Traditional tale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Nouns are expanded by adding adjectives after the noun.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7878860"/>
                  </a:ext>
                </a:extLst>
              </a:tr>
              <a:tr h="1187510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2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Playscripts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Nouns are expanded by adding adjectives before the noun.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5790034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15C4746-27A0-4A2A-AB98-AB725A5D2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690689"/>
              </p:ext>
            </p:extLst>
          </p:nvPr>
        </p:nvGraphicFramePr>
        <p:xfrm>
          <a:off x="4084158" y="483238"/>
          <a:ext cx="3392304" cy="24463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48258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806923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Precise nouns 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paint a clear image in the readers mind by describing nouns more specifically.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1156885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CCW Cursive Writing 1" panose="03050602040000000000" pitchFamily="66" charset="0"/>
                        </a:rPr>
                        <a:t>Expanded noun phrases </a:t>
                      </a:r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add more detail by adding one or more adjectives to describe the noun. This may be by using more specific common nouns, proper nouns or technical vocabulary.</a:t>
                      </a:r>
                      <a:endParaRPr lang="en-GB" sz="1000" b="1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22" name="Text Box 1">
            <a:extLst>
              <a:ext uri="{FF2B5EF4-FFF2-40B4-BE49-F238E27FC236}">
                <a16:creationId xmlns:a16="http://schemas.microsoft.com/office/drawing/2014/main" id="{B62DF21D-FF6D-4243-80C0-DAF15747B246}"/>
              </a:ext>
            </a:extLst>
          </p:cNvPr>
          <p:cNvSpPr txBox="1"/>
          <p:nvPr/>
        </p:nvSpPr>
        <p:spPr>
          <a:xfrm>
            <a:off x="3778025" y="150292"/>
            <a:ext cx="4004569" cy="24347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Stories with Familiar Settings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6A9761-6C44-42F2-A63A-E9B5CA0EB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842767"/>
              </p:ext>
            </p:extLst>
          </p:nvPr>
        </p:nvGraphicFramePr>
        <p:xfrm>
          <a:off x="7601489" y="495190"/>
          <a:ext cx="3738956" cy="6249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38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9616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  <a:endParaRPr lang="en-GB" alt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9045">
                <a:tc>
                  <a:txBody>
                    <a:bodyPr/>
                    <a:lstStyle/>
                    <a:p>
                      <a:r>
                        <a:rPr lang="en-US" altLang="en-GB" sz="11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Precise nouns:</a:t>
                      </a: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Replace the noun with a precise noun.</a:t>
                      </a: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altLang="en-GB" sz="1100" b="1" u="sng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insects</a:t>
                      </a:r>
                      <a:r>
                        <a:rPr lang="en-US" altLang="en-GB" sz="1100" b="0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1100" b="0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buzzed amongst the </a:t>
                      </a:r>
                      <a:r>
                        <a:rPr lang="en-US" altLang="en-GB" sz="1100" b="1" u="sng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flowers</a:t>
                      </a:r>
                      <a:r>
                        <a:rPr lang="en-US" altLang="en-GB" sz="1100" b="0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US" altLang="en-GB" sz="1100" b="0" kern="1200" dirty="0">
                        <a:solidFill>
                          <a:srgbClr val="FF0000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altLang="en-GB" sz="1100" b="1" u="sng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bees</a:t>
                      </a:r>
                      <a:r>
                        <a:rPr lang="en-US" altLang="en-GB" sz="1100" b="0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1100" b="0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buzzed amongst the </a:t>
                      </a:r>
                      <a:r>
                        <a:rPr lang="en-US" altLang="en-GB" sz="1100" b="1" u="sng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daffodils</a:t>
                      </a:r>
                      <a:r>
                        <a:rPr lang="en-US" altLang="en-GB" sz="1100" b="0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0968">
                <a:tc>
                  <a:txBody>
                    <a:bodyPr/>
                    <a:lstStyle/>
                    <a:p>
                      <a:r>
                        <a:rPr lang="en-US" altLang="en-GB" sz="11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Expanded noun phrases:</a:t>
                      </a: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Add two adjectives before the noun to describe the noun.</a:t>
                      </a: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Mole</a:t>
                      </a:r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1100" b="0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roamed through the countryside</a:t>
                      </a:r>
                      <a:r>
                        <a:rPr lang="en-US" altLang="en-GB" sz="1100" b="0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US" altLang="en-GB" sz="1100" b="0" kern="1200" dirty="0">
                        <a:solidFill>
                          <a:srgbClr val="FF0000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rgbClr val="FF0000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100" b="0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Mole</a:t>
                      </a:r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1100" b="0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roamed through the </a:t>
                      </a:r>
                      <a:r>
                        <a:rPr lang="en-US" altLang="en-GB" sz="1100" b="1" u="sng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peaceful, open</a:t>
                      </a:r>
                      <a:r>
                        <a:rPr lang="en-US" altLang="en-GB" sz="1100" b="0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countryside</a:t>
                      </a:r>
                      <a:r>
                        <a:rPr lang="en-US" altLang="en-GB" sz="1100" b="0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US" altLang="en-GB" sz="1100" b="0" kern="1200" dirty="0">
                        <a:solidFill>
                          <a:srgbClr val="FF0000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90474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701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2" ma:contentTypeDescription="Create a new document." ma:contentTypeScope="" ma:versionID="cc316d99ca4f8469abaf85ee289ec8bb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42b3afd8ff0fd605cdcb5284b3321ee8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B9CBBB-2CD9-496D-87B5-434C59CD622C}">
  <ds:schemaRefs>
    <ds:schemaRef ds:uri="http://purl.org/dc/dcmitype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3e3e280b-8a27-4d81-a4c8-402f3e36e39c"/>
    <ds:schemaRef ds:uri="http://schemas.openxmlformats.org/package/2006/metadata/core-properties"/>
    <ds:schemaRef ds:uri="b4d385f6-dd65-4bd2-90e2-003ddeccf305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6BE7B59-4249-46E2-B5B9-7C2B01C0F6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32219D-23C2-489B-98A6-5A4ABEAEFC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277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CCW Cursive Writing 1</vt:lpstr>
      <vt:lpstr>Letter-join Basic 36</vt:lpstr>
      <vt:lpstr>Times New Roman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Lauren Wallis</dc:creator>
  <cp:lastModifiedBy>Chelsea Gee</cp:lastModifiedBy>
  <cp:revision>18</cp:revision>
  <cp:lastPrinted>2025-09-04T08:00:08Z</cp:lastPrinted>
  <dcterms:created xsi:type="dcterms:W3CDTF">2024-07-24T15:16:30Z</dcterms:created>
  <dcterms:modified xsi:type="dcterms:W3CDTF">2025-09-04T08:00:23Z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