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995775"/>
              </p:ext>
            </p:extLst>
          </p:nvPr>
        </p:nvGraphicFramePr>
        <p:xfrm>
          <a:off x="131657" y="412377"/>
          <a:ext cx="2636838" cy="4351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8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of the numerals from 0-9. </a:t>
                      </a:r>
                      <a:endParaRPr lang="en-GB" sz="16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Nearest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Closest to.</a:t>
                      </a:r>
                      <a:endParaRPr lang="en-GB" sz="16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value of a digit according to its position in the number:</a:t>
                      </a:r>
                      <a:br>
                        <a:rPr lang="en-US" sz="16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ones, tens, hundreds, thousands, tens of thousands, hundreds of thousands, millions. </a:t>
                      </a:r>
                      <a:endParaRPr lang="en-GB" sz="16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250043"/>
              </p:ext>
            </p:extLst>
          </p:nvPr>
        </p:nvGraphicFramePr>
        <p:xfrm>
          <a:off x="131657" y="4883988"/>
          <a:ext cx="2636838" cy="9582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6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8786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472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Y4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Place Value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To round numbers to the nearest 10, 100 and 1,000.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810672"/>
              </p:ext>
            </p:extLst>
          </p:nvPr>
        </p:nvGraphicFramePr>
        <p:xfrm>
          <a:off x="2839820" y="420768"/>
          <a:ext cx="3392304" cy="33254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383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286119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1, 2, 3, 4 round down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5, 6, 7, 8, 9 round up.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1573653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rounding to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nearest 10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, look at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ones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column.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rounding to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nearest 100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, look at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tens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column. 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rounding to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nearest 1000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, look at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hundreds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column.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rounding to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nearest 10,000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, look at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thousands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column.</a:t>
                      </a: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rounding to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nearest 100,000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, look at the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tens of thousands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column.</a:t>
                      </a:r>
                    </a:p>
                    <a:p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1238250" y="68394"/>
            <a:ext cx="7429500" cy="306348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350" b="1" dirty="0">
                <a:latin typeface="Letter-join Basic 36" panose="02000505000000020003" pitchFamily="50" charset="0"/>
              </a:rPr>
              <a:t>Place Value: Rounding to the nearest 10, 100, 1,000, 10,000 and 100,000. Knowledge Organiser</a:t>
            </a:r>
            <a:endParaRPr lang="en-GB" sz="1350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585948"/>
              </p:ext>
            </p:extLst>
          </p:nvPr>
        </p:nvGraphicFramePr>
        <p:xfrm>
          <a:off x="6357151" y="429201"/>
          <a:ext cx="3392304" cy="634657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5545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1033">
                <a:tc>
                  <a:txBody>
                    <a:bodyPr/>
                    <a:lstStyle/>
                    <a:p>
                      <a:endParaRPr lang="en-US" sz="140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ECA58445-0B34-41A7-8CE5-BA6A205D8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108350"/>
              </p:ext>
            </p:extLst>
          </p:nvPr>
        </p:nvGraphicFramePr>
        <p:xfrm>
          <a:off x="2839820" y="3792209"/>
          <a:ext cx="3392304" cy="29835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7534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6036">
                <a:tc>
                  <a:txBody>
                    <a:bodyPr/>
                    <a:lstStyle/>
                    <a:p>
                      <a:endParaRPr lang="en-US" altLang="en-GB" sz="14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4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GB" altLang="en-GB" sz="11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C126C09-08C6-439D-B6A9-22BC31993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7085" y="4445515"/>
            <a:ext cx="3387145" cy="172245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4EFFA55-5CE9-469E-B842-075C9B9CC338}"/>
              </a:ext>
            </a:extLst>
          </p:cNvPr>
          <p:cNvCxnSpPr/>
          <p:nvPr/>
        </p:nvCxnSpPr>
        <p:spPr>
          <a:xfrm>
            <a:off x="3453414" y="5140171"/>
            <a:ext cx="0" cy="2229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C2B5F40-0501-48C7-BC2C-C27BBA628658}"/>
              </a:ext>
            </a:extLst>
          </p:cNvPr>
          <p:cNvCxnSpPr/>
          <p:nvPr/>
        </p:nvCxnSpPr>
        <p:spPr>
          <a:xfrm>
            <a:off x="5166804" y="5140171"/>
            <a:ext cx="0" cy="2229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F93731CE-A304-484C-AB8F-B24C22E8BF10}"/>
              </a:ext>
            </a:extLst>
          </p:cNvPr>
          <p:cNvSpPr txBox="1"/>
          <p:nvPr/>
        </p:nvSpPr>
        <p:spPr>
          <a:xfrm>
            <a:off x="3602256" y="5468816"/>
            <a:ext cx="381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60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494449F-53F7-4417-B5A7-A58BDFCEC9B7}"/>
              </a:ext>
            </a:extLst>
          </p:cNvPr>
          <p:cNvSpPr txBox="1"/>
          <p:nvPr/>
        </p:nvSpPr>
        <p:spPr>
          <a:xfrm>
            <a:off x="3618369" y="5818393"/>
            <a:ext cx="381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70</a:t>
            </a:r>
            <a:endParaRPr lang="en-GB" sz="1200" dirty="0">
              <a:solidFill>
                <a:srgbClr val="0070C0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57B6357E-F575-4E47-AA4C-7ECFC416E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7151" y="1129375"/>
            <a:ext cx="3392304" cy="1844644"/>
          </a:xfrm>
          <a:prstGeom prst="rect">
            <a:avLst/>
          </a:prstGeom>
        </p:spPr>
      </p:pic>
      <p:sp>
        <p:nvSpPr>
          <p:cNvPr id="42" name="Oval 41">
            <a:extLst>
              <a:ext uri="{FF2B5EF4-FFF2-40B4-BE49-F238E27FC236}">
                <a16:creationId xmlns:a16="http://schemas.microsoft.com/office/drawing/2014/main" id="{33D16940-A095-4054-A90B-5ED1A2A1A010}"/>
              </a:ext>
            </a:extLst>
          </p:cNvPr>
          <p:cNvSpPr/>
          <p:nvPr/>
        </p:nvSpPr>
        <p:spPr>
          <a:xfrm>
            <a:off x="7546019" y="1669002"/>
            <a:ext cx="390618" cy="248575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0F596630-35C4-41C5-8DCE-0A5AAA496B9E}"/>
              </a:ext>
            </a:extLst>
          </p:cNvPr>
          <p:cNvSpPr/>
          <p:nvPr/>
        </p:nvSpPr>
        <p:spPr>
          <a:xfrm>
            <a:off x="8528628" y="1675389"/>
            <a:ext cx="390618" cy="248575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7B6FDE5-0E62-48EC-9368-E19CF9DB0E37}"/>
              </a:ext>
            </a:extLst>
          </p:cNvPr>
          <p:cNvSpPr/>
          <p:nvPr/>
        </p:nvSpPr>
        <p:spPr>
          <a:xfrm>
            <a:off x="6357151" y="2745418"/>
            <a:ext cx="505288" cy="248575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A56F1C9-0169-41BE-9D5F-DC623B2C5EC1}"/>
              </a:ext>
            </a:extLst>
          </p:cNvPr>
          <p:cNvSpPr/>
          <p:nvPr/>
        </p:nvSpPr>
        <p:spPr>
          <a:xfrm>
            <a:off x="6917700" y="2720264"/>
            <a:ext cx="505288" cy="248575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1A7A2FE3-E472-41ED-B88E-536AF1EA7673}"/>
              </a:ext>
            </a:extLst>
          </p:cNvPr>
          <p:cNvSpPr/>
          <p:nvPr/>
        </p:nvSpPr>
        <p:spPr>
          <a:xfrm>
            <a:off x="7478249" y="2720264"/>
            <a:ext cx="505288" cy="248575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087FE18-17E1-42D7-8D46-D76A0ABA0B70}"/>
              </a:ext>
            </a:extLst>
          </p:cNvPr>
          <p:cNvSpPr/>
          <p:nvPr/>
        </p:nvSpPr>
        <p:spPr>
          <a:xfrm>
            <a:off x="8038798" y="2715084"/>
            <a:ext cx="505288" cy="248575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D53BD02-0F0E-42D4-AA35-A617926BE59B}"/>
              </a:ext>
            </a:extLst>
          </p:cNvPr>
          <p:cNvSpPr/>
          <p:nvPr/>
        </p:nvSpPr>
        <p:spPr>
          <a:xfrm>
            <a:off x="8599347" y="2715083"/>
            <a:ext cx="505288" cy="248575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489142FC-3FF0-4997-B166-D5C3D6D8DF3A}"/>
              </a:ext>
            </a:extLst>
          </p:cNvPr>
          <p:cNvSpPr/>
          <p:nvPr/>
        </p:nvSpPr>
        <p:spPr>
          <a:xfrm>
            <a:off x="9159896" y="2706201"/>
            <a:ext cx="505288" cy="248575"/>
          </a:xfrm>
          <a:prstGeom prst="ellipse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451AFEDB-DD5A-4C58-A67B-9605B37BA8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1882" y="3055011"/>
            <a:ext cx="2323579" cy="2474461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D352340B-05C5-412E-BB56-59C07FAA62D2}"/>
              </a:ext>
            </a:extLst>
          </p:cNvPr>
          <p:cNvSpPr txBox="1"/>
          <p:nvPr/>
        </p:nvSpPr>
        <p:spPr>
          <a:xfrm>
            <a:off x="7833249" y="4186061"/>
            <a:ext cx="843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Letter-join Basic 36" panose="02000505000000020003" pitchFamily="50" charset="0"/>
              </a:rPr>
              <a:t>72,300</a:t>
            </a:r>
            <a:endParaRPr lang="en-GB" sz="1600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0A87375-AD3C-4F18-B220-CC66213BD170}"/>
              </a:ext>
            </a:extLst>
          </p:cNvPr>
          <p:cNvSpPr txBox="1"/>
          <p:nvPr/>
        </p:nvSpPr>
        <p:spPr>
          <a:xfrm>
            <a:off x="7855131" y="4660180"/>
            <a:ext cx="843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Letter-join Basic 36" panose="02000505000000020003" pitchFamily="50" charset="0"/>
              </a:rPr>
              <a:t>72,000</a:t>
            </a:r>
            <a:endParaRPr lang="en-GB" sz="1600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B8E637F-12CD-4CDB-A294-4DA437A23DE1}"/>
              </a:ext>
            </a:extLst>
          </p:cNvPr>
          <p:cNvSpPr txBox="1"/>
          <p:nvPr/>
        </p:nvSpPr>
        <p:spPr>
          <a:xfrm>
            <a:off x="7831642" y="5114717"/>
            <a:ext cx="843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Letter-join Basic 36" panose="02000505000000020003" pitchFamily="50" charset="0"/>
              </a:rPr>
              <a:t>70,000</a:t>
            </a:r>
            <a:endParaRPr lang="en-GB" sz="1600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ACCF2662-F96C-4D82-9FA6-23CA8D6B132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27103"/>
          <a:stretch/>
        </p:blipFill>
        <p:spPr>
          <a:xfrm>
            <a:off x="6357151" y="5811041"/>
            <a:ext cx="3448527" cy="881152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89BE42E7-7527-4175-A19A-9A9A3467AB0A}"/>
              </a:ext>
            </a:extLst>
          </p:cNvPr>
          <p:cNvSpPr txBox="1"/>
          <p:nvPr/>
        </p:nvSpPr>
        <p:spPr>
          <a:xfrm>
            <a:off x="7874965" y="3657977"/>
            <a:ext cx="843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  <a:latin typeface="Letter-join Basic 36" panose="02000505000000020003" pitchFamily="50" charset="0"/>
              </a:rPr>
              <a:t>72,320</a:t>
            </a:r>
            <a:endParaRPr lang="en-GB" sz="1600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29F8BA6-0EA9-44C2-97B5-DB7E8344CB5E}"/>
              </a:ext>
            </a:extLst>
          </p:cNvPr>
          <p:cNvSpPr txBox="1"/>
          <p:nvPr/>
        </p:nvSpPr>
        <p:spPr>
          <a:xfrm>
            <a:off x="8080202" y="6370535"/>
            <a:ext cx="8434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  <a:latin typeface="Letter-join Basic 36" panose="02000505000000020003" pitchFamily="50" charset="0"/>
              </a:rPr>
              <a:t>£190,000</a:t>
            </a:r>
            <a:endParaRPr lang="en-GB" sz="1200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1C15A96-3DA8-4E95-A0BB-B391D87C28A7}"/>
              </a:ext>
            </a:extLst>
          </p:cNvPr>
          <p:cNvSpPr txBox="1"/>
          <p:nvPr/>
        </p:nvSpPr>
        <p:spPr>
          <a:xfrm>
            <a:off x="8968973" y="6400777"/>
            <a:ext cx="8434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  <a:latin typeface="Letter-join Basic 36" panose="02000505000000020003" pitchFamily="50" charset="0"/>
              </a:rPr>
              <a:t>£200,000</a:t>
            </a:r>
            <a:endParaRPr lang="en-GB" sz="1200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6224</TotalTime>
  <Words>192</Words>
  <Application>Microsoft Office PowerPoint</Application>
  <PresentationFormat>A4 Paper (210x297 mm)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36</vt:lpstr>
      <vt:lpstr>Times New Roman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88</cp:revision>
  <cp:lastPrinted>2024-09-27T07:36:49Z</cp:lastPrinted>
  <dcterms:created xsi:type="dcterms:W3CDTF">2017-10-15T20:56:30Z</dcterms:created>
  <dcterms:modified xsi:type="dcterms:W3CDTF">2024-09-27T07:57:03Z</dcterms:modified>
</cp:coreProperties>
</file>