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843219"/>
              </p:ext>
            </p:extLst>
          </p:nvPr>
        </p:nvGraphicFramePr>
        <p:xfrm>
          <a:off x="131657" y="412377"/>
          <a:ext cx="2636838" cy="6172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three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four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six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VII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seven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VIII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eight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IX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nine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373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  <a:tr h="373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fifty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1472281"/>
                  </a:ext>
                </a:extLst>
              </a:tr>
              <a:tr h="373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hundred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656197"/>
                  </a:ext>
                </a:extLst>
              </a:tr>
              <a:tr h="373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hundred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342236"/>
                  </a:ext>
                </a:extLst>
              </a:tr>
              <a:tr h="373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1000</a:t>
                      </a:r>
                      <a:b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thousand</a:t>
                      </a:r>
                      <a:endParaRPr lang="en-GB" sz="10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430291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05372"/>
              </p:ext>
            </p:extLst>
          </p:nvPr>
        </p:nvGraphicFramePr>
        <p:xfrm>
          <a:off x="2839820" y="2631727"/>
          <a:ext cx="3392304" cy="9707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1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700" b="0" dirty="0">
                          <a:latin typeface="CCW Cursive Writing 1" panose="03050602040000000000" pitchFamily="66" charset="0"/>
                        </a:rPr>
                        <a:t>4</a:t>
                      </a:r>
                      <a:endParaRPr lang="en-GB" altLang="en-GB" sz="7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Number and Place Value: Roman Numerals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Roman Numerals up to 100.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695208"/>
              </p:ext>
            </p:extLst>
          </p:nvPr>
        </p:nvGraphicFramePr>
        <p:xfrm>
          <a:off x="2839820" y="417250"/>
          <a:ext cx="3392304" cy="213402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7192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If a smaller symbol appears after a larger symbol, you add them together. </a:t>
                      </a:r>
                      <a:b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GB" sz="105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E.g. VI = V + I = 5 + 1 = 6.</a:t>
                      </a: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If a smaller symbol appears before a larger symbol, you subtract the,. </a:t>
                      </a:r>
                      <a:b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GB" sz="105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E.g. IX = X – 1 = 10 – 1 = 9.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GB" sz="4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976544" y="91746"/>
            <a:ext cx="7981025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CW Cursive Writing 1" panose="03050602040000000000" pitchFamily="66" charset="0"/>
              </a:rPr>
              <a:t>N</a:t>
            </a:r>
            <a:r>
              <a:rPr lang="en-GB" sz="1200" b="1" dirty="0">
                <a:latin typeface="CCW Cursive Writing 1" panose="03050602040000000000" pitchFamily="66" charset="0"/>
              </a:rPr>
              <a:t>umber and Place Value: Roman Numerals Knowledge Organiser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660221"/>
              </p:ext>
            </p:extLst>
          </p:nvPr>
        </p:nvGraphicFramePr>
        <p:xfrm>
          <a:off x="2839820" y="3720465"/>
          <a:ext cx="3392304" cy="286397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58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8387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CCW Cursive Writing 1" panose="03050602040000000000" pitchFamily="66" charset="0"/>
                        </a:rPr>
                        <a:t>Complete the diagram using words, numerals and Roman Numerals. </a:t>
                      </a: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601C5AA0-6301-4396-9271-6C8F7C4FC5FE}"/>
              </a:ext>
            </a:extLst>
          </p:cNvPr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871" b="94355" l="4971" r="95614">
                        <a14:foregroundMark x1="33918" y1="56452" x2="33918" y2="56452"/>
                        <a14:foregroundMark x1="30994" y1="81452" x2="41520" y2="50000"/>
                        <a14:foregroundMark x1="41520" y1="50000" x2="27193" y2="68548"/>
                        <a14:foregroundMark x1="27193" y1="68548" x2="60526" y2="30645"/>
                        <a14:foregroundMark x1="60526" y1="30645" x2="40058" y2="49194"/>
                        <a14:foregroundMark x1="40058" y1="49194" x2="56140" y2="35484"/>
                        <a14:foregroundMark x1="56140" y1="35484" x2="41228" y2="20161"/>
                        <a14:foregroundMark x1="41228" y1="20161" x2="70760" y2="16129"/>
                        <a14:foregroundMark x1="70760" y1="16129" x2="91813" y2="76613"/>
                        <a14:foregroundMark x1="91813" y1="76613" x2="91813" y2="76613"/>
                        <a14:foregroundMark x1="55263" y1="55645" x2="40643" y2="69355"/>
                        <a14:foregroundMark x1="40643" y1="69355" x2="38012" y2="68548"/>
                        <a14:foregroundMark x1="27193" y1="56452" x2="38304" y2="83065"/>
                        <a14:foregroundMark x1="38304" y1="83065" x2="16959" y2="79839"/>
                        <a14:foregroundMark x1="16374" y1="92742" x2="19006" y2="50806"/>
                        <a14:foregroundMark x1="19006" y1="50806" x2="27485" y2="17742"/>
                        <a14:foregroundMark x1="27485" y1="17742" x2="36257" y2="50806"/>
                        <a14:foregroundMark x1="36257" y1="50806" x2="36257" y2="50806"/>
                        <a14:foregroundMark x1="4971" y1="89516" x2="4971" y2="89516"/>
                        <a14:foregroundMark x1="95614" y1="91129" x2="95614" y2="91129"/>
                        <a14:foregroundMark x1="71637" y1="94355" x2="71637" y2="94355"/>
                        <a14:foregroundMark x1="69298" y1="58871" x2="69298" y2="58871"/>
                        <a14:foregroundMark x1="95614" y1="91129" x2="65497" y2="82258"/>
                        <a14:foregroundMark x1="65497" y1="82258" x2="54971" y2="870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345" y="4973664"/>
            <a:ext cx="3257550" cy="13294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C7C634-C2D0-49AB-9D11-650D016D8F64}"/>
              </a:ext>
            </a:extLst>
          </p:cNvPr>
          <p:cNvSpPr txBox="1"/>
          <p:nvPr/>
        </p:nvSpPr>
        <p:spPr>
          <a:xfrm>
            <a:off x="3364638" y="5656161"/>
            <a:ext cx="701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CCCL</a:t>
            </a:r>
            <a:endParaRPr lang="en-GB" dirty="0">
              <a:solidFill>
                <a:srgbClr val="0070C0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622987"/>
              </p:ext>
            </p:extLst>
          </p:nvPr>
        </p:nvGraphicFramePr>
        <p:xfrm>
          <a:off x="6357151" y="429201"/>
          <a:ext cx="3392304" cy="617206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444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261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Match the Roman Numerals to the numbers.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DC     9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IX     400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CD     600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Complete the tables: 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A5DFF0C-23E3-419A-925E-56DD72601253}"/>
              </a:ext>
            </a:extLst>
          </p:cNvPr>
          <p:cNvCxnSpPr>
            <a:cxnSpLocks/>
          </p:cNvCxnSpPr>
          <p:nvPr/>
        </p:nvCxnSpPr>
        <p:spPr>
          <a:xfrm flipV="1">
            <a:off x="6759260" y="1669201"/>
            <a:ext cx="293517" cy="39061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47DB2D-277D-4813-B328-8F59C336F681}"/>
              </a:ext>
            </a:extLst>
          </p:cNvPr>
          <p:cNvCxnSpPr>
            <a:cxnSpLocks/>
          </p:cNvCxnSpPr>
          <p:nvPr/>
        </p:nvCxnSpPr>
        <p:spPr>
          <a:xfrm flipH="1" flipV="1">
            <a:off x="6640497" y="1669201"/>
            <a:ext cx="412280" cy="51470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180CB06-3ABB-42B0-9EC6-5167E732A679}"/>
              </a:ext>
            </a:extLst>
          </p:cNvPr>
          <p:cNvCxnSpPr>
            <a:cxnSpLocks/>
          </p:cNvCxnSpPr>
          <p:nvPr/>
        </p:nvCxnSpPr>
        <p:spPr>
          <a:xfrm flipV="1">
            <a:off x="6759260" y="1887272"/>
            <a:ext cx="330576" cy="3906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79AAFDF-C8B5-4DD8-ADDB-8195BA71D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554260"/>
              </p:ext>
            </p:extLst>
          </p:nvPr>
        </p:nvGraphicFramePr>
        <p:xfrm>
          <a:off x="6491450" y="3056037"/>
          <a:ext cx="3123705" cy="741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24741">
                  <a:extLst>
                    <a:ext uri="{9D8B030D-6E8A-4147-A177-3AD203B41FA5}">
                      <a16:colId xmlns:a16="http://schemas.microsoft.com/office/drawing/2014/main" val="2593212784"/>
                    </a:ext>
                  </a:extLst>
                </a:gridCol>
                <a:gridCol w="624741">
                  <a:extLst>
                    <a:ext uri="{9D8B030D-6E8A-4147-A177-3AD203B41FA5}">
                      <a16:colId xmlns:a16="http://schemas.microsoft.com/office/drawing/2014/main" val="2490721429"/>
                    </a:ext>
                  </a:extLst>
                </a:gridCol>
                <a:gridCol w="624741">
                  <a:extLst>
                    <a:ext uri="{9D8B030D-6E8A-4147-A177-3AD203B41FA5}">
                      <a16:colId xmlns:a16="http://schemas.microsoft.com/office/drawing/2014/main" val="738973144"/>
                    </a:ext>
                  </a:extLst>
                </a:gridCol>
                <a:gridCol w="624741">
                  <a:extLst>
                    <a:ext uri="{9D8B030D-6E8A-4147-A177-3AD203B41FA5}">
                      <a16:colId xmlns:a16="http://schemas.microsoft.com/office/drawing/2014/main" val="2405622993"/>
                    </a:ext>
                  </a:extLst>
                </a:gridCol>
                <a:gridCol w="624741">
                  <a:extLst>
                    <a:ext uri="{9D8B030D-6E8A-4147-A177-3AD203B41FA5}">
                      <a16:colId xmlns:a16="http://schemas.microsoft.com/office/drawing/2014/main" val="1170218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10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20</a:t>
                      </a:r>
                      <a:endParaRPr lang="en-GB" sz="1200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30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40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50</a:t>
                      </a:r>
                      <a:endParaRPr lang="en-GB" sz="1200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94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X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XX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XXX</a:t>
                      </a:r>
                      <a:endParaRPr lang="en-GB" sz="1200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XL</a:t>
                      </a:r>
                      <a:endParaRPr lang="en-GB" sz="1200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L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04106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08951C1-9DB3-49C9-BECA-A6957F4AD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394281"/>
              </p:ext>
            </p:extLst>
          </p:nvPr>
        </p:nvGraphicFramePr>
        <p:xfrm>
          <a:off x="6491449" y="4183597"/>
          <a:ext cx="3123705" cy="16738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41235">
                  <a:extLst>
                    <a:ext uri="{9D8B030D-6E8A-4147-A177-3AD203B41FA5}">
                      <a16:colId xmlns:a16="http://schemas.microsoft.com/office/drawing/2014/main" val="2593212784"/>
                    </a:ext>
                  </a:extLst>
                </a:gridCol>
                <a:gridCol w="1041235">
                  <a:extLst>
                    <a:ext uri="{9D8B030D-6E8A-4147-A177-3AD203B41FA5}">
                      <a16:colId xmlns:a16="http://schemas.microsoft.com/office/drawing/2014/main" val="2490721429"/>
                    </a:ext>
                  </a:extLst>
                </a:gridCol>
                <a:gridCol w="1041235">
                  <a:extLst>
                    <a:ext uri="{9D8B030D-6E8A-4147-A177-3AD203B41FA5}">
                      <a16:colId xmlns:a16="http://schemas.microsoft.com/office/drawing/2014/main" val="7389731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CCW Cursive Writing 1" panose="03050602040000000000" pitchFamily="66" charset="0"/>
                        </a:rPr>
                        <a:t>Numerals</a:t>
                      </a:r>
                      <a:endParaRPr lang="en-GB" sz="900" dirty="0">
                        <a:solidFill>
                          <a:schemeClr val="tx1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CCW Cursive Writing 1" panose="03050602040000000000" pitchFamily="66" charset="0"/>
                        </a:rPr>
                        <a:t>Words</a:t>
                      </a:r>
                      <a:endParaRPr lang="en-GB" sz="900" dirty="0">
                        <a:solidFill>
                          <a:schemeClr val="tx1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CCW Cursive Writing 1" panose="03050602040000000000" pitchFamily="66" charset="0"/>
                        </a:rPr>
                        <a:t>Roman Numerals</a:t>
                      </a:r>
                      <a:endParaRPr lang="en-GB" sz="900" dirty="0">
                        <a:solidFill>
                          <a:schemeClr val="tx1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94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CCW Cursive Writing 1" panose="03050602040000000000" pitchFamily="66" charset="0"/>
                        </a:rPr>
                        <a:t>52</a:t>
                      </a:r>
                      <a:endParaRPr lang="en-GB" sz="105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Fifty-two</a:t>
                      </a:r>
                      <a:endParaRPr lang="en-GB" sz="1050" b="1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L!!</a:t>
                      </a:r>
                      <a:endParaRPr lang="en-GB" sz="1050" b="1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041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635</a:t>
                      </a:r>
                      <a:endParaRPr lang="en-GB" sz="1050" b="1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CCW Cursive Writing 1" panose="03050602040000000000" pitchFamily="66" charset="0"/>
                        </a:rPr>
                        <a:t>Six hundred and thirty-five</a:t>
                      </a:r>
                      <a:endParaRPr lang="en-GB" sz="105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70C0"/>
                          </a:solidFill>
                          <a:latin typeface="CCW Cursive Writing 1" panose="03050602040000000000" pitchFamily="66" charset="0"/>
                        </a:rPr>
                        <a:t>DCXXXV</a:t>
                      </a:r>
                      <a:endParaRPr lang="en-GB" sz="1050" b="1" dirty="0">
                        <a:solidFill>
                          <a:srgbClr val="0070C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3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5989</TotalTime>
  <Words>214</Words>
  <Application>Microsoft Office PowerPoint</Application>
  <PresentationFormat>A4 Paper (210x297 mm)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Letter-join Basic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80</cp:revision>
  <cp:lastPrinted>2017-10-30T10:21:12Z</cp:lastPrinted>
  <dcterms:created xsi:type="dcterms:W3CDTF">2017-10-15T20:56:30Z</dcterms:created>
  <dcterms:modified xsi:type="dcterms:W3CDTF">2024-07-23T15:52:18Z</dcterms:modified>
</cp:coreProperties>
</file>