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5" d="100"/>
          <a:sy n="85" d="100"/>
        </p:scale>
        <p:origin x="10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06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0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9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457198"/>
              </p:ext>
            </p:extLst>
          </p:nvPr>
        </p:nvGraphicFramePr>
        <p:xfrm>
          <a:off x="131657" y="412377"/>
          <a:ext cx="2636838" cy="616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44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in a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thousands – 1000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hundreds - 100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7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tens - 10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7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ones - 1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numeral from 0 to 9.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7812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Representation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Showing something in a certain way.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3737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Partition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Divide into parts.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6239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 ten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00   10  1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8707028"/>
                  </a:ext>
                </a:extLst>
              </a:tr>
              <a:tr h="6239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 counters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84992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98075"/>
              </p:ext>
            </p:extLst>
          </p:nvPr>
        </p:nvGraphicFramePr>
        <p:xfrm>
          <a:off x="2834222" y="2532933"/>
          <a:ext cx="3392304" cy="8336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700" b="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altLang="en-GB" sz="7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Number and Place Value: 10s and 1s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Place value of each digit in a two-digit number (10s and 1s)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869213"/>
              </p:ext>
            </p:extLst>
          </p:nvPr>
        </p:nvGraphicFramePr>
        <p:xfrm>
          <a:off x="2839820" y="417250"/>
          <a:ext cx="3392304" cy="18732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296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We can use base 10 or other pictorial representations to see that hundreds are 10 times the size of tens and tens are 10 times the size of ones.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We can partition numbers in different ways.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We use zero as a place holder if there are no tens or ones in a 3-digit number.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515949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976544" y="91746"/>
            <a:ext cx="7981025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CCW Cursive Writing 1" panose="03050602040000000000" pitchFamily="66" charset="0"/>
              </a:rPr>
              <a:t>N</a:t>
            </a:r>
            <a:r>
              <a:rPr lang="en-GB" sz="1200" b="1" dirty="0">
                <a:latin typeface="CCW Cursive Writing 1" panose="03050602040000000000" pitchFamily="66" charset="0"/>
              </a:rPr>
              <a:t>umber and Place Value: 100s, 10s and 1s - Knowledge Organiser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042529"/>
              </p:ext>
            </p:extLst>
          </p:nvPr>
        </p:nvGraphicFramePr>
        <p:xfrm>
          <a:off x="2834222" y="3571242"/>
          <a:ext cx="3392304" cy="31950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633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8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Count in 100s.</a:t>
                      </a: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How many crayons are there?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463 = Four hundred and sixty-three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899975"/>
              </p:ext>
            </p:extLst>
          </p:nvPr>
        </p:nvGraphicFramePr>
        <p:xfrm>
          <a:off x="6357151" y="429201"/>
          <a:ext cx="3392304" cy="63370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80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246">
                <a:tc>
                  <a:txBody>
                    <a:bodyPr/>
                    <a:lstStyle/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number is shown?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234 = Two hundred and thirty-four</a:t>
                      </a: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dirty="0">
                          <a:latin typeface="CCW Cursive Writing 1" panose="03050602040000000000" pitchFamily="66" charset="0"/>
                        </a:rPr>
                        <a:t>Partitioning and flexible partitioning</a:t>
                      </a: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altLang="en-GB" sz="1000" b="1" dirty="0">
                          <a:latin typeface="CCW Cursive Writing 1" panose="03050602040000000000" pitchFamily="66" charset="0"/>
                        </a:rPr>
                        <a:t>T</a:t>
                      </a:r>
                      <a:r>
                        <a:rPr lang="en-GB" altLang="en-GB" sz="1000" b="1" dirty="0">
                          <a:latin typeface="CCW Cursive Writing 1" panose="03050602040000000000" pitchFamily="66" charset="0"/>
                        </a:rPr>
                        <a:t>here are 3 hundreds, 7 tens and 2 ones.</a:t>
                      </a:r>
                    </a:p>
                    <a:p>
                      <a:r>
                        <a:rPr lang="en-US" altLang="en-GB" sz="1000" b="1" dirty="0">
                          <a:latin typeface="CCW Cursive Writing 1" panose="03050602040000000000" pitchFamily="66" charset="0"/>
                        </a:rPr>
                        <a:t>T</a:t>
                      </a:r>
                      <a:r>
                        <a:rPr lang="en-GB" altLang="en-GB" sz="1000" b="1" dirty="0">
                          <a:latin typeface="CCW Cursive Writing 1" panose="03050602040000000000" pitchFamily="66" charset="0"/>
                        </a:rPr>
                        <a:t>he numbers is 372.</a:t>
                      </a:r>
                    </a:p>
                    <a:p>
                      <a:r>
                        <a:rPr lang="en-US" altLang="en-GB" sz="1000" b="1" dirty="0">
                          <a:latin typeface="CCW Cursive Writing 1" panose="03050602040000000000" pitchFamily="66" charset="0"/>
                        </a:rPr>
                        <a:t>3</a:t>
                      </a:r>
                      <a:r>
                        <a:rPr lang="en-GB" altLang="en-GB" sz="1000" b="1" dirty="0">
                          <a:latin typeface="CCW Cursive Writing 1" panose="03050602040000000000" pitchFamily="66" charset="0"/>
                        </a:rPr>
                        <a:t>72 = 300 + 70 + 2</a:t>
                      </a:r>
                    </a:p>
                    <a:p>
                      <a:endParaRPr lang="en-US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 are 2 hundreds, 3 tens and 5 ones.</a:t>
                      </a:r>
                    </a:p>
                    <a:p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number is 235.</a:t>
                      </a:r>
                    </a:p>
                    <a:p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235 = 200 + 30 + 5</a:t>
                      </a:r>
                    </a:p>
                    <a:p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235 = 100 + 130 + 5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8F50B55E-3E36-4E4B-A054-B75305357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728" y="4928930"/>
            <a:ext cx="2939844" cy="8336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01D868-1EB9-42B1-9DEE-440BC60EDE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0473" y="996720"/>
            <a:ext cx="1673828" cy="6442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B904AF6-08E1-4179-8074-5D6676699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9149" y="2562911"/>
            <a:ext cx="3249826" cy="8036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B793F68-66A9-4D9A-8959-6AAA775DAF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22614" y="4370287"/>
            <a:ext cx="3392304" cy="2138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82DA10A-DE58-4C45-890F-16C61789A3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9149" y="4214563"/>
            <a:ext cx="1738886" cy="69796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DA621C4-4634-4629-8C4B-C4A16B48BA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9149" y="5002459"/>
            <a:ext cx="1762755" cy="6865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AC36006-D576-4A50-A4B8-BE8C48459A5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83282" y="4108899"/>
            <a:ext cx="955946" cy="80362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03BAED0-589A-468D-9085-8EC35D8B6D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79596" y="4942552"/>
            <a:ext cx="955946" cy="77326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BAA81F2-C71F-4448-BA28-0155183BB0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20299" y="5362780"/>
            <a:ext cx="772737" cy="3262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8EBA152-39C2-4DD8-8867-2FC86947A7B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59864" y="6138195"/>
            <a:ext cx="943733" cy="30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287379"/>
              </p:ext>
            </p:extLst>
          </p:nvPr>
        </p:nvGraphicFramePr>
        <p:xfrm>
          <a:off x="131657" y="412378"/>
          <a:ext cx="2636838" cy="6376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536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in a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thousands – 1000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hundreds - 100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2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tens - 10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2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ones - 1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numeral from 0 to 9.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7586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 than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10 or 100 bigger than a given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7102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 than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10 or 100 smaller than a given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6225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 ten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00   10  1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8707028"/>
                  </a:ext>
                </a:extLst>
              </a:tr>
              <a:tr h="6059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 counters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84992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675046"/>
              </p:ext>
            </p:extLst>
          </p:nvPr>
        </p:nvGraphicFramePr>
        <p:xfrm>
          <a:off x="2839820" y="1880285"/>
          <a:ext cx="3392304" cy="9707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700" b="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altLang="en-GB" sz="7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Number and Place Value: 1 more and 1 less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Children found 1 more and 1 less than a given number.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631456"/>
              </p:ext>
            </p:extLst>
          </p:nvPr>
        </p:nvGraphicFramePr>
        <p:xfrm>
          <a:off x="2839820" y="417250"/>
          <a:ext cx="3392304" cy="11874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296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find more than a number, we add to our given number.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To find less than a number, we takeaway from our given number.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0" y="91746"/>
            <a:ext cx="9905999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50" b="1" dirty="0">
                <a:latin typeface="CCW Cursive Writing 1" panose="03050602040000000000" pitchFamily="66" charset="0"/>
              </a:rPr>
              <a:t>N</a:t>
            </a:r>
            <a:r>
              <a:rPr lang="en-GB" sz="1150" b="1" dirty="0">
                <a:latin typeface="CCW Cursive Writing 1" panose="03050602040000000000" pitchFamily="66" charset="0"/>
              </a:rPr>
              <a:t>umber and Place Value: Finding 1, 10 and 100 more and less - Knowledge Organiser</a:t>
            </a:r>
            <a:endParaRPr lang="en-GB" sz="115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32037"/>
              </p:ext>
            </p:extLst>
          </p:nvPr>
        </p:nvGraphicFramePr>
        <p:xfrm>
          <a:off x="2834222" y="3571242"/>
          <a:ext cx="3392304" cy="31950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633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8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Here are three numbers shown in base 10.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Which picture shows 1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237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Which picture shows 10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10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246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Which picture shows 100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B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100 more than 236?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336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19507"/>
              </p:ext>
            </p:extLst>
          </p:nvPr>
        </p:nvGraphicFramePr>
        <p:xfrm>
          <a:off x="6357151" y="429201"/>
          <a:ext cx="3392304" cy="63370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80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246">
                <a:tc>
                  <a:txBody>
                    <a:bodyPr/>
                    <a:lstStyle/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place value chart shows 425.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 less than 425?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424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10 less than 425?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415</a:t>
                      </a: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is 100 less than 425? </a:t>
                      </a: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325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Complete the table.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altLang="en-GB" sz="1000" b="0" kern="120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missing number is 110.</a:t>
                      </a: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5BAA81F2-C71F-4448-BA28-0155183BB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299" y="5648600"/>
            <a:ext cx="772737" cy="3262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8EBA152-39C2-4DD8-8867-2FC86947A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800" y="6291909"/>
            <a:ext cx="943733" cy="3074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831645-452B-4F23-BE08-710F67E017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6001" y="4563543"/>
            <a:ext cx="3392304" cy="61035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B798A4C-1F41-47B9-9EDF-465D36A632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3200" y="1215755"/>
            <a:ext cx="2343150" cy="138112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EC20C8E-11A6-48D2-A861-1E12033531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4495" y="3746290"/>
            <a:ext cx="3257616" cy="67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0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128641"/>
              </p:ext>
            </p:extLst>
          </p:nvPr>
        </p:nvGraphicFramePr>
        <p:xfrm>
          <a:off x="131657" y="412378"/>
          <a:ext cx="2636838" cy="6337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04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1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in a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1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thousands – 1000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1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hundreds - 100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1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tens - 10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1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ones - 1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315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numeral from 0 to 9.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9421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line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tool used to assist with counting.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876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sensible guess.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14766"/>
              </p:ext>
            </p:extLst>
          </p:nvPr>
        </p:nvGraphicFramePr>
        <p:xfrm>
          <a:off x="2839820" y="2286777"/>
          <a:ext cx="3392304" cy="11079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389">
                <a:tc>
                  <a:txBody>
                    <a:bodyPr/>
                    <a:lstStyle/>
                    <a:p>
                      <a:r>
                        <a:rPr lang="en-US" altLang="en-GB" sz="700" b="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altLang="en-GB" sz="7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Number and Place Value: Number lines to 100. 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Children placed numbers from 0 to 100 on number lines and estimated the position of numbers on a number line.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033070"/>
              </p:ext>
            </p:extLst>
          </p:nvPr>
        </p:nvGraphicFramePr>
        <p:xfrm>
          <a:off x="2839820" y="417250"/>
          <a:ext cx="3392304" cy="17361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296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Take note of the start and end point on each number line.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Label the divisions on the number line to assist with interpreting the exact values positioned.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Knowing the midpoint of intervals and which of the two divisions a number is closer to.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136256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0" y="91746"/>
            <a:ext cx="9905999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50" b="1" dirty="0">
                <a:latin typeface="CCW Cursive Writing 1" panose="03050602040000000000" pitchFamily="66" charset="0"/>
              </a:rPr>
              <a:t>N</a:t>
            </a:r>
            <a:r>
              <a:rPr lang="en-GB" sz="1150" b="1" dirty="0">
                <a:latin typeface="CCW Cursive Writing 1" panose="03050602040000000000" pitchFamily="66" charset="0"/>
              </a:rPr>
              <a:t>umber and Place Value: Number lines to 1,000 - Knowledge Organiser</a:t>
            </a:r>
            <a:endParaRPr lang="en-GB" sz="115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171448"/>
              </p:ext>
            </p:extLst>
          </p:nvPr>
        </p:nvGraphicFramePr>
        <p:xfrm>
          <a:off x="2834222" y="3571242"/>
          <a:ext cx="3392304" cy="31950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633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8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Complete the number lines: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86996"/>
              </p:ext>
            </p:extLst>
          </p:nvPr>
        </p:nvGraphicFramePr>
        <p:xfrm>
          <a:off x="6357151" y="429201"/>
          <a:ext cx="3392304" cy="63370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80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2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What numbers are the arrows pointing to?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A=700          B=690          C=508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Estimate the numbers the arrows pointing to.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 = 750               B = 990-995</a:t>
                      </a:r>
                    </a:p>
                    <a:p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Estimate where the numbers belong on the number line.</a:t>
                      </a: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   250       550      990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92BCD950-E214-4CD8-BE47-25AE5D254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319" y="1184724"/>
            <a:ext cx="3236464" cy="18622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9E8891-FD6D-4FBA-8858-B7B0389491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1934" y="4453458"/>
            <a:ext cx="3300606" cy="19699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375141D-6184-43DE-8066-0AFEA44278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605" y="3873495"/>
            <a:ext cx="3309891" cy="57996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8B328F7-E36E-45AE-9FE9-07CF83BD7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4605" y="4561643"/>
            <a:ext cx="3309891" cy="6071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B164BFC-C8D1-4E37-8648-3BA5D39B39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2410" y="6276712"/>
            <a:ext cx="3129993" cy="429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0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819850"/>
              </p:ext>
            </p:extLst>
          </p:nvPr>
        </p:nvGraphicFramePr>
        <p:xfrm>
          <a:off x="131657" y="412378"/>
          <a:ext cx="2636838" cy="6355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5361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in a number.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hundreds - 100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tens - 10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2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digit worth ones - 1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2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Compare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See which is bigger or smaller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45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Order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numbers in an order.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7586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Ascending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 smallest to largest.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7102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Descending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 largest to smallest.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6225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Base ten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00   10  1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8707028"/>
                  </a:ext>
                </a:extLst>
              </a:tr>
              <a:tr h="6059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 counters</a:t>
                      </a: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284992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393942"/>
              </p:ext>
            </p:extLst>
          </p:nvPr>
        </p:nvGraphicFramePr>
        <p:xfrm>
          <a:off x="2834222" y="2315995"/>
          <a:ext cx="3392304" cy="110792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8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971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700" b="0" dirty="0">
                          <a:latin typeface="CCW Cursive Writing 1" panose="03050602040000000000" pitchFamily="66" charset="0"/>
                        </a:rPr>
                        <a:t>2</a:t>
                      </a:r>
                      <a:endParaRPr lang="en-GB" altLang="en-GB" sz="7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Number and Place Value: Compare and order numbers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Children compared and ordered numbers from 0 to 100 using &lt;, &gt; and =.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244188"/>
              </p:ext>
            </p:extLst>
          </p:nvPr>
        </p:nvGraphicFramePr>
        <p:xfrm>
          <a:off x="2839820" y="417250"/>
          <a:ext cx="3392304" cy="17361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296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Use concrete resources, pictorial representations, words and symbols to decide which is larger or smaller.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Always start by comparing the largest place value (e.g. hundreds, then tens, then ones)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8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Use knowledge of comparing numbers to support with ordering numbers correctly.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7525314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0" y="91746"/>
            <a:ext cx="9905999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50" b="1" dirty="0">
                <a:latin typeface="CCW Cursive Writing 1" panose="03050602040000000000" pitchFamily="66" charset="0"/>
              </a:rPr>
              <a:t>N</a:t>
            </a:r>
            <a:r>
              <a:rPr lang="en-GB" sz="1150" b="1" dirty="0">
                <a:latin typeface="CCW Cursive Writing 1" panose="03050602040000000000" pitchFamily="66" charset="0"/>
              </a:rPr>
              <a:t>umber and Place Value: Compare and order numbers - Knowledge Organiser</a:t>
            </a:r>
            <a:endParaRPr lang="en-GB" sz="115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291256"/>
              </p:ext>
            </p:extLst>
          </p:nvPr>
        </p:nvGraphicFramePr>
        <p:xfrm>
          <a:off x="2834222" y="3571242"/>
          <a:ext cx="3392304" cy="31950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633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86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Which number is greater?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361 is greater than 316 because although they have the same number of hundreds, 6 tens is greater than 1 ten.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18608"/>
              </p:ext>
            </p:extLst>
          </p:nvPr>
        </p:nvGraphicFramePr>
        <p:xfrm>
          <a:off x="6357151" y="429201"/>
          <a:ext cx="3392304" cy="633705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80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246">
                <a:tc>
                  <a:txBody>
                    <a:bodyPr/>
                    <a:lstStyle/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Write &lt;, &gt; or = to make the statements correct.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Write the numbers in order starting with the greatest.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442, 418, 397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Here are the heights of five children.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Write the heights in ascending order.</a:t>
                      </a:r>
                    </a:p>
                    <a:p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00" b="1" kern="120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119cm, 120cm, 121cm, 122cm, 124cm</a:t>
                      </a:r>
                      <a:endParaRPr lang="en-US" altLang="en-GB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5BAA81F2-C71F-4448-BA28-0155183BB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299" y="5648600"/>
            <a:ext cx="772737" cy="3262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8EBA152-39C2-4DD8-8867-2FC86947A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800" y="6291909"/>
            <a:ext cx="943733" cy="30742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888A7B-F93F-42F5-ACF5-84D47AAEA9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2444" y="4428185"/>
            <a:ext cx="3255860" cy="1327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D7160C-F8D2-422A-BA73-F6F928A69F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5052" y="1121814"/>
            <a:ext cx="3296501" cy="17634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D1F659-4222-4572-98BC-A599324F9B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5052" y="3423918"/>
            <a:ext cx="3296501" cy="6285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F2D97FE-3CC6-46CE-87A2-246E87778D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51553" y="4966083"/>
            <a:ext cx="3392304" cy="405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359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2" ma:contentTypeDescription="Create a new document." ma:contentTypeScope="" ma:versionID="cc316d99ca4f8469abaf85ee289ec8bb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42b3afd8ff0fd605cdcb5284b3321ee8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4CC62B-91DD-4408-9017-7614935A78A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b4d385f6-dd65-4bd2-90e2-003ddeccf305"/>
    <ds:schemaRef ds:uri="http://purl.org/dc/elements/1.1/"/>
    <ds:schemaRef ds:uri="3e3e280b-8a27-4d81-a4c8-402f3e36e39c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D381052-5AF1-4BD6-87F1-72E7CC7D62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7F7025-4241-4030-9893-B968F55BFD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6191</TotalTime>
  <Words>1000</Words>
  <Application>Microsoft Office PowerPoint</Application>
  <PresentationFormat>A4 Paper (210x297 mm)</PresentationFormat>
  <Paragraphs>302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CCW Cursive Writing 1</vt:lpstr>
      <vt:lpstr>Letter-join Basic 36</vt:lpstr>
      <vt:lpstr>Times New Roman</vt:lpstr>
      <vt:lpstr>Office Theme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Chelsea Gee</cp:lastModifiedBy>
  <cp:revision>115</cp:revision>
  <cp:lastPrinted>2017-10-30T10:21:12Z</cp:lastPrinted>
  <dcterms:created xsi:type="dcterms:W3CDTF">2017-10-15T20:56:30Z</dcterms:created>
  <dcterms:modified xsi:type="dcterms:W3CDTF">2025-10-14T07:50:29Z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