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906000" cy="6858000" type="A4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86" d="100"/>
          <a:sy n="86" d="100"/>
        </p:scale>
        <p:origin x="10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66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9/11/2024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/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996970"/>
              </p:ext>
            </p:extLst>
          </p:nvPr>
        </p:nvGraphicFramePr>
        <p:xfrm>
          <a:off x="131657" y="412377"/>
          <a:ext cx="2636838" cy="6363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16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52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4382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Letter-join Basic 36" panose="02000505000000020003" pitchFamily="50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 value</a:t>
                      </a:r>
                      <a:endParaRPr lang="en-GB" sz="11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value of a digit according to its position in the number:</a:t>
                      </a:r>
                      <a:b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ones, tens, hundreds, thousands, tens of thousands, hundreds of thousands, millions.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Digits</a:t>
                      </a:r>
                      <a:endParaRPr lang="en-GB" sz="11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Any of the numerals from 0-9.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5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Add</a:t>
                      </a:r>
                      <a:endParaRPr lang="en-GB" sz="11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join numbers together so that they increase in size.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Subtract</a:t>
                      </a:r>
                      <a:endParaRPr lang="en-GB" sz="11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take away one amount from another to find the difference.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More</a:t>
                      </a:r>
                      <a:endParaRPr lang="en-GB" sz="11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greater amount.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Less</a:t>
                      </a:r>
                      <a:endParaRPr lang="en-GB" sz="11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smaller amount.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Figures</a:t>
                      </a:r>
                      <a:endParaRPr lang="en-GB" sz="11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number.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3499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Words</a:t>
                      </a:r>
                      <a:endParaRPr lang="en-GB" sz="11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write a number without numerals, e.g. 12,546 = twelve thousand, five hundred and forty six. 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  <a:tr h="49430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Represent</a:t>
                      </a:r>
                      <a:endParaRPr lang="en-GB" sz="11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show a number.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6617851"/>
                  </a:ext>
                </a:extLst>
              </a:tr>
              <a:tr h="373971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Value</a:t>
                      </a:r>
                      <a:endParaRPr lang="en-GB" sz="11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Letter-join Basic 36" panose="02000505000000020003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How much something is worth.</a:t>
                      </a:r>
                      <a:endParaRPr lang="en-GB" sz="1200" dirty="0">
                        <a:effectLst/>
                        <a:latin typeface="Letter-join Basic 36" panose="02000505000000020003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9202902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713372"/>
              </p:ext>
            </p:extLst>
          </p:nvPr>
        </p:nvGraphicFramePr>
        <p:xfrm>
          <a:off x="2839819" y="2562224"/>
          <a:ext cx="3392305" cy="139283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4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5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1864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Letter-join Basic 36" panose="02000505000000020003" pitchFamily="50" charset="0"/>
                        </a:rPr>
                        <a:t>Prior Knowledge 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665">
                <a:tc>
                  <a:txBody>
                    <a:bodyPr/>
                    <a:lstStyle/>
                    <a:p>
                      <a:r>
                        <a:rPr lang="en-US" altLang="en-GB" sz="1100" b="0" dirty="0">
                          <a:latin typeface="Letter-join Basic 36" panose="02000505000000020003" pitchFamily="50" charset="0"/>
                        </a:rPr>
                        <a:t>3</a:t>
                      </a:r>
                      <a:endParaRPr lang="en-GB" altLang="en-GB" sz="11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Number and Place Value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Represent and partition numbers up to 1,000.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035">
                <a:tc>
                  <a:txBody>
                    <a:bodyPr/>
                    <a:lstStyle/>
                    <a:p>
                      <a:r>
                        <a:rPr lang="en-US" altLang="en-GB" sz="1100" b="0" dirty="0">
                          <a:latin typeface="Letter-join Basic 36" panose="02000505000000020003" pitchFamily="50" charset="0"/>
                        </a:rPr>
                        <a:t>4</a:t>
                      </a:r>
                      <a:endParaRPr lang="en-GB" altLang="en-GB" sz="11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Number and Place Value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Letter-join Basic 36" panose="02000505000000020003" pitchFamily="50" charset="0"/>
                        </a:rPr>
                        <a:t>Represent and partition numbers up to 10,000. </a:t>
                      </a:r>
                      <a:endParaRPr lang="en-GB" sz="14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82972285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38925"/>
              </p:ext>
            </p:extLst>
          </p:nvPr>
        </p:nvGraphicFramePr>
        <p:xfrm>
          <a:off x="2839820" y="420768"/>
          <a:ext cx="3392304" cy="204430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5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06951"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Letter-join Basic 36" panose="02000505000000020003" pitchFamily="50" charset="0"/>
                        </a:rPr>
                        <a:t>Key Knowledge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31543"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Letter-join Basic 36" panose="02000505000000020003" pitchFamily="50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To be able to represent numbers using concrete and pictorial methods.</a:t>
                      </a:r>
                      <a:endParaRPr lang="en-GB" sz="100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431543"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Letter-join Basic 36" panose="02000505000000020003" pitchFamily="50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Letter-join Basic 36" panose="02000505000000020003" pitchFamily="50" charset="0"/>
                        </a:rPr>
                        <a:t>To be able to add and subtract 1, 10, 100 and 1000 from a given number.</a:t>
                      </a:r>
                      <a:endParaRPr lang="en-GB" sz="10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431543"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Letter-join Basic 36" panose="02000505000000020003" pitchFamily="50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Letter-join Basic 36" panose="02000505000000020003" pitchFamily="50" charset="0"/>
                        </a:rPr>
                        <a:t>To be able to identify the value of each digit in a number up to 1,000,000. </a:t>
                      </a:r>
                      <a:endParaRPr lang="en-GB" sz="10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0993270"/>
                  </a:ext>
                </a:extLst>
              </a:tr>
              <a:tr h="431543"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Letter-join Basic 36" panose="02000505000000020003" pitchFamily="50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Letter-join Basic 36" panose="02000505000000020003" pitchFamily="50" charset="0"/>
                        </a:rPr>
                        <a:t>To be able to represent numbers in figures and words up to 1,000,000.</a:t>
                      </a:r>
                      <a:endParaRPr lang="en-GB" sz="1000" dirty="0">
                        <a:latin typeface="Letter-join Basic 36" panose="02000505000000020003" pitchFamily="50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61416682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816746" y="47193"/>
            <a:ext cx="8043169" cy="307427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000" b="1" dirty="0">
                <a:latin typeface="Letter-join Basic 36" panose="02000505000000020003" pitchFamily="50" charset="0"/>
              </a:rPr>
              <a:t>N</a:t>
            </a:r>
            <a:r>
              <a:rPr lang="en-GB" sz="2000" b="1" dirty="0">
                <a:latin typeface="Letter-join Basic 36" panose="02000505000000020003" pitchFamily="50" charset="0"/>
              </a:rPr>
              <a:t>umber and Place Value: Numbers to 1,000,000 Knowledge Organiser</a:t>
            </a:r>
            <a:endParaRPr lang="en-GB" sz="2000" dirty="0">
              <a:latin typeface="Letter-join Basic 36" panose="02000505000000020003" pitchFamily="50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EF134E6-305B-4EEC-9B65-15EE6D7DB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106935"/>
              </p:ext>
            </p:extLst>
          </p:nvPr>
        </p:nvGraphicFramePr>
        <p:xfrm>
          <a:off x="2839820" y="4055494"/>
          <a:ext cx="3214053" cy="272028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4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99218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Letter-join Basic 36" panose="02000505000000020003" pitchFamily="50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21067">
                <a:tc>
                  <a:txBody>
                    <a:bodyPr/>
                    <a:lstStyle/>
                    <a:p>
                      <a:r>
                        <a:rPr lang="en-US" altLang="en-GB" sz="1400" b="0" dirty="0">
                          <a:latin typeface="Letter-join Basic 36" panose="02000505000000020003" pitchFamily="50" charset="0"/>
                        </a:rPr>
                        <a:t>Match the representations to the numbers.</a:t>
                      </a:r>
                    </a:p>
                    <a:p>
                      <a:endParaRPr lang="en-US" altLang="en-GB" sz="1400" b="0" dirty="0">
                        <a:latin typeface="Letter-join Basic 36" panose="02000505000000020003" pitchFamily="50" charset="0"/>
                      </a:endParaRPr>
                    </a:p>
                    <a:p>
                      <a:endParaRPr lang="en-US" altLang="en-GB" sz="1400" b="0" dirty="0">
                        <a:latin typeface="Letter-join Basic 36" panose="02000505000000020003" pitchFamily="50" charset="0"/>
                      </a:endParaRPr>
                    </a:p>
                    <a:p>
                      <a:endParaRPr lang="en-US" altLang="en-GB" sz="1100" b="0" dirty="0">
                        <a:latin typeface="Letter-join Basic 36" panose="02000505000000020003" pitchFamily="50" charset="0"/>
                      </a:endParaRPr>
                    </a:p>
                    <a:p>
                      <a:endParaRPr lang="en-US" altLang="en-GB" sz="1100" b="0" dirty="0">
                        <a:latin typeface="Letter-join Basic 36" panose="02000505000000020003" pitchFamily="50" charset="0"/>
                      </a:endParaRPr>
                    </a:p>
                    <a:p>
                      <a:endParaRPr lang="en-US" altLang="en-GB" sz="1100" b="0" dirty="0">
                        <a:latin typeface="Letter-join Basic 36" panose="02000505000000020003" pitchFamily="50" charset="0"/>
                      </a:endParaRPr>
                    </a:p>
                    <a:p>
                      <a:endParaRPr lang="en-US" altLang="en-GB" sz="1100" b="0" dirty="0">
                        <a:latin typeface="Letter-join Basic 36" panose="02000505000000020003" pitchFamily="50" charset="0"/>
                      </a:endParaRPr>
                    </a:p>
                    <a:p>
                      <a:endParaRPr lang="en-GB" altLang="en-GB" sz="1100" b="0" dirty="0">
                        <a:latin typeface="Letter-join Basic 36" panose="02000505000000020003" pitchFamily="50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619386D-851B-45DE-AD4F-CF6D138A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7537497"/>
              </p:ext>
            </p:extLst>
          </p:nvPr>
        </p:nvGraphicFramePr>
        <p:xfrm>
          <a:off x="6357151" y="429202"/>
          <a:ext cx="3392304" cy="634657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92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59540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600" dirty="0">
                          <a:latin typeface="Letter-join Basic 36" panose="02000505000000020003" pitchFamily="50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87037">
                <a:tc>
                  <a:txBody>
                    <a:bodyPr/>
                    <a:lstStyle/>
                    <a:p>
                      <a:r>
                        <a:rPr lang="en-US" altLang="en-GB" sz="1400" b="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Complete the table.</a:t>
                      </a: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400" b="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Complete the bar model.</a:t>
                      </a: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400" b="0" kern="1200" dirty="0">
                        <a:solidFill>
                          <a:schemeClr val="dk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050" b="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438,396 </a:t>
                      </a:r>
                      <a:r>
                        <a:rPr lang="en-US" altLang="en-GB" sz="1100" b="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=</a:t>
                      </a:r>
                      <a:r>
                        <a:rPr lang="en-US" altLang="en-GB" sz="1050" b="0" kern="1200" dirty="0">
                          <a:solidFill>
                            <a:schemeClr val="dk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en-GB" sz="1050" b="0" kern="1200" dirty="0">
                          <a:solidFill>
                            <a:srgbClr val="0070C0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400,000 + 30,000 + 8,000 + 300 + 90 + 6</a:t>
                      </a:r>
                    </a:p>
                    <a:p>
                      <a:endParaRPr lang="en-US" altLang="en-GB" sz="1050" b="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400" b="0" kern="1200" dirty="0">
                          <a:solidFill>
                            <a:schemeClr val="tx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What is the value of the underlined digit?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7,</a:t>
                      </a:r>
                      <a:r>
                        <a:rPr lang="en-GB" sz="1400" u="sng" kern="1200" dirty="0">
                          <a:solidFill>
                            <a:schemeClr val="tx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en-GB" sz="1400" kern="1200" dirty="0">
                          <a:solidFill>
                            <a:schemeClr val="tx1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31,491 = </a:t>
                      </a:r>
                      <a:r>
                        <a:rPr lang="en-GB" sz="1400" kern="1200" dirty="0">
                          <a:solidFill>
                            <a:srgbClr val="0070C0"/>
                          </a:solidFill>
                          <a:effectLst/>
                          <a:latin typeface="Letter-join Basic 36" panose="02000505000000020003" pitchFamily="50" charset="0"/>
                          <a:ea typeface="+mn-ea"/>
                          <a:cs typeface="+mn-cs"/>
                        </a:rPr>
                        <a:t>100,000</a:t>
                      </a:r>
                      <a:endParaRPr lang="en-GB" sz="1400" kern="1200" dirty="0">
                        <a:solidFill>
                          <a:schemeClr val="tx1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  <a:p>
                      <a:endParaRPr lang="en-US" altLang="en-GB" sz="1050" b="0" kern="1200" dirty="0">
                        <a:solidFill>
                          <a:srgbClr val="0070C0"/>
                        </a:solidFill>
                        <a:effectLst/>
                        <a:latin typeface="Letter-join Basic 36" panose="02000505000000020003" pitchFamily="50" charset="0"/>
                        <a:ea typeface="+mn-ea"/>
                        <a:cs typeface="+mn-cs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5CD569A0-36B2-4556-9EAE-C4AEFB9DE291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22" r="2388"/>
          <a:stretch/>
        </p:blipFill>
        <p:spPr bwMode="auto">
          <a:xfrm>
            <a:off x="2893522" y="4816405"/>
            <a:ext cx="3249826" cy="134625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D1D7A91-6828-4CB3-91AD-F65D3B53ED50}"/>
              </a:ext>
            </a:extLst>
          </p:cNvPr>
          <p:cNvCxnSpPr/>
          <p:nvPr/>
        </p:nvCxnSpPr>
        <p:spPr>
          <a:xfrm flipV="1">
            <a:off x="3701988" y="5521911"/>
            <a:ext cx="1660125" cy="30184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AF7B661-12DC-4F01-A164-3A3DE501F231}"/>
              </a:ext>
            </a:extLst>
          </p:cNvPr>
          <p:cNvCxnSpPr/>
          <p:nvPr/>
        </p:nvCxnSpPr>
        <p:spPr>
          <a:xfrm>
            <a:off x="3595456" y="5353235"/>
            <a:ext cx="1766657" cy="47051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822B17D-0012-4F77-8680-E4D3080A9680}"/>
              </a:ext>
            </a:extLst>
          </p:cNvPr>
          <p:cNvCxnSpPr/>
          <p:nvPr/>
        </p:nvCxnSpPr>
        <p:spPr>
          <a:xfrm flipV="1">
            <a:off x="4651899" y="5424256"/>
            <a:ext cx="0" cy="39949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3" name="Picture 22">
            <a:extLst>
              <a:ext uri="{FF2B5EF4-FFF2-40B4-BE49-F238E27FC236}">
                <a16:creationId xmlns:a16="http://schemas.microsoft.com/office/drawing/2014/main" id="{45ADA716-35E9-46E9-BC0A-B3CF9DE1EE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7152" y="1297942"/>
            <a:ext cx="3258004" cy="604743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DD6CDBA6-BF50-4B46-8C43-4393D557B849}"/>
              </a:ext>
            </a:extLst>
          </p:cNvPr>
          <p:cNvSpPr txBox="1"/>
          <p:nvPr/>
        </p:nvSpPr>
        <p:spPr>
          <a:xfrm>
            <a:off x="7182034" y="1669002"/>
            <a:ext cx="648809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70C0"/>
                </a:solidFill>
                <a:latin typeface="Letter-join Basic 36" panose="02000505000000020003" pitchFamily="50" charset="0"/>
              </a:rPr>
              <a:t>5,383</a:t>
            </a:r>
            <a:endParaRPr lang="en-GB" sz="1100" b="1" dirty="0">
              <a:solidFill>
                <a:srgbClr val="0070C0"/>
              </a:solidFill>
              <a:latin typeface="Letter-join Basic 36" panose="02000505000000020003" pitchFamily="50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D9A9F81-4EB6-422F-8009-0C91D114A263}"/>
              </a:ext>
            </a:extLst>
          </p:cNvPr>
          <p:cNvSpPr txBox="1"/>
          <p:nvPr/>
        </p:nvSpPr>
        <p:spPr>
          <a:xfrm>
            <a:off x="7955870" y="1653971"/>
            <a:ext cx="648809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70C0"/>
                </a:solidFill>
                <a:latin typeface="Letter-join Basic 36" panose="02000505000000020003" pitchFamily="50" charset="0"/>
              </a:rPr>
              <a:t>5,473</a:t>
            </a:r>
            <a:endParaRPr lang="en-GB" sz="1100" b="1" dirty="0">
              <a:solidFill>
                <a:srgbClr val="0070C0"/>
              </a:solidFill>
              <a:latin typeface="Letter-join Basic 36" panose="02000505000000020003" pitchFamily="50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684D128-7CC0-43E9-9E55-283E618D3573}"/>
              </a:ext>
            </a:extLst>
          </p:cNvPr>
          <p:cNvSpPr txBox="1"/>
          <p:nvPr/>
        </p:nvSpPr>
        <p:spPr>
          <a:xfrm>
            <a:off x="8776242" y="1669002"/>
            <a:ext cx="648809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70C0"/>
                </a:solidFill>
                <a:latin typeface="Letter-join Basic 36" panose="02000505000000020003" pitchFamily="50" charset="0"/>
              </a:rPr>
              <a:t>6,373</a:t>
            </a:r>
            <a:endParaRPr lang="en-GB" sz="1100" b="1" dirty="0">
              <a:solidFill>
                <a:srgbClr val="0070C0"/>
              </a:solidFill>
              <a:latin typeface="Letter-join Basic 36" panose="02000505000000020003" pitchFamily="50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8E064996-C80C-4DCA-A1E3-C07C196E8D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1449" y="2341042"/>
            <a:ext cx="1881699" cy="687068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9113DCAE-8A56-4C5A-90F6-C6C136E44E52}"/>
              </a:ext>
            </a:extLst>
          </p:cNvPr>
          <p:cNvSpPr txBox="1"/>
          <p:nvPr/>
        </p:nvSpPr>
        <p:spPr>
          <a:xfrm>
            <a:off x="7307798" y="2732292"/>
            <a:ext cx="648809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70C0"/>
                </a:solidFill>
                <a:latin typeface="Letter-join Basic 36" panose="02000505000000020003" pitchFamily="50" charset="0"/>
              </a:rPr>
              <a:t>70,319</a:t>
            </a:r>
            <a:endParaRPr lang="en-GB" sz="1100" b="1" dirty="0">
              <a:solidFill>
                <a:srgbClr val="0070C0"/>
              </a:solidFill>
              <a:latin typeface="Letter-join Basic 36" panose="02000505000000020003" pitchFamily="50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5236DB49-C4F6-4E30-A015-3A3B423B66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57150" y="3777850"/>
            <a:ext cx="3434903" cy="1575385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E45546EB-B726-449B-B52D-642E477B49BC}"/>
              </a:ext>
            </a:extLst>
          </p:cNvPr>
          <p:cNvSpPr txBox="1"/>
          <p:nvPr/>
        </p:nvSpPr>
        <p:spPr>
          <a:xfrm>
            <a:off x="7196755" y="4200618"/>
            <a:ext cx="648809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70C0"/>
                </a:solidFill>
                <a:latin typeface="Letter-join Basic 36" panose="02000505000000020003" pitchFamily="50" charset="0"/>
              </a:rPr>
              <a:t>33,000</a:t>
            </a:r>
            <a:endParaRPr lang="en-GB" sz="1100" b="1" dirty="0">
              <a:solidFill>
                <a:srgbClr val="0070C0"/>
              </a:solidFill>
              <a:latin typeface="Letter-join Basic 36" panose="02000505000000020003" pitchFamily="50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999B2E7-6C78-4B45-A9EF-9A4260C7C4F1}"/>
              </a:ext>
            </a:extLst>
          </p:cNvPr>
          <p:cNvSpPr txBox="1"/>
          <p:nvPr/>
        </p:nvSpPr>
        <p:spPr>
          <a:xfrm>
            <a:off x="7024750" y="4989724"/>
            <a:ext cx="648809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70C0"/>
                </a:solidFill>
                <a:latin typeface="Letter-join Basic 36" panose="02000505000000020003" pitchFamily="50" charset="0"/>
              </a:rPr>
              <a:t>32,500</a:t>
            </a:r>
            <a:endParaRPr lang="en-GB" sz="1100" b="1" dirty="0">
              <a:solidFill>
                <a:srgbClr val="0070C0"/>
              </a:solidFill>
              <a:latin typeface="Letter-join Basic 36" panose="02000505000000020003" pitchFamily="50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2953E59-F4AB-4B75-A89A-17FD000F912F}"/>
              </a:ext>
            </a:extLst>
          </p:cNvPr>
          <p:cNvSpPr txBox="1"/>
          <p:nvPr/>
        </p:nvSpPr>
        <p:spPr>
          <a:xfrm>
            <a:off x="8074601" y="4222213"/>
            <a:ext cx="648809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70C0"/>
                </a:solidFill>
                <a:latin typeface="Letter-join Basic 36" panose="02000505000000020003" pitchFamily="50" charset="0"/>
              </a:rPr>
              <a:t>36,000</a:t>
            </a:r>
            <a:endParaRPr lang="en-GB" sz="1100" b="1" dirty="0">
              <a:solidFill>
                <a:srgbClr val="0070C0"/>
              </a:solidFill>
              <a:latin typeface="Letter-join Basic 36" panose="02000505000000020003" pitchFamily="50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B105C6C-2906-4CB6-B3A9-96DA628C85CB}"/>
              </a:ext>
            </a:extLst>
          </p:cNvPr>
          <p:cNvSpPr txBox="1"/>
          <p:nvPr/>
        </p:nvSpPr>
        <p:spPr>
          <a:xfrm>
            <a:off x="8535510" y="4986262"/>
            <a:ext cx="648809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0070C0"/>
                </a:solidFill>
                <a:latin typeface="Letter-join Basic 36" panose="02000505000000020003" pitchFamily="50" charset="0"/>
              </a:rPr>
              <a:t>37,500</a:t>
            </a:r>
            <a:endParaRPr lang="en-GB" sz="1100" b="1" dirty="0">
              <a:solidFill>
                <a:srgbClr val="0070C0"/>
              </a:solidFill>
              <a:latin typeface="Letter-join Basic 36" panose="020005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6038</TotalTime>
  <Words>281</Words>
  <Application>Microsoft Office PowerPoint</Application>
  <PresentationFormat>A4 Paper (210x297 mm)</PresentationFormat>
  <Paragraphs>83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Letter-join Basic 36</vt:lpstr>
      <vt:lpstr>Times New Roman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Amy Marriott</cp:lastModifiedBy>
  <cp:revision>83</cp:revision>
  <cp:lastPrinted>2017-10-30T10:21:12Z</cp:lastPrinted>
  <dcterms:created xsi:type="dcterms:W3CDTF">2017-10-15T20:56:30Z</dcterms:created>
  <dcterms:modified xsi:type="dcterms:W3CDTF">2024-09-11T07:30:33Z</dcterms:modified>
</cp:coreProperties>
</file>