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9/17/2024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890340"/>
              </p:ext>
            </p:extLst>
          </p:nvPr>
        </p:nvGraphicFramePr>
        <p:xfrm>
          <a:off x="131657" y="412377"/>
          <a:ext cx="2636838" cy="6359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greater amount.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smaller amount.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Partition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way of splitting numbers into smaller parts.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of the numerals from 0-9.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join numbers together so that they increase in size.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Subtract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take away one amount from another to find the difference.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according to its position in the number:</a:t>
                      </a:r>
                      <a:b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4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ones, tens, hundreds, thousands, tens of thousands, hundreds of thousands, millions. </a:t>
                      </a:r>
                      <a:endParaRPr lang="en-GB" sz="14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062587"/>
              </p:ext>
            </p:extLst>
          </p:nvPr>
        </p:nvGraphicFramePr>
        <p:xfrm>
          <a:off x="2839819" y="1997448"/>
          <a:ext cx="3392304" cy="20250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7915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72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Y3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To find 10 or 100 more or less than a given number.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064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Y3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To partition three-digit numbers.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0550762"/>
                  </a:ext>
                </a:extLst>
              </a:tr>
              <a:tr h="219703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To partition four-digit numbers.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3841074"/>
                  </a:ext>
                </a:extLst>
              </a:tr>
              <a:tr h="350629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Y4</a:t>
                      </a:r>
                      <a:endParaRPr lang="en-GB" altLang="en-GB" sz="14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To find 1000 more or less than a given number.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401292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772852"/>
              </p:ext>
            </p:extLst>
          </p:nvPr>
        </p:nvGraphicFramePr>
        <p:xfrm>
          <a:off x="2839820" y="420768"/>
          <a:ext cx="3392304" cy="151859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6840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Children to use their place value knowledge to find numbers 10, 100, 10000, 100000 more or less than a given number,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1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Letter-join Basic 36" panose="02000505000000020003" pitchFamily="50" charset="0"/>
                        </a:rPr>
                        <a:t>To extend understanding of partitioning to deal with larger numbers introduced this year. </a:t>
                      </a:r>
                      <a:endParaRPr lang="en-GB" sz="11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131658" y="34889"/>
            <a:ext cx="9483497" cy="306348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350" b="1" dirty="0">
                <a:latin typeface="Letter-join Basic 36" panose="02000505000000020003" pitchFamily="50" charset="0"/>
              </a:rPr>
              <a:t>Place Value: Finding 10, 100, 1000, 10000 and 100000 more or less. Partitioning numbers to 1,000,000 Knowledge Organiser</a:t>
            </a:r>
            <a:endParaRPr lang="en-GB" sz="135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404486"/>
              </p:ext>
            </p:extLst>
          </p:nvPr>
        </p:nvGraphicFramePr>
        <p:xfrm>
          <a:off x="2839820" y="4055494"/>
          <a:ext cx="3392304" cy="27202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9218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067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Complete the number track: </a:t>
                      </a: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631437"/>
              </p:ext>
            </p:extLst>
          </p:nvPr>
        </p:nvGraphicFramePr>
        <p:xfrm>
          <a:off x="6357151" y="429201"/>
          <a:ext cx="3392304" cy="634657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85545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1033">
                <a:tc>
                  <a:txBody>
                    <a:bodyPr/>
                    <a:lstStyle/>
                    <a:p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Complete the table: </a:t>
                      </a: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Write the next 6 numbers in the sequence. Count up in 1,000s starting from 2,370</a:t>
                      </a:r>
                    </a:p>
                    <a:p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400" kern="1200" dirty="0">
                          <a:solidFill>
                            <a:srgbClr val="0070C0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3,370, 4,370, 5,370, 6,370, 7,370, 8,370</a:t>
                      </a:r>
                    </a:p>
                    <a:p>
                      <a:endParaRPr lang="en-US" sz="140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GB" sz="140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Complete the part-whole model.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86D9657A-B683-46E1-84C4-8EC185E2B2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8326" y="4874035"/>
            <a:ext cx="3295289" cy="33625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2AC6D4-B86A-444C-9D87-5AD849D63698}"/>
              </a:ext>
            </a:extLst>
          </p:cNvPr>
          <p:cNvSpPr txBox="1"/>
          <p:nvPr/>
        </p:nvSpPr>
        <p:spPr>
          <a:xfrm>
            <a:off x="3915052" y="4933290"/>
            <a:ext cx="381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27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A15050-D1D8-41F3-9A43-E1BDCA5FA79C}"/>
              </a:ext>
            </a:extLst>
          </p:cNvPr>
          <p:cNvSpPr txBox="1"/>
          <p:nvPr/>
        </p:nvSpPr>
        <p:spPr>
          <a:xfrm>
            <a:off x="5323518" y="4933289"/>
            <a:ext cx="381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57</a:t>
            </a:r>
            <a:endParaRPr lang="en-GB" sz="1200" dirty="0">
              <a:solidFill>
                <a:srgbClr val="0070C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7958673-8FCB-4108-B073-C3FE5382BF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4239" y="5333158"/>
            <a:ext cx="2380041" cy="110407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4A480CBC-91D9-4941-B197-F2D4DFBADEDE}"/>
              </a:ext>
            </a:extLst>
          </p:cNvPr>
          <p:cNvSpPr txBox="1"/>
          <p:nvPr/>
        </p:nvSpPr>
        <p:spPr>
          <a:xfrm>
            <a:off x="5323518" y="5415636"/>
            <a:ext cx="8600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Letter-join Basic 36" panose="02000505000000020003" pitchFamily="50" charset="0"/>
              </a:rPr>
              <a:t>The number 568,241 is shown. </a:t>
            </a:r>
            <a:br>
              <a:rPr lang="en-US" sz="1200" dirty="0">
                <a:latin typeface="Letter-join Basic 36" panose="02000505000000020003" pitchFamily="50" charset="0"/>
              </a:rPr>
            </a:br>
            <a:r>
              <a:rPr lang="en-US" sz="1200" dirty="0">
                <a:latin typeface="Letter-join Basic 36" panose="02000505000000020003" pitchFamily="50" charset="0"/>
              </a:rPr>
              <a:t>What is 100 more? </a:t>
            </a:r>
            <a:br>
              <a:rPr lang="en-US" sz="1200" dirty="0">
                <a:latin typeface="Letter-join Basic 36" panose="02000505000000020003" pitchFamily="50" charset="0"/>
              </a:rPr>
            </a:br>
            <a:r>
              <a:rPr lang="en-US" sz="1200" dirty="0">
                <a:solidFill>
                  <a:srgbClr val="0070C0"/>
                </a:solidFill>
                <a:latin typeface="Letter-join Basic 36" panose="02000505000000020003" pitchFamily="50" charset="0"/>
              </a:rPr>
              <a:t>568,341</a:t>
            </a:r>
            <a:endParaRPr lang="en-GB" sz="1200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3773519-C742-4236-90F9-FF22444AF4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3450" y="1331110"/>
            <a:ext cx="3446006" cy="799531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AB4CD5D-9270-4815-80F4-DD43FF323C1C}"/>
              </a:ext>
            </a:extLst>
          </p:cNvPr>
          <p:cNvSpPr txBox="1"/>
          <p:nvPr/>
        </p:nvSpPr>
        <p:spPr>
          <a:xfrm>
            <a:off x="6997083" y="1800859"/>
            <a:ext cx="3817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35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563246-C7CA-46F0-B1FD-593704B1FA92}"/>
              </a:ext>
            </a:extLst>
          </p:cNvPr>
          <p:cNvSpPr txBox="1"/>
          <p:nvPr/>
        </p:nvSpPr>
        <p:spPr>
          <a:xfrm>
            <a:off x="7506809" y="1791983"/>
            <a:ext cx="511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125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77BB93-18C4-447F-86FE-FE3D33505FA3}"/>
              </a:ext>
            </a:extLst>
          </p:cNvPr>
          <p:cNvSpPr txBox="1"/>
          <p:nvPr/>
        </p:nvSpPr>
        <p:spPr>
          <a:xfrm>
            <a:off x="7987460" y="1822812"/>
            <a:ext cx="59776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1,025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02F38F-B856-4843-A3AD-EBDD8650D2A5}"/>
              </a:ext>
            </a:extLst>
          </p:cNvPr>
          <p:cNvSpPr txBox="1"/>
          <p:nvPr/>
        </p:nvSpPr>
        <p:spPr>
          <a:xfrm>
            <a:off x="8569575" y="1819098"/>
            <a:ext cx="597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70C0"/>
                </a:solidFill>
              </a:rPr>
              <a:t>10,025</a:t>
            </a:r>
            <a:endParaRPr lang="en-GB" sz="1100" dirty="0">
              <a:solidFill>
                <a:srgbClr val="0070C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2897E9-4736-4112-81EF-531106F65C60}"/>
              </a:ext>
            </a:extLst>
          </p:cNvPr>
          <p:cNvSpPr txBox="1"/>
          <p:nvPr/>
        </p:nvSpPr>
        <p:spPr>
          <a:xfrm>
            <a:off x="9065874" y="1828650"/>
            <a:ext cx="6522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70C0"/>
                </a:solidFill>
              </a:rPr>
              <a:t>100,025</a:t>
            </a:r>
            <a:endParaRPr lang="en-GB" sz="1100" dirty="0">
              <a:solidFill>
                <a:srgbClr val="0070C0"/>
              </a:solidFill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52E7B2F-0D67-4028-9A36-ACFD4A9FB9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39394" y="3286636"/>
            <a:ext cx="3392303" cy="130341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0FAAD4D1-9FA6-4062-A2D3-4BD773685260}"/>
              </a:ext>
            </a:extLst>
          </p:cNvPr>
          <p:cNvSpPr txBox="1"/>
          <p:nvPr/>
        </p:nvSpPr>
        <p:spPr>
          <a:xfrm>
            <a:off x="6357151" y="4314710"/>
            <a:ext cx="5763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rgbClr val="0070C0"/>
                </a:solidFill>
              </a:rPr>
              <a:t>300,000</a:t>
            </a:r>
            <a:endParaRPr lang="en-GB" sz="800" dirty="0">
              <a:solidFill>
                <a:srgbClr val="0070C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39FE35-114C-4A93-BA4E-6B039E4049F3}"/>
              </a:ext>
            </a:extLst>
          </p:cNvPr>
          <p:cNvSpPr txBox="1"/>
          <p:nvPr/>
        </p:nvSpPr>
        <p:spPr>
          <a:xfrm>
            <a:off x="6909046" y="4314710"/>
            <a:ext cx="5977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70C0"/>
                </a:solidFill>
              </a:rPr>
              <a:t>40,000</a:t>
            </a:r>
            <a:endParaRPr lang="en-GB" sz="1100" dirty="0">
              <a:solidFill>
                <a:srgbClr val="0070C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A909DE5-47F7-4E51-89C1-84E36317DA35}"/>
              </a:ext>
            </a:extLst>
          </p:cNvPr>
          <p:cNvSpPr txBox="1"/>
          <p:nvPr/>
        </p:nvSpPr>
        <p:spPr>
          <a:xfrm>
            <a:off x="7533958" y="4314710"/>
            <a:ext cx="511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200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89A9858-B6FF-41A4-A794-DDF4211B7F2A}"/>
              </a:ext>
            </a:extLst>
          </p:cNvPr>
          <p:cNvSpPr txBox="1"/>
          <p:nvPr/>
        </p:nvSpPr>
        <p:spPr>
          <a:xfrm>
            <a:off x="8129760" y="4314710"/>
            <a:ext cx="511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10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F8C5AF6-C77B-48BE-BD7B-B144634CA95A}"/>
              </a:ext>
            </a:extLst>
          </p:cNvPr>
          <p:cNvSpPr txBox="1"/>
          <p:nvPr/>
        </p:nvSpPr>
        <p:spPr>
          <a:xfrm>
            <a:off x="8644441" y="4314710"/>
            <a:ext cx="5119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2</a:t>
            </a:r>
            <a:endParaRPr lang="en-GB" sz="1200" dirty="0">
              <a:solidFill>
                <a:srgbClr val="0070C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C34938-485D-4D54-AE58-65A161D4E3C6}"/>
              </a:ext>
            </a:extLst>
          </p:cNvPr>
          <p:cNvSpPr txBox="1"/>
          <p:nvPr/>
        </p:nvSpPr>
        <p:spPr>
          <a:xfrm>
            <a:off x="9146099" y="4314710"/>
            <a:ext cx="8914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340,212</a:t>
            </a:r>
            <a:endParaRPr lang="en-GB" sz="1000" dirty="0">
              <a:solidFill>
                <a:srgbClr val="0070C0"/>
              </a:solidFill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8B8D2A3-28F5-454A-AE07-39AFB1E916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87953" y="5212187"/>
            <a:ext cx="1872141" cy="1465785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661C3571-B401-4CD6-8E80-FB239E4C84A4}"/>
              </a:ext>
            </a:extLst>
          </p:cNvPr>
          <p:cNvSpPr txBox="1"/>
          <p:nvPr/>
        </p:nvSpPr>
        <p:spPr>
          <a:xfrm>
            <a:off x="7877104" y="6144887"/>
            <a:ext cx="7091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rgbClr val="0070C0"/>
                </a:solidFill>
              </a:rPr>
              <a:t>170,000</a:t>
            </a:r>
            <a:endParaRPr lang="en-GB" sz="1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6013</TotalTime>
  <Words>278</Words>
  <Application>Microsoft Office PowerPoint</Application>
  <PresentationFormat>A4 Paper (210x297 mm)</PresentationFormat>
  <Paragraphs>76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82</cp:revision>
  <cp:lastPrinted>2017-10-30T10:21:12Z</cp:lastPrinted>
  <dcterms:created xsi:type="dcterms:W3CDTF">2017-10-15T20:56:30Z</dcterms:created>
  <dcterms:modified xsi:type="dcterms:W3CDTF">2024-09-17T19:55:29Z</dcterms:modified>
</cp:coreProperties>
</file>