
<file path=[Content_Types].xml><?xml version="1.0" encoding="utf-8"?>
<Types xmlns="http://schemas.openxmlformats.org/package/2006/content-types">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59" r:id="rId1"/>
  </p:sldMasterIdLst>
  <p:notesMasterIdLst>
    <p:notesMasterId r:id="rId3"/>
  </p:notesMasterIdLst>
  <p:sldIdLst>
    <p:sldId id="256" r:id="rId2"/>
  </p:sldIdLst>
  <p:sldSz cx="9906000" cy="6858000" type="A4"/>
  <p:notesSz cx="6805613" cy="99441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997" autoAdjust="0"/>
    <p:restoredTop sz="94627"/>
  </p:normalViewPr>
  <p:slideViewPr>
    <p:cSldViewPr snapToGrid="0" snapToObjects="1">
      <p:cViewPr varScale="1">
        <p:scale>
          <a:sx n="86" d="100"/>
          <a:sy n="86" d="100"/>
        </p:scale>
        <p:origin x="1042"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9099" cy="498932"/>
          </a:xfrm>
          <a:prstGeom prst="rect">
            <a:avLst/>
          </a:prstGeom>
        </p:spPr>
        <p:txBody>
          <a:bodyPr vert="horz" lIns="91440" tIns="45720" rIns="91440" bIns="45720" numCol="1" rtlCol="0"/>
          <a:lstStyle>
            <a:lvl1pPr algn="l">
              <a:defRPr sz="1200"/>
            </a:lvl1pPr>
          </a:lstStyle>
          <a:p>
            <a:endParaRPr lang="en-US"/>
          </a:p>
        </p:txBody>
      </p:sp>
      <p:sp>
        <p:nvSpPr>
          <p:cNvPr id="3" name="Date Placeholder 2"/>
          <p:cNvSpPr>
            <a:spLocks noGrp="1"/>
          </p:cNvSpPr>
          <p:nvPr>
            <p:ph type="dt" idx="1"/>
          </p:nvPr>
        </p:nvSpPr>
        <p:spPr>
          <a:xfrm>
            <a:off x="3854939" y="0"/>
            <a:ext cx="2949099" cy="498932"/>
          </a:xfrm>
          <a:prstGeom prst="rect">
            <a:avLst/>
          </a:prstGeom>
        </p:spPr>
        <p:txBody>
          <a:bodyPr vert="horz" lIns="91440" tIns="45720" rIns="91440" bIns="45720" numCol="1" rtlCol="0"/>
          <a:lstStyle>
            <a:lvl1pPr algn="r">
              <a:defRPr sz="1200"/>
            </a:lvl1pPr>
          </a:lstStyle>
          <a:p>
            <a:fld id="{74DA69C8-F84C-2947-85D9-F4E475966ECC}" type="datetimeFigureOut">
              <a:rPr lang="en-US" smtClean="0"/>
              <a:t>7/26/2024</a:t>
            </a:fld>
            <a:endParaRPr lang="en-US"/>
          </a:p>
        </p:txBody>
      </p:sp>
      <p:sp>
        <p:nvSpPr>
          <p:cNvPr id="4" name="Slide Image Placeholder 3"/>
          <p:cNvSpPr>
            <a:spLocks noGrp="1" noRot="1" noChangeAspect="1"/>
          </p:cNvSpPr>
          <p:nvPr>
            <p:ph type="sldImg" idx="2"/>
          </p:nvPr>
        </p:nvSpPr>
        <p:spPr>
          <a:xfrm>
            <a:off x="979488" y="1243013"/>
            <a:ext cx="4846637" cy="3355975"/>
          </a:xfrm>
          <a:prstGeom prst="rect">
            <a:avLst/>
          </a:prstGeom>
          <a:noFill/>
          <a:ln w="12700">
            <a:solidFill>
              <a:prstClr val="black"/>
            </a:solidFill>
          </a:ln>
        </p:spPr>
        <p:txBody>
          <a:bodyPr vert="horz" lIns="91440" tIns="45720" rIns="91440" bIns="45720" numCol="1" rtlCol="0" anchor="ctr"/>
          <a:lstStyle/>
          <a:p>
            <a:endParaRPr lang="en-US"/>
          </a:p>
        </p:txBody>
      </p:sp>
      <p:sp>
        <p:nvSpPr>
          <p:cNvPr id="5" name="Notes Placeholder 4"/>
          <p:cNvSpPr>
            <a:spLocks noGrp="1"/>
          </p:cNvSpPr>
          <p:nvPr>
            <p:ph type="body" sz="quarter" idx="3"/>
          </p:nvPr>
        </p:nvSpPr>
        <p:spPr>
          <a:xfrm>
            <a:off x="680562" y="4785598"/>
            <a:ext cx="5444490" cy="3915489"/>
          </a:xfrm>
          <a:prstGeom prst="rect">
            <a:avLst/>
          </a:prstGeom>
        </p:spPr>
        <p:txBody>
          <a:bodyPr vert="horz" lIns="91440" tIns="45720" rIns="91440" bIns="45720" numCol="1"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445170"/>
            <a:ext cx="2949099" cy="498931"/>
          </a:xfrm>
          <a:prstGeom prst="rect">
            <a:avLst/>
          </a:prstGeom>
        </p:spPr>
        <p:txBody>
          <a:bodyPr vert="horz" lIns="91440" tIns="45720" rIns="91440" bIns="45720" numCol="1" rtlCol="0" anchor="b"/>
          <a:lstStyle>
            <a:lvl1pPr algn="l">
              <a:defRPr sz="1200"/>
            </a:lvl1pPr>
          </a:lstStyle>
          <a:p>
            <a:endParaRPr lang="en-US"/>
          </a:p>
        </p:txBody>
      </p:sp>
      <p:sp>
        <p:nvSpPr>
          <p:cNvPr id="7" name="Slide Number Placeholder 6"/>
          <p:cNvSpPr>
            <a:spLocks noGrp="1"/>
          </p:cNvSpPr>
          <p:nvPr>
            <p:ph type="sldNum" sz="quarter" idx="5"/>
          </p:nvPr>
        </p:nvSpPr>
        <p:spPr>
          <a:xfrm>
            <a:off x="3854939" y="9445170"/>
            <a:ext cx="2949099" cy="498931"/>
          </a:xfrm>
          <a:prstGeom prst="rect">
            <a:avLst/>
          </a:prstGeom>
        </p:spPr>
        <p:txBody>
          <a:bodyPr vert="horz" lIns="91440" tIns="45720" rIns="91440" bIns="45720" numCol="1" rtlCol="0" anchor="b"/>
          <a:lstStyle>
            <a:lvl1pPr algn="r">
              <a:defRPr sz="1200"/>
            </a:lvl1pPr>
          </a:lstStyle>
          <a:p>
            <a:fld id="{90C8F01E-995B-8848-96E4-13733EB6AADD}" type="slidenum">
              <a:rPr lang="en-US" smtClean="0"/>
              <a:t>‹#›</a:t>
            </a:fld>
            <a:endParaRPr lang="en-US"/>
          </a:p>
        </p:txBody>
      </p:sp>
    </p:spTree>
    <p:extLst>
      <p:ext uri="{BB962C8B-B14F-4D97-AF65-F5344CB8AC3E}">
        <p14:creationId xmlns:p14="http://schemas.microsoft.com/office/powerpoint/2010/main" val="142684363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numCol="1"/>
          <a:lstStyle/>
          <a:p>
            <a:endParaRPr lang="en-US"/>
          </a:p>
        </p:txBody>
      </p:sp>
      <p:sp>
        <p:nvSpPr>
          <p:cNvPr id="4" name="Slide Number Placeholder 3"/>
          <p:cNvSpPr>
            <a:spLocks noGrp="1"/>
          </p:cNvSpPr>
          <p:nvPr>
            <p:ph type="sldNum" sz="quarter" idx="10"/>
          </p:nvPr>
        </p:nvSpPr>
        <p:spPr/>
        <p:txBody>
          <a:bodyPr numCol="1"/>
          <a:lstStyle/>
          <a:p>
            <a:fld id="{9C5789CE-836E-B042-843F-5605E41F5001}" type="slidenum">
              <a:rPr lang="en-US" smtClean="0"/>
              <a:t>1</a:t>
            </a:fld>
            <a:endParaRPr lang="en-US"/>
          </a:p>
        </p:txBody>
      </p:sp>
    </p:spTree>
    <p:extLst>
      <p:ext uri="{BB962C8B-B14F-4D97-AF65-F5344CB8AC3E}">
        <p14:creationId xmlns:p14="http://schemas.microsoft.com/office/powerpoint/2010/main" val="391728396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numCol="1"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238250" y="3602038"/>
            <a:ext cx="7429500" cy="1655762"/>
          </a:xfrm>
        </p:spPr>
        <p:txBody>
          <a:bodyPr numCol="1"/>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numCol="1"/>
          <a:lstStyle/>
          <a:p>
            <a:fld id="{4027089A-8636-F64C-9D23-B4C3EC8D4BA5}" type="datetimeFigureOut">
              <a:rPr lang="en-US" smtClean="0"/>
              <a:t>7/26/2024</a:t>
            </a:fld>
            <a:endParaRPr lang="en-US"/>
          </a:p>
        </p:txBody>
      </p:sp>
      <p:sp>
        <p:nvSpPr>
          <p:cNvPr id="5" name="Footer Placeholder 4"/>
          <p:cNvSpPr>
            <a:spLocks noGrp="1"/>
          </p:cNvSpPr>
          <p:nvPr>
            <p:ph type="ftr" sz="quarter" idx="11"/>
          </p:nvPr>
        </p:nvSpPr>
        <p:spPr/>
        <p:txBody>
          <a:bodyPr numCol="1"/>
          <a:lstStyle/>
          <a:p>
            <a:endParaRPr lang="en-US"/>
          </a:p>
        </p:txBody>
      </p:sp>
      <p:sp>
        <p:nvSpPr>
          <p:cNvPr id="6" name="Slide Number Placeholder 5"/>
          <p:cNvSpPr>
            <a:spLocks noGrp="1"/>
          </p:cNvSpPr>
          <p:nvPr>
            <p:ph type="sldNum" sz="quarter" idx="12"/>
          </p:nvPr>
        </p:nvSpPr>
        <p:spPr/>
        <p:txBody>
          <a:bodyPr numCol="1"/>
          <a:lstStyle/>
          <a:p>
            <a:fld id="{3953B47E-519D-9549-9FB6-B83933F17F08}"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numCol="1"/>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numCol="1"/>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numCol="1"/>
          <a:lstStyle/>
          <a:p>
            <a:fld id="{4027089A-8636-F64C-9D23-B4C3EC8D4BA5}" type="datetimeFigureOut">
              <a:rPr lang="en-US" smtClean="0"/>
              <a:t>7/26/2024</a:t>
            </a:fld>
            <a:endParaRPr lang="en-US"/>
          </a:p>
        </p:txBody>
      </p:sp>
      <p:sp>
        <p:nvSpPr>
          <p:cNvPr id="5" name="Footer Placeholder 4"/>
          <p:cNvSpPr>
            <a:spLocks noGrp="1"/>
          </p:cNvSpPr>
          <p:nvPr>
            <p:ph type="ftr" sz="quarter" idx="11"/>
          </p:nvPr>
        </p:nvSpPr>
        <p:spPr/>
        <p:txBody>
          <a:bodyPr numCol="1"/>
          <a:lstStyle/>
          <a:p>
            <a:endParaRPr lang="en-US"/>
          </a:p>
        </p:txBody>
      </p:sp>
      <p:sp>
        <p:nvSpPr>
          <p:cNvPr id="6" name="Slide Number Placeholder 5"/>
          <p:cNvSpPr>
            <a:spLocks noGrp="1"/>
          </p:cNvSpPr>
          <p:nvPr>
            <p:ph type="sldNum" sz="quarter" idx="12"/>
          </p:nvPr>
        </p:nvSpPr>
        <p:spPr/>
        <p:txBody>
          <a:bodyPr numCol="1"/>
          <a:lstStyle/>
          <a:p>
            <a:fld id="{3953B47E-519D-9549-9FB6-B83933F17F08}"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numCol="1"/>
          <a:lstStyle/>
          <a:p>
            <a:r>
              <a:rPr lang="en-US"/>
              <a:t>Click to edit Master title style</a:t>
            </a:r>
            <a:endParaRPr lang="en-US" dirty="0"/>
          </a:p>
        </p:txBody>
      </p:sp>
      <p:sp>
        <p:nvSpPr>
          <p:cNvPr id="3" name="Vertical Text Placeholder 2"/>
          <p:cNvSpPr>
            <a:spLocks noGrp="1"/>
          </p:cNvSpPr>
          <p:nvPr>
            <p:ph type="body" orient="vert" idx="1"/>
          </p:nvPr>
        </p:nvSpPr>
        <p:spPr>
          <a:xfrm>
            <a:off x="681038" y="365125"/>
            <a:ext cx="6284119" cy="5811838"/>
          </a:xfrm>
        </p:spPr>
        <p:txBody>
          <a:bodyPr vert="eaVert" numCol="1"/>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numCol="1"/>
          <a:lstStyle/>
          <a:p>
            <a:fld id="{4027089A-8636-F64C-9D23-B4C3EC8D4BA5}" type="datetimeFigureOut">
              <a:rPr lang="en-US" smtClean="0"/>
              <a:t>7/26/2024</a:t>
            </a:fld>
            <a:endParaRPr lang="en-US"/>
          </a:p>
        </p:txBody>
      </p:sp>
      <p:sp>
        <p:nvSpPr>
          <p:cNvPr id="5" name="Footer Placeholder 4"/>
          <p:cNvSpPr>
            <a:spLocks noGrp="1"/>
          </p:cNvSpPr>
          <p:nvPr>
            <p:ph type="ftr" sz="quarter" idx="11"/>
          </p:nvPr>
        </p:nvSpPr>
        <p:spPr/>
        <p:txBody>
          <a:bodyPr numCol="1"/>
          <a:lstStyle/>
          <a:p>
            <a:endParaRPr lang="en-US"/>
          </a:p>
        </p:txBody>
      </p:sp>
      <p:sp>
        <p:nvSpPr>
          <p:cNvPr id="6" name="Slide Number Placeholder 5"/>
          <p:cNvSpPr>
            <a:spLocks noGrp="1"/>
          </p:cNvSpPr>
          <p:nvPr>
            <p:ph type="sldNum" sz="quarter" idx="12"/>
          </p:nvPr>
        </p:nvSpPr>
        <p:spPr/>
        <p:txBody>
          <a:bodyPr numCol="1"/>
          <a:lstStyle/>
          <a:p>
            <a:fld id="{3953B47E-519D-9549-9FB6-B83933F17F08}"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numCol="1"/>
          <a:lstStyle/>
          <a:p>
            <a:r>
              <a:rPr lang="en-US"/>
              <a:t>Click to edit Master title style</a:t>
            </a:r>
            <a:endParaRPr lang="en-US" dirty="0"/>
          </a:p>
        </p:txBody>
      </p:sp>
      <p:sp>
        <p:nvSpPr>
          <p:cNvPr id="3" name="Content Placeholder 2"/>
          <p:cNvSpPr>
            <a:spLocks noGrp="1"/>
          </p:cNvSpPr>
          <p:nvPr>
            <p:ph idx="1"/>
          </p:nvPr>
        </p:nvSpPr>
        <p:spPr/>
        <p:txBody>
          <a:bodyPr numCol="1"/>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numCol="1"/>
          <a:lstStyle/>
          <a:p>
            <a:fld id="{4027089A-8636-F64C-9D23-B4C3EC8D4BA5}" type="datetimeFigureOut">
              <a:rPr lang="en-US" smtClean="0"/>
              <a:t>7/26/2024</a:t>
            </a:fld>
            <a:endParaRPr lang="en-US"/>
          </a:p>
        </p:txBody>
      </p:sp>
      <p:sp>
        <p:nvSpPr>
          <p:cNvPr id="5" name="Footer Placeholder 4"/>
          <p:cNvSpPr>
            <a:spLocks noGrp="1"/>
          </p:cNvSpPr>
          <p:nvPr>
            <p:ph type="ftr" sz="quarter" idx="11"/>
          </p:nvPr>
        </p:nvSpPr>
        <p:spPr/>
        <p:txBody>
          <a:bodyPr numCol="1"/>
          <a:lstStyle/>
          <a:p>
            <a:endParaRPr lang="en-US"/>
          </a:p>
        </p:txBody>
      </p:sp>
      <p:sp>
        <p:nvSpPr>
          <p:cNvPr id="6" name="Slide Number Placeholder 5"/>
          <p:cNvSpPr>
            <a:spLocks noGrp="1"/>
          </p:cNvSpPr>
          <p:nvPr>
            <p:ph type="sldNum" sz="quarter" idx="12"/>
          </p:nvPr>
        </p:nvSpPr>
        <p:spPr/>
        <p:txBody>
          <a:bodyPr numCol="1"/>
          <a:lstStyle/>
          <a:p>
            <a:fld id="{3953B47E-519D-9549-9FB6-B83933F17F08}"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numCol="1"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75879" y="4589465"/>
            <a:ext cx="8543925" cy="1500187"/>
          </a:xfrm>
        </p:spPr>
        <p:txBody>
          <a:bodyPr numCol="1"/>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numCol="1"/>
          <a:lstStyle/>
          <a:p>
            <a:fld id="{4027089A-8636-F64C-9D23-B4C3EC8D4BA5}" type="datetimeFigureOut">
              <a:rPr lang="en-US" smtClean="0"/>
              <a:t>7/26/2024</a:t>
            </a:fld>
            <a:endParaRPr lang="en-US"/>
          </a:p>
        </p:txBody>
      </p:sp>
      <p:sp>
        <p:nvSpPr>
          <p:cNvPr id="5" name="Footer Placeholder 4"/>
          <p:cNvSpPr>
            <a:spLocks noGrp="1"/>
          </p:cNvSpPr>
          <p:nvPr>
            <p:ph type="ftr" sz="quarter" idx="11"/>
          </p:nvPr>
        </p:nvSpPr>
        <p:spPr/>
        <p:txBody>
          <a:bodyPr numCol="1"/>
          <a:lstStyle/>
          <a:p>
            <a:endParaRPr lang="en-US"/>
          </a:p>
        </p:txBody>
      </p:sp>
      <p:sp>
        <p:nvSpPr>
          <p:cNvPr id="6" name="Slide Number Placeholder 5"/>
          <p:cNvSpPr>
            <a:spLocks noGrp="1"/>
          </p:cNvSpPr>
          <p:nvPr>
            <p:ph type="sldNum" sz="quarter" idx="12"/>
          </p:nvPr>
        </p:nvSpPr>
        <p:spPr/>
        <p:txBody>
          <a:bodyPr numCol="1"/>
          <a:lstStyle/>
          <a:p>
            <a:fld id="{3953B47E-519D-9549-9FB6-B83933F17F08}"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numCol="1"/>
          <a:lstStyle/>
          <a:p>
            <a:r>
              <a:rPr lang="en-US"/>
              <a:t>Click to edit Master title style</a:t>
            </a:r>
            <a:endParaRPr lang="en-US" dirty="0"/>
          </a:p>
        </p:txBody>
      </p:sp>
      <p:sp>
        <p:nvSpPr>
          <p:cNvPr id="3" name="Content Placeholder 2"/>
          <p:cNvSpPr>
            <a:spLocks noGrp="1"/>
          </p:cNvSpPr>
          <p:nvPr>
            <p:ph sz="half" idx="1"/>
          </p:nvPr>
        </p:nvSpPr>
        <p:spPr>
          <a:xfrm>
            <a:off x="681038" y="1825625"/>
            <a:ext cx="4210050" cy="4351338"/>
          </a:xfrm>
        </p:spPr>
        <p:txBody>
          <a:bodyPr numCol="1"/>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14913" y="1825625"/>
            <a:ext cx="4210050" cy="4351338"/>
          </a:xfrm>
        </p:spPr>
        <p:txBody>
          <a:bodyPr numCol="1"/>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numCol="1"/>
          <a:lstStyle/>
          <a:p>
            <a:fld id="{4027089A-8636-F64C-9D23-B4C3EC8D4BA5}" type="datetimeFigureOut">
              <a:rPr lang="en-US" smtClean="0"/>
              <a:t>7/26/2024</a:t>
            </a:fld>
            <a:endParaRPr lang="en-US"/>
          </a:p>
        </p:txBody>
      </p:sp>
      <p:sp>
        <p:nvSpPr>
          <p:cNvPr id="6" name="Footer Placeholder 5"/>
          <p:cNvSpPr>
            <a:spLocks noGrp="1"/>
          </p:cNvSpPr>
          <p:nvPr>
            <p:ph type="ftr" sz="quarter" idx="11"/>
          </p:nvPr>
        </p:nvSpPr>
        <p:spPr/>
        <p:txBody>
          <a:bodyPr numCol="1"/>
          <a:lstStyle/>
          <a:p>
            <a:endParaRPr lang="en-US"/>
          </a:p>
        </p:txBody>
      </p:sp>
      <p:sp>
        <p:nvSpPr>
          <p:cNvPr id="7" name="Slide Number Placeholder 6"/>
          <p:cNvSpPr>
            <a:spLocks noGrp="1"/>
          </p:cNvSpPr>
          <p:nvPr>
            <p:ph type="sldNum" sz="quarter" idx="12"/>
          </p:nvPr>
        </p:nvSpPr>
        <p:spPr/>
        <p:txBody>
          <a:bodyPr numCol="1"/>
          <a:lstStyle/>
          <a:p>
            <a:fld id="{3953B47E-519D-9549-9FB6-B83933F17F08}"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7"/>
            <a:ext cx="8543925" cy="1325563"/>
          </a:xfrm>
        </p:spPr>
        <p:txBody>
          <a:bodyPr numCol="1"/>
          <a:lstStyle/>
          <a:p>
            <a:r>
              <a:rPr lang="en-US"/>
              <a:t>Click to edit Master title style</a:t>
            </a:r>
            <a:endParaRPr lang="en-US" dirty="0"/>
          </a:p>
        </p:txBody>
      </p:sp>
      <p:sp>
        <p:nvSpPr>
          <p:cNvPr id="3" name="Text Placeholder 2"/>
          <p:cNvSpPr>
            <a:spLocks noGrp="1"/>
          </p:cNvSpPr>
          <p:nvPr>
            <p:ph type="body" idx="1"/>
          </p:nvPr>
        </p:nvSpPr>
        <p:spPr>
          <a:xfrm>
            <a:off x="682329" y="1681163"/>
            <a:ext cx="4190702" cy="823912"/>
          </a:xfrm>
        </p:spPr>
        <p:txBody>
          <a:bodyPr numCol="1"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82329" y="2505075"/>
            <a:ext cx="4190702" cy="3684588"/>
          </a:xfrm>
        </p:spPr>
        <p:txBody>
          <a:bodyPr numCol="1"/>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14913" y="1681163"/>
            <a:ext cx="4211340" cy="823912"/>
          </a:xfrm>
        </p:spPr>
        <p:txBody>
          <a:bodyPr numCol="1"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14913" y="2505075"/>
            <a:ext cx="4211340" cy="3684588"/>
          </a:xfrm>
        </p:spPr>
        <p:txBody>
          <a:bodyPr numCol="1"/>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numCol="1"/>
          <a:lstStyle/>
          <a:p>
            <a:fld id="{4027089A-8636-F64C-9D23-B4C3EC8D4BA5}" type="datetimeFigureOut">
              <a:rPr lang="en-US" smtClean="0"/>
              <a:t>7/26/2024</a:t>
            </a:fld>
            <a:endParaRPr lang="en-US"/>
          </a:p>
        </p:txBody>
      </p:sp>
      <p:sp>
        <p:nvSpPr>
          <p:cNvPr id="8" name="Footer Placeholder 7"/>
          <p:cNvSpPr>
            <a:spLocks noGrp="1"/>
          </p:cNvSpPr>
          <p:nvPr>
            <p:ph type="ftr" sz="quarter" idx="11"/>
          </p:nvPr>
        </p:nvSpPr>
        <p:spPr/>
        <p:txBody>
          <a:bodyPr numCol="1"/>
          <a:lstStyle/>
          <a:p>
            <a:endParaRPr lang="en-US"/>
          </a:p>
        </p:txBody>
      </p:sp>
      <p:sp>
        <p:nvSpPr>
          <p:cNvPr id="9" name="Slide Number Placeholder 8"/>
          <p:cNvSpPr>
            <a:spLocks noGrp="1"/>
          </p:cNvSpPr>
          <p:nvPr>
            <p:ph type="sldNum" sz="quarter" idx="12"/>
          </p:nvPr>
        </p:nvSpPr>
        <p:spPr/>
        <p:txBody>
          <a:bodyPr numCol="1"/>
          <a:lstStyle/>
          <a:p>
            <a:fld id="{3953B47E-519D-9549-9FB6-B83933F17F08}"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numCol="1"/>
          <a:lstStyle/>
          <a:p>
            <a:r>
              <a:rPr lang="en-US"/>
              <a:t>Click to edit Master title style</a:t>
            </a:r>
            <a:endParaRPr lang="en-US" dirty="0"/>
          </a:p>
        </p:txBody>
      </p:sp>
      <p:sp>
        <p:nvSpPr>
          <p:cNvPr id="3" name="Date Placeholder 2"/>
          <p:cNvSpPr>
            <a:spLocks noGrp="1"/>
          </p:cNvSpPr>
          <p:nvPr>
            <p:ph type="dt" sz="half" idx="10"/>
          </p:nvPr>
        </p:nvSpPr>
        <p:spPr/>
        <p:txBody>
          <a:bodyPr numCol="1"/>
          <a:lstStyle/>
          <a:p>
            <a:fld id="{4027089A-8636-F64C-9D23-B4C3EC8D4BA5}" type="datetimeFigureOut">
              <a:rPr lang="en-US" smtClean="0"/>
              <a:t>7/26/2024</a:t>
            </a:fld>
            <a:endParaRPr lang="en-US"/>
          </a:p>
        </p:txBody>
      </p:sp>
      <p:sp>
        <p:nvSpPr>
          <p:cNvPr id="4" name="Footer Placeholder 3"/>
          <p:cNvSpPr>
            <a:spLocks noGrp="1"/>
          </p:cNvSpPr>
          <p:nvPr>
            <p:ph type="ftr" sz="quarter" idx="11"/>
          </p:nvPr>
        </p:nvSpPr>
        <p:spPr/>
        <p:txBody>
          <a:bodyPr numCol="1"/>
          <a:lstStyle/>
          <a:p>
            <a:endParaRPr lang="en-US"/>
          </a:p>
        </p:txBody>
      </p:sp>
      <p:sp>
        <p:nvSpPr>
          <p:cNvPr id="5" name="Slide Number Placeholder 4"/>
          <p:cNvSpPr>
            <a:spLocks noGrp="1"/>
          </p:cNvSpPr>
          <p:nvPr>
            <p:ph type="sldNum" sz="quarter" idx="12"/>
          </p:nvPr>
        </p:nvSpPr>
        <p:spPr/>
        <p:txBody>
          <a:bodyPr numCol="1"/>
          <a:lstStyle/>
          <a:p>
            <a:fld id="{3953B47E-519D-9549-9FB6-B83933F17F08}"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numCol="1"/>
          <a:lstStyle/>
          <a:p>
            <a:fld id="{4027089A-8636-F64C-9D23-B4C3EC8D4BA5}" type="datetimeFigureOut">
              <a:rPr lang="en-US" smtClean="0"/>
              <a:t>7/26/2024</a:t>
            </a:fld>
            <a:endParaRPr lang="en-US"/>
          </a:p>
        </p:txBody>
      </p:sp>
      <p:sp>
        <p:nvSpPr>
          <p:cNvPr id="3" name="Footer Placeholder 2"/>
          <p:cNvSpPr>
            <a:spLocks noGrp="1"/>
          </p:cNvSpPr>
          <p:nvPr>
            <p:ph type="ftr" sz="quarter" idx="11"/>
          </p:nvPr>
        </p:nvSpPr>
        <p:spPr/>
        <p:txBody>
          <a:bodyPr numCol="1"/>
          <a:lstStyle/>
          <a:p>
            <a:endParaRPr lang="en-US"/>
          </a:p>
        </p:txBody>
      </p:sp>
      <p:sp>
        <p:nvSpPr>
          <p:cNvPr id="4" name="Slide Number Placeholder 3"/>
          <p:cNvSpPr>
            <a:spLocks noGrp="1"/>
          </p:cNvSpPr>
          <p:nvPr>
            <p:ph type="sldNum" sz="quarter" idx="12"/>
          </p:nvPr>
        </p:nvSpPr>
        <p:spPr/>
        <p:txBody>
          <a:bodyPr numCol="1"/>
          <a:lstStyle/>
          <a:p>
            <a:fld id="{3953B47E-519D-9549-9FB6-B83933F17F08}"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numCol="1"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4211340" y="987427"/>
            <a:ext cx="5014913" cy="4873625"/>
          </a:xfrm>
        </p:spPr>
        <p:txBody>
          <a:bodyPr numCol="1"/>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82328" y="2057400"/>
            <a:ext cx="3194943" cy="3811588"/>
          </a:xfrm>
        </p:spPr>
        <p:txBody>
          <a:bodyPr numCol="1"/>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numCol="1"/>
          <a:lstStyle/>
          <a:p>
            <a:fld id="{4027089A-8636-F64C-9D23-B4C3EC8D4BA5}" type="datetimeFigureOut">
              <a:rPr lang="en-US" smtClean="0"/>
              <a:t>7/26/2024</a:t>
            </a:fld>
            <a:endParaRPr lang="en-US"/>
          </a:p>
        </p:txBody>
      </p:sp>
      <p:sp>
        <p:nvSpPr>
          <p:cNvPr id="6" name="Footer Placeholder 5"/>
          <p:cNvSpPr>
            <a:spLocks noGrp="1"/>
          </p:cNvSpPr>
          <p:nvPr>
            <p:ph type="ftr" sz="quarter" idx="11"/>
          </p:nvPr>
        </p:nvSpPr>
        <p:spPr/>
        <p:txBody>
          <a:bodyPr numCol="1"/>
          <a:lstStyle/>
          <a:p>
            <a:endParaRPr lang="en-US"/>
          </a:p>
        </p:txBody>
      </p:sp>
      <p:sp>
        <p:nvSpPr>
          <p:cNvPr id="7" name="Slide Number Placeholder 6"/>
          <p:cNvSpPr>
            <a:spLocks noGrp="1"/>
          </p:cNvSpPr>
          <p:nvPr>
            <p:ph type="sldNum" sz="quarter" idx="12"/>
          </p:nvPr>
        </p:nvSpPr>
        <p:spPr/>
        <p:txBody>
          <a:bodyPr numCol="1"/>
          <a:lstStyle/>
          <a:p>
            <a:fld id="{3953B47E-519D-9549-9FB6-B83933F17F08}"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numCol="1"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4211340" y="987427"/>
            <a:ext cx="5014913" cy="4873625"/>
          </a:xfrm>
        </p:spPr>
        <p:txBody>
          <a:bodyPr numCol="1"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Drag picture to placeholder or click icon to add</a:t>
            </a:r>
            <a:endParaRPr lang="en-US" dirty="0"/>
          </a:p>
        </p:txBody>
      </p:sp>
      <p:sp>
        <p:nvSpPr>
          <p:cNvPr id="4" name="Text Placeholder 3"/>
          <p:cNvSpPr>
            <a:spLocks noGrp="1"/>
          </p:cNvSpPr>
          <p:nvPr>
            <p:ph type="body" sz="half" idx="2"/>
          </p:nvPr>
        </p:nvSpPr>
        <p:spPr>
          <a:xfrm>
            <a:off x="682328" y="2057400"/>
            <a:ext cx="3194943" cy="3811588"/>
          </a:xfrm>
        </p:spPr>
        <p:txBody>
          <a:bodyPr numCol="1"/>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numCol="1"/>
          <a:lstStyle/>
          <a:p>
            <a:fld id="{4027089A-8636-F64C-9D23-B4C3EC8D4BA5}" type="datetimeFigureOut">
              <a:rPr lang="en-US" smtClean="0"/>
              <a:t>7/26/2024</a:t>
            </a:fld>
            <a:endParaRPr lang="en-US"/>
          </a:p>
        </p:txBody>
      </p:sp>
      <p:sp>
        <p:nvSpPr>
          <p:cNvPr id="6" name="Footer Placeholder 5"/>
          <p:cNvSpPr>
            <a:spLocks noGrp="1"/>
          </p:cNvSpPr>
          <p:nvPr>
            <p:ph type="ftr" sz="quarter" idx="11"/>
          </p:nvPr>
        </p:nvSpPr>
        <p:spPr/>
        <p:txBody>
          <a:bodyPr numCol="1"/>
          <a:lstStyle/>
          <a:p>
            <a:endParaRPr lang="en-US"/>
          </a:p>
        </p:txBody>
      </p:sp>
      <p:sp>
        <p:nvSpPr>
          <p:cNvPr id="7" name="Slide Number Placeholder 6"/>
          <p:cNvSpPr>
            <a:spLocks noGrp="1"/>
          </p:cNvSpPr>
          <p:nvPr>
            <p:ph type="sldNum" sz="quarter" idx="12"/>
          </p:nvPr>
        </p:nvSpPr>
        <p:spPr/>
        <p:txBody>
          <a:bodyPr numCol="1"/>
          <a:lstStyle/>
          <a:p>
            <a:fld id="{3953B47E-519D-9549-9FB6-B83933F17F08}"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numCol="1"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numCol="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numCol="1" rtlCol="0" anchor="ctr"/>
          <a:lstStyle>
            <a:lvl1pPr algn="l">
              <a:defRPr sz="1200">
                <a:solidFill>
                  <a:schemeClr val="tx1">
                    <a:tint val="75000"/>
                  </a:schemeClr>
                </a:solidFill>
              </a:defRPr>
            </a:lvl1pPr>
          </a:lstStyle>
          <a:p>
            <a:fld id="{4027089A-8636-F64C-9D23-B4C3EC8D4BA5}" type="datetimeFigureOut">
              <a:rPr lang="en-US" smtClean="0"/>
              <a:t>7/26/2024</a:t>
            </a:fld>
            <a:endParaRPr lang="en-US"/>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numCol="1"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numCol="1" rtlCol="0" anchor="ctr"/>
          <a:lstStyle>
            <a:lvl1pPr algn="r">
              <a:defRPr sz="1200">
                <a:solidFill>
                  <a:schemeClr val="tx1">
                    <a:tint val="75000"/>
                  </a:schemeClr>
                </a:solidFill>
              </a:defRPr>
            </a:lvl1pPr>
          </a:lstStyle>
          <a:p>
            <a:fld id="{3953B47E-519D-9549-9FB6-B83933F17F08}" type="slidenum">
              <a:rPr lang="en-US" smtClean="0"/>
              <a:t>‹#›</a:t>
            </a:fld>
            <a:endParaRPr lang="en-US"/>
          </a:p>
        </p:txBody>
      </p:sp>
    </p:spTree>
    <p:extLst>
      <p:ext uri="{BB962C8B-B14F-4D97-AF65-F5344CB8AC3E}">
        <p14:creationId xmlns:p14="http://schemas.microsoft.com/office/powerpoint/2010/main" val="762762940"/>
      </p:ext>
    </p:extLst>
  </p:cSld>
  <p:clrMap bg1="lt1" tx1="dk1" bg2="lt2" tx2="dk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gif"/><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gi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279545" y="47193"/>
            <a:ext cx="7429500" cy="273090"/>
          </a:xfrm>
        </p:spPr>
        <p:txBody>
          <a:bodyPr numCol="1">
            <a:noAutofit/>
          </a:bodyPr>
          <a:lstStyle/>
          <a:p>
            <a:r>
              <a:rPr lang="en-US" sz="1800" b="1" dirty="0"/>
              <a:t> </a:t>
            </a:r>
          </a:p>
        </p:txBody>
      </p:sp>
      <p:graphicFrame>
        <p:nvGraphicFramePr>
          <p:cNvPr id="4" name="Table 3"/>
          <p:cNvGraphicFramePr>
            <a:graphicFrameLocks noGrp="1"/>
          </p:cNvGraphicFramePr>
          <p:nvPr>
            <p:extLst>
              <p:ext uri="{D42A27DB-BD31-4B8C-83A1-F6EECF244321}">
                <p14:modId xmlns:p14="http://schemas.microsoft.com/office/powerpoint/2010/main" val="3280890622"/>
              </p:ext>
            </p:extLst>
          </p:nvPr>
        </p:nvGraphicFramePr>
        <p:xfrm>
          <a:off x="131657" y="412376"/>
          <a:ext cx="2612076" cy="6279390"/>
        </p:xfrm>
        <a:graphic>
          <a:graphicData uri="http://schemas.openxmlformats.org/drawingml/2006/table">
            <a:tbl>
              <a:tblPr firstRow="1" bandRow="1">
                <a:tableStyleId>{5C22544A-7EE6-4342-B048-85BDC9FD1C3A}</a:tableStyleId>
              </a:tblPr>
              <a:tblGrid>
                <a:gridCol w="889719">
                  <a:extLst>
                    <a:ext uri="{9D8B030D-6E8A-4147-A177-3AD203B41FA5}">
                      <a16:colId xmlns:a16="http://schemas.microsoft.com/office/drawing/2014/main" val="20002"/>
                    </a:ext>
                  </a:extLst>
                </a:gridCol>
                <a:gridCol w="1722357">
                  <a:extLst>
                    <a:ext uri="{9D8B030D-6E8A-4147-A177-3AD203B41FA5}">
                      <a16:colId xmlns:a16="http://schemas.microsoft.com/office/drawing/2014/main" val="20001"/>
                    </a:ext>
                  </a:extLst>
                </a:gridCol>
              </a:tblGrid>
              <a:tr h="448237">
                <a:tc gridSpan="2">
                  <a:txBody>
                    <a:bodyPr/>
                    <a:lstStyle/>
                    <a:p>
                      <a:pPr marL="0" marR="0" lvl="0" indent="0" algn="ctr" defTabSz="914400" rtl="0" eaLnBrk="1" latinLnBrk="0" hangingPunct="1">
                        <a:lnSpc>
                          <a:spcPct val="100000"/>
                        </a:lnSpc>
                        <a:spcBef>
                          <a:spcPts val="0"/>
                        </a:spcBef>
                        <a:spcAft>
                          <a:spcPts val="0"/>
                        </a:spcAft>
                        <a:buClrTx/>
                        <a:buSzTx/>
                        <a:buFontTx/>
                        <a:buNone/>
                        <a:tabLst/>
                        <a:defRPr/>
                      </a:pPr>
                      <a:r>
                        <a:rPr lang="en-US" sz="1800" dirty="0">
                          <a:latin typeface="XCCW Joined 1a" panose="03050602040000000000" pitchFamily="66" charset="0"/>
                        </a:rPr>
                        <a:t>Key Vocabulary</a:t>
                      </a:r>
                    </a:p>
                  </a:txBody>
                  <a:tcPr marL="74295" marR="74295" marT="37148" marB="37148"/>
                </a:tc>
                <a:tc hMerge="1">
                  <a:txBody>
                    <a:bodyPr/>
                    <a:lstStyle/>
                    <a:p>
                      <a:endParaRPr lang="en-US" sz="1500" dirty="0"/>
                    </a:p>
                  </a:txBody>
                  <a:tcPr marL="74295" marR="74295" marT="37148" marB="37148"/>
                </a:tc>
                <a:extLst>
                  <a:ext uri="{0D108BD9-81ED-4DB2-BD59-A6C34878D82A}">
                    <a16:rowId xmlns:a16="http://schemas.microsoft.com/office/drawing/2014/main" val="10000"/>
                  </a:ext>
                </a:extLst>
              </a:tr>
              <a:tr h="582477">
                <a:tc>
                  <a:txBody>
                    <a:bodyPr/>
                    <a:lstStyle/>
                    <a:p>
                      <a:pPr algn="l">
                        <a:lnSpc>
                          <a:spcPct val="107000"/>
                        </a:lnSpc>
                        <a:spcAft>
                          <a:spcPts val="0"/>
                        </a:spcAft>
                      </a:pPr>
                      <a:r>
                        <a:rPr lang="en-GB" sz="1000" b="1" dirty="0">
                          <a:effectLst/>
                          <a:latin typeface="Letter-join Plus 36" panose="02000505000000020003" pitchFamily="50" charset="0"/>
                          <a:ea typeface="Calibri" panose="020F0502020204030204" pitchFamily="34" charset="0"/>
                          <a:cs typeface="Times New Roman" panose="02020603050405020304" pitchFamily="18" charset="0"/>
                        </a:rPr>
                        <a:t>Biome</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l">
                        <a:lnSpc>
                          <a:spcPct val="107000"/>
                        </a:lnSpc>
                        <a:spcAft>
                          <a:spcPts val="0"/>
                        </a:spcAft>
                      </a:pPr>
                      <a:r>
                        <a:rPr lang="en-GB" sz="1000" dirty="0">
                          <a:effectLst/>
                          <a:latin typeface="Letter-join Plus 36" panose="02000505000000020003" pitchFamily="50" charset="0"/>
                          <a:ea typeface="Calibri" panose="020F0502020204030204" pitchFamily="34" charset="0"/>
                          <a:cs typeface="Times New Roman" panose="02020603050405020304" pitchFamily="18" charset="0"/>
                        </a:rPr>
                        <a:t>Areas of the planet with similar climate and landscape, where similar animals and plants live. </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0001"/>
                  </a:ext>
                </a:extLst>
              </a:tr>
              <a:tr h="777700">
                <a:tc>
                  <a:txBody>
                    <a:bodyPr/>
                    <a:lstStyle/>
                    <a:p>
                      <a:pPr algn="l">
                        <a:lnSpc>
                          <a:spcPct val="107000"/>
                        </a:lnSpc>
                        <a:spcAft>
                          <a:spcPts val="0"/>
                        </a:spcAft>
                      </a:pPr>
                      <a:r>
                        <a:rPr lang="en-GB" sz="1000" b="1" dirty="0">
                          <a:effectLst/>
                          <a:latin typeface="Letter-join Plus 36" panose="02000505000000020003" pitchFamily="50" charset="0"/>
                          <a:ea typeface="Calibri" panose="020F0502020204030204" pitchFamily="34" charset="0"/>
                          <a:cs typeface="Times New Roman" panose="02020603050405020304" pitchFamily="18" charset="0"/>
                        </a:rPr>
                        <a:t>Tropical rainforest </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l">
                        <a:lnSpc>
                          <a:spcPct val="107000"/>
                        </a:lnSpc>
                        <a:spcAft>
                          <a:spcPts val="0"/>
                        </a:spcAft>
                      </a:pPr>
                      <a:r>
                        <a:rPr lang="en-GB" sz="1000" dirty="0">
                          <a:effectLst/>
                          <a:latin typeface="Letter-join Plus 36" panose="02000505000000020003" pitchFamily="50" charset="0"/>
                          <a:ea typeface="Calibri" panose="020F0502020204030204" pitchFamily="34" charset="0"/>
                          <a:cs typeface="Times New Roman" panose="02020603050405020304" pitchFamily="18" charset="0"/>
                        </a:rPr>
                        <a:t>Tropical rainforests are very hot, humid and wet. There are no seasons; the weather is consistent all year round. </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0002"/>
                  </a:ext>
                </a:extLst>
              </a:tr>
              <a:tr h="582477">
                <a:tc>
                  <a:txBody>
                    <a:bodyPr/>
                    <a:lstStyle/>
                    <a:p>
                      <a:pPr algn="l">
                        <a:lnSpc>
                          <a:spcPct val="107000"/>
                        </a:lnSpc>
                        <a:spcAft>
                          <a:spcPts val="0"/>
                        </a:spcAft>
                      </a:pPr>
                      <a:r>
                        <a:rPr lang="en-GB" sz="1000" b="1" dirty="0">
                          <a:effectLst/>
                          <a:latin typeface="Letter-join Plus 36" panose="02000505000000020003" pitchFamily="50" charset="0"/>
                          <a:ea typeface="Calibri" panose="020F0502020204030204" pitchFamily="34" charset="0"/>
                          <a:cs typeface="Times New Roman" panose="02020603050405020304" pitchFamily="18" charset="0"/>
                        </a:rPr>
                        <a:t>Deciduous forest </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l">
                        <a:lnSpc>
                          <a:spcPct val="107000"/>
                        </a:lnSpc>
                        <a:spcAft>
                          <a:spcPts val="0"/>
                        </a:spcAft>
                      </a:pPr>
                      <a:r>
                        <a:rPr lang="en-GB" sz="1000" dirty="0">
                          <a:effectLst/>
                          <a:latin typeface="Letter-join Plus 36" panose="02000505000000020003" pitchFamily="50" charset="0"/>
                          <a:ea typeface="Calibri" panose="020F0502020204030204" pitchFamily="34" charset="0"/>
                          <a:cs typeface="Times New Roman" panose="02020603050405020304" pitchFamily="18" charset="0"/>
                        </a:rPr>
                        <a:t>A biome dominated by deciduous trees which lose their leaves seasonally.  </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0003"/>
                  </a:ext>
                </a:extLst>
              </a:tr>
              <a:tr h="1168146">
                <a:tc>
                  <a:txBody>
                    <a:bodyPr/>
                    <a:lstStyle/>
                    <a:p>
                      <a:pPr algn="l">
                        <a:lnSpc>
                          <a:spcPct val="107000"/>
                        </a:lnSpc>
                        <a:spcAft>
                          <a:spcPts val="0"/>
                        </a:spcAft>
                      </a:pPr>
                      <a:r>
                        <a:rPr lang="en-GB" sz="1000" b="1" dirty="0">
                          <a:effectLst/>
                          <a:latin typeface="Letter-join Plus 36" panose="02000505000000020003" pitchFamily="50" charset="0"/>
                          <a:ea typeface="Calibri" panose="020F0502020204030204" pitchFamily="34" charset="0"/>
                          <a:cs typeface="Times New Roman" panose="02020603050405020304" pitchFamily="18" charset="0"/>
                        </a:rPr>
                        <a:t>Taiga </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l">
                        <a:lnSpc>
                          <a:spcPct val="107000"/>
                        </a:lnSpc>
                        <a:spcAft>
                          <a:spcPts val="0"/>
                        </a:spcAft>
                      </a:pPr>
                      <a:r>
                        <a:rPr lang="en-GB" sz="1000" dirty="0">
                          <a:effectLst/>
                          <a:latin typeface="Letter-join Plus 36" panose="02000505000000020003" pitchFamily="50" charset="0"/>
                          <a:ea typeface="Calibri" panose="020F0502020204030204" pitchFamily="34" charset="0"/>
                          <a:cs typeface="Times New Roman" panose="02020603050405020304" pitchFamily="18" charset="0"/>
                        </a:rPr>
                        <a:t>The taiga is the driest and coldest forest biome. They are located in the far north, including northern Russia, Siberia, Canada, Alaska, Finland, Norway and Sweden. </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0004"/>
                  </a:ext>
                </a:extLst>
              </a:tr>
              <a:tr h="777700">
                <a:tc>
                  <a:txBody>
                    <a:bodyPr/>
                    <a:lstStyle/>
                    <a:p>
                      <a:pPr algn="l">
                        <a:lnSpc>
                          <a:spcPct val="107000"/>
                        </a:lnSpc>
                        <a:spcAft>
                          <a:spcPts val="0"/>
                        </a:spcAft>
                      </a:pPr>
                      <a:r>
                        <a:rPr lang="en-GB" sz="1000" b="1" dirty="0">
                          <a:effectLst/>
                          <a:latin typeface="Letter-join Plus 36" panose="02000505000000020003" pitchFamily="50" charset="0"/>
                          <a:ea typeface="Calibri" panose="020F0502020204030204" pitchFamily="34" charset="0"/>
                          <a:cs typeface="Times New Roman" panose="02020603050405020304" pitchFamily="18" charset="0"/>
                        </a:rPr>
                        <a:t>Tundra</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l">
                        <a:lnSpc>
                          <a:spcPct val="107000"/>
                        </a:lnSpc>
                        <a:spcAft>
                          <a:spcPts val="0"/>
                        </a:spcAft>
                      </a:pPr>
                      <a:r>
                        <a:rPr lang="en-GB" sz="1000" dirty="0">
                          <a:effectLst/>
                          <a:latin typeface="Letter-join Plus 36" panose="02000505000000020003" pitchFamily="50" charset="0"/>
                          <a:ea typeface="Calibri" panose="020F0502020204030204" pitchFamily="34" charset="0"/>
                          <a:cs typeface="Times New Roman" panose="02020603050405020304" pitchFamily="18" charset="0"/>
                        </a:rPr>
                        <a:t>This biome is found in some of the coldest regions of the world. It is a vast, frozen and treeless landscape. </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0005"/>
                  </a:ext>
                </a:extLst>
              </a:tr>
              <a:tr h="777700">
                <a:tc>
                  <a:txBody>
                    <a:bodyPr/>
                    <a:lstStyle/>
                    <a:p>
                      <a:pPr algn="l">
                        <a:lnSpc>
                          <a:spcPct val="107000"/>
                        </a:lnSpc>
                        <a:spcAft>
                          <a:spcPts val="0"/>
                        </a:spcAft>
                      </a:pPr>
                      <a:r>
                        <a:rPr lang="en-GB" sz="1000" b="1" dirty="0">
                          <a:effectLst/>
                          <a:latin typeface="Letter-join Plus 36" panose="02000505000000020003" pitchFamily="50" charset="0"/>
                          <a:ea typeface="Calibri" panose="020F0502020204030204" pitchFamily="34" charset="0"/>
                          <a:cs typeface="Times New Roman" panose="02020603050405020304" pitchFamily="18" charset="0"/>
                        </a:rPr>
                        <a:t>Savannah</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l">
                        <a:lnSpc>
                          <a:spcPct val="107000"/>
                        </a:lnSpc>
                        <a:spcAft>
                          <a:spcPts val="0"/>
                        </a:spcAft>
                      </a:pPr>
                      <a:r>
                        <a:rPr lang="en-GB" sz="1000" dirty="0">
                          <a:effectLst/>
                          <a:latin typeface="Letter-join Plus 36" panose="02000505000000020003" pitchFamily="50" charset="0"/>
                          <a:ea typeface="Calibri" panose="020F0502020204030204" pitchFamily="34" charset="0"/>
                          <a:cs typeface="Times New Roman" panose="02020603050405020304" pitchFamily="18" charset="0"/>
                        </a:rPr>
                        <a:t>Savannahs are flat grasslands with scattered trees and shrubs. They’re usually found near to the equator. </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332263478"/>
                  </a:ext>
                </a:extLst>
              </a:tr>
              <a:tr h="777700">
                <a:tc>
                  <a:txBody>
                    <a:bodyPr/>
                    <a:lstStyle/>
                    <a:p>
                      <a:pPr algn="l">
                        <a:lnSpc>
                          <a:spcPct val="107000"/>
                        </a:lnSpc>
                        <a:spcAft>
                          <a:spcPts val="0"/>
                        </a:spcAft>
                      </a:pPr>
                      <a:r>
                        <a:rPr lang="en-GB" sz="1000" b="1" dirty="0">
                          <a:effectLst/>
                          <a:latin typeface="Letter-join Plus 36" panose="02000505000000020003" pitchFamily="50" charset="0"/>
                          <a:ea typeface="Calibri" panose="020F0502020204030204" pitchFamily="34" charset="0"/>
                          <a:cs typeface="Times New Roman" panose="02020603050405020304" pitchFamily="18" charset="0"/>
                        </a:rPr>
                        <a:t>Desert </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l">
                        <a:lnSpc>
                          <a:spcPct val="107000"/>
                        </a:lnSpc>
                        <a:spcAft>
                          <a:spcPts val="0"/>
                        </a:spcAft>
                      </a:pPr>
                      <a:r>
                        <a:rPr lang="en-GB" sz="1000" dirty="0">
                          <a:effectLst/>
                          <a:latin typeface="Letter-join Plus 36" panose="02000505000000020003" pitchFamily="50" charset="0"/>
                          <a:ea typeface="Calibri" panose="020F0502020204030204" pitchFamily="34" charset="0"/>
                          <a:cs typeface="Times New Roman" panose="02020603050405020304" pitchFamily="18" charset="0"/>
                        </a:rPr>
                        <a:t>Deserts are extremely dry environments that are home to well-adapted plants and animals. </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068278743"/>
                  </a:ext>
                </a:extLst>
              </a:tr>
              <a:tr h="387253">
                <a:tc>
                  <a:txBody>
                    <a:bodyPr/>
                    <a:lstStyle/>
                    <a:p>
                      <a:pPr algn="l">
                        <a:lnSpc>
                          <a:spcPct val="107000"/>
                        </a:lnSpc>
                        <a:spcAft>
                          <a:spcPts val="0"/>
                        </a:spcAft>
                      </a:pPr>
                      <a:r>
                        <a:rPr lang="en-GB" sz="1000" b="1" dirty="0">
                          <a:effectLst/>
                          <a:latin typeface="Letter-join Plus 36" panose="02000505000000020003" pitchFamily="50" charset="0"/>
                          <a:ea typeface="Calibri" panose="020F0502020204030204" pitchFamily="34" charset="0"/>
                          <a:cs typeface="Times New Roman" panose="02020603050405020304" pitchFamily="18" charset="0"/>
                        </a:rPr>
                        <a:t>Climate zone </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l">
                        <a:lnSpc>
                          <a:spcPct val="107000"/>
                        </a:lnSpc>
                        <a:spcAft>
                          <a:spcPts val="0"/>
                        </a:spcAft>
                      </a:pPr>
                      <a:r>
                        <a:rPr lang="en-GB" sz="1000" dirty="0">
                          <a:effectLst/>
                          <a:latin typeface="Letter-join Plus 36" panose="02000505000000020003" pitchFamily="50" charset="0"/>
                          <a:ea typeface="Calibri" panose="020F0502020204030204" pitchFamily="34" charset="0"/>
                          <a:cs typeface="Times New Roman" panose="02020603050405020304" pitchFamily="18" charset="0"/>
                        </a:rPr>
                        <a:t>Climate zones are areas with distinct climates.</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649023274"/>
                  </a:ext>
                </a:extLst>
              </a:tr>
            </a:tbl>
          </a:graphicData>
        </a:graphic>
      </p:graphicFrame>
      <p:graphicFrame>
        <p:nvGraphicFramePr>
          <p:cNvPr id="3" name="Table 2"/>
          <p:cNvGraphicFramePr>
            <a:graphicFrameLocks noGrp="1"/>
          </p:cNvGraphicFramePr>
          <p:nvPr>
            <p:extLst>
              <p:ext uri="{D42A27DB-BD31-4B8C-83A1-F6EECF244321}">
                <p14:modId xmlns:p14="http://schemas.microsoft.com/office/powerpoint/2010/main" val="3095430295"/>
              </p:ext>
            </p:extLst>
          </p:nvPr>
        </p:nvGraphicFramePr>
        <p:xfrm>
          <a:off x="2827436" y="4783835"/>
          <a:ext cx="3274264" cy="1907931"/>
        </p:xfrm>
        <a:graphic>
          <a:graphicData uri="http://schemas.openxmlformats.org/drawingml/2006/table">
            <a:tbl>
              <a:tblPr firstRow="1" bandRow="1">
                <a:tableStyleId>{21E4AEA4-8DFA-4A89-87EB-49C32662AFE0}</a:tableStyleId>
              </a:tblPr>
              <a:tblGrid>
                <a:gridCol w="365601">
                  <a:extLst>
                    <a:ext uri="{9D8B030D-6E8A-4147-A177-3AD203B41FA5}">
                      <a16:colId xmlns:a16="http://schemas.microsoft.com/office/drawing/2014/main" val="20000"/>
                    </a:ext>
                  </a:extLst>
                </a:gridCol>
                <a:gridCol w="796880">
                  <a:extLst>
                    <a:ext uri="{9D8B030D-6E8A-4147-A177-3AD203B41FA5}">
                      <a16:colId xmlns:a16="http://schemas.microsoft.com/office/drawing/2014/main" val="20001"/>
                    </a:ext>
                  </a:extLst>
                </a:gridCol>
                <a:gridCol w="2111783">
                  <a:extLst>
                    <a:ext uri="{9D8B030D-6E8A-4147-A177-3AD203B41FA5}">
                      <a16:colId xmlns:a16="http://schemas.microsoft.com/office/drawing/2014/main" val="3827066675"/>
                    </a:ext>
                  </a:extLst>
                </a:gridCol>
              </a:tblGrid>
              <a:tr h="284963">
                <a:tc gridSpan="3">
                  <a:txBody>
                    <a:bodyPr/>
                    <a:lstStyle/>
                    <a:p>
                      <a:pPr algn="ctr"/>
                      <a:r>
                        <a:rPr lang="en-GB" altLang="en-GB" sz="1400" dirty="0">
                          <a:latin typeface="Letter-join Basic 36" panose="02000505000000020003" pitchFamily="50" charset="0"/>
                        </a:rPr>
                        <a:t>Prior Knowledge </a:t>
                      </a:r>
                    </a:p>
                  </a:txBody>
                  <a:tcPr marL="74295" marR="74295" marT="37148" marB="37148"/>
                </a:tc>
                <a:tc hMerge="1">
                  <a:txBody>
                    <a:bodyPr/>
                    <a:lstStyle/>
                    <a:p>
                      <a:endParaRPr lang="en-GB" altLang="en-GB" dirty="0"/>
                    </a:p>
                  </a:txBody>
                  <a:tcPr marL="74295" marR="74295" marT="37148" marB="37148"/>
                </a:tc>
                <a:tc hMerge="1">
                  <a:txBody>
                    <a:bodyPr/>
                    <a:lstStyle/>
                    <a:p>
                      <a:endParaRPr lang="en-US"/>
                    </a:p>
                  </a:txBody>
                  <a:tcPr/>
                </a:tc>
                <a:extLst>
                  <a:ext uri="{0D108BD9-81ED-4DB2-BD59-A6C34878D82A}">
                    <a16:rowId xmlns:a16="http://schemas.microsoft.com/office/drawing/2014/main" val="10000"/>
                  </a:ext>
                </a:extLst>
              </a:tr>
              <a:tr h="328574">
                <a:tc>
                  <a:txBody>
                    <a:bodyPr/>
                    <a:lstStyle/>
                    <a:p>
                      <a:r>
                        <a:rPr lang="en-GB" altLang="en-GB" sz="1000" dirty="0">
                          <a:latin typeface="Letter-join Basic 36" panose="02000505000000020003" pitchFamily="50" charset="0"/>
                        </a:rPr>
                        <a:t>1</a:t>
                      </a:r>
                      <a:endParaRPr lang="en-GB" altLang="en-GB" sz="1000" b="0" dirty="0">
                        <a:latin typeface="Letter-join Basic 36" panose="02000505000000020003" pitchFamily="50" charset="0"/>
                      </a:endParaRPr>
                    </a:p>
                  </a:txBody>
                  <a:tcPr marL="74295" marR="74295" marT="37148" marB="37148"/>
                </a:tc>
                <a:tc>
                  <a:txBody>
                    <a:bodyPr/>
                    <a:lstStyle/>
                    <a:p>
                      <a:r>
                        <a:rPr lang="en-US" sz="1000" dirty="0">
                          <a:latin typeface="Letter-join Basic 36" panose="02000505000000020003" pitchFamily="50" charset="0"/>
                        </a:rPr>
                        <a:t>Y1 Coastlines</a:t>
                      </a:r>
                      <a:endParaRPr lang="en-GB" sz="1000" dirty="0">
                        <a:latin typeface="Letter-join Basic 36" panose="02000505000000020003" pitchFamily="50" charset="0"/>
                      </a:endParaRPr>
                    </a:p>
                  </a:txBody>
                  <a:tcPr marL="68580" marR="68580" marT="0" marB="0"/>
                </a:tc>
                <a:tc>
                  <a:txBody>
                    <a:bodyPr/>
                    <a:lstStyle/>
                    <a:p>
                      <a:r>
                        <a:rPr lang="en-GB" sz="1000" kern="1200" dirty="0">
                          <a:solidFill>
                            <a:schemeClr val="dk1"/>
                          </a:solidFill>
                          <a:effectLst/>
                          <a:latin typeface="Letter-join Basic 36" panose="02000505000000020003" pitchFamily="50" charset="0"/>
                          <a:ea typeface="+mn-ea"/>
                          <a:cs typeface="+mn-cs"/>
                        </a:rPr>
                        <a:t>A coastline is the land around the edge of land that touches the sea.</a:t>
                      </a:r>
                      <a:endParaRPr lang="en-GB" sz="1000" dirty="0">
                        <a:latin typeface="Letter-join Basic 36" panose="02000505000000020003" pitchFamily="50" charset="0"/>
                      </a:endParaRPr>
                    </a:p>
                  </a:txBody>
                  <a:tcPr marL="68580" marR="68580" marT="0" marB="0"/>
                </a:tc>
                <a:extLst>
                  <a:ext uri="{0D108BD9-81ED-4DB2-BD59-A6C34878D82A}">
                    <a16:rowId xmlns:a16="http://schemas.microsoft.com/office/drawing/2014/main" val="10001"/>
                  </a:ext>
                </a:extLst>
              </a:tr>
              <a:tr h="497150">
                <a:tc>
                  <a:txBody>
                    <a:bodyPr/>
                    <a:lstStyle/>
                    <a:p>
                      <a:r>
                        <a:rPr lang="en-GB" altLang="en-GB" sz="1000" dirty="0">
                          <a:latin typeface="Letter-join Basic 36" panose="02000505000000020003" pitchFamily="50" charset="0"/>
                        </a:rPr>
                        <a:t>2</a:t>
                      </a:r>
                      <a:endParaRPr lang="en-GB" altLang="en-GB" sz="1000" b="0" dirty="0">
                        <a:latin typeface="Letter-join Basic 36" panose="02000505000000020003" pitchFamily="50" charset="0"/>
                      </a:endParaRPr>
                    </a:p>
                  </a:txBody>
                  <a:tcPr marL="74295" marR="74295" marT="37148" marB="37148"/>
                </a:tc>
                <a:tc>
                  <a:txBody>
                    <a:bodyPr/>
                    <a:lstStyle/>
                    <a:p>
                      <a:r>
                        <a:rPr lang="en-US" sz="1000" dirty="0">
                          <a:latin typeface="Letter-join Basic 36" panose="02000505000000020003" pitchFamily="50" charset="0"/>
                        </a:rPr>
                        <a:t>Y1 Bright Lights, Big City</a:t>
                      </a:r>
                      <a:endParaRPr lang="en-GB" sz="1000" dirty="0">
                        <a:latin typeface="Letter-join Basic 36" panose="02000505000000020003" pitchFamily="50" charset="0"/>
                      </a:endParaRPr>
                    </a:p>
                  </a:txBody>
                  <a:tcPr marL="68580" marR="68580" marT="0" marB="0"/>
                </a:tc>
                <a:tc>
                  <a:txBody>
                    <a:bodyPr/>
                    <a:lstStyle/>
                    <a:p>
                      <a:r>
                        <a:rPr lang="en-US" sz="1000" dirty="0">
                          <a:latin typeface="Letter-join Basic 36" panose="02000505000000020003" pitchFamily="50" charset="0"/>
                        </a:rPr>
                        <a:t>To know some famous London landmarks and their location. </a:t>
                      </a:r>
                      <a:endParaRPr lang="en-GB" sz="1000" dirty="0">
                        <a:latin typeface="Letter-join Basic 36" panose="02000505000000020003" pitchFamily="50" charset="0"/>
                      </a:endParaRPr>
                    </a:p>
                  </a:txBody>
                  <a:tcPr marL="68580" marR="68580" marT="0" marB="0"/>
                </a:tc>
                <a:extLst>
                  <a:ext uri="{0D108BD9-81ED-4DB2-BD59-A6C34878D82A}">
                    <a16:rowId xmlns:a16="http://schemas.microsoft.com/office/drawing/2014/main" val="10002"/>
                  </a:ext>
                </a:extLst>
              </a:tr>
              <a:tr h="337351">
                <a:tc>
                  <a:txBody>
                    <a:bodyPr/>
                    <a:lstStyle/>
                    <a:p>
                      <a:r>
                        <a:rPr lang="en-GB" altLang="en-GB" sz="1000" dirty="0">
                          <a:latin typeface="Letter-join Basic 36" panose="02000505000000020003" pitchFamily="50" charset="0"/>
                        </a:rPr>
                        <a:t>3</a:t>
                      </a:r>
                      <a:endParaRPr lang="en-GB" altLang="en-GB" sz="1000" b="0" dirty="0">
                        <a:latin typeface="Letter-join Basic 36" panose="02000505000000020003" pitchFamily="50" charset="0"/>
                      </a:endParaRPr>
                    </a:p>
                  </a:txBody>
                  <a:tcPr marL="74295" marR="74295" marT="37148" marB="37148"/>
                </a:tc>
                <a:tc>
                  <a:txBody>
                    <a:bodyPr/>
                    <a:lstStyle/>
                    <a:p>
                      <a:r>
                        <a:rPr lang="en-US" sz="1000" dirty="0">
                          <a:latin typeface="Letter-join Basic 36" panose="02000505000000020003" pitchFamily="50" charset="0"/>
                        </a:rPr>
                        <a:t>Y4 Road Trip USA</a:t>
                      </a:r>
                      <a:endParaRPr lang="en-GB" sz="1000" dirty="0">
                        <a:latin typeface="Letter-join Basic 36" panose="02000505000000020003" pitchFamily="50" charset="0"/>
                      </a:endParaRPr>
                    </a:p>
                  </a:txBody>
                  <a:tcPr marL="68580" marR="68580" marT="0" marB="0"/>
                </a:tc>
                <a:tc>
                  <a:txBody>
                    <a:bodyPr/>
                    <a:lstStyle/>
                    <a:p>
                      <a:r>
                        <a:rPr lang="en-US" sz="1000" dirty="0">
                          <a:latin typeface="Letter-join Basic 36" panose="02000505000000020003" pitchFamily="50" charset="0"/>
                        </a:rPr>
                        <a:t>The location of America, hemispheres, tropics, latitude and longitude. </a:t>
                      </a:r>
                      <a:endParaRPr lang="en-GB" sz="1000" dirty="0">
                        <a:latin typeface="Letter-join Basic 36" panose="02000505000000020003" pitchFamily="50" charset="0"/>
                      </a:endParaRPr>
                    </a:p>
                  </a:txBody>
                  <a:tcPr marL="68580" marR="68580" marT="0" marB="0"/>
                </a:tc>
                <a:extLst>
                  <a:ext uri="{0D108BD9-81ED-4DB2-BD59-A6C34878D82A}">
                    <a16:rowId xmlns:a16="http://schemas.microsoft.com/office/drawing/2014/main" val="2407509847"/>
                  </a:ext>
                </a:extLst>
              </a:tr>
              <a:tr h="436827">
                <a:tc>
                  <a:txBody>
                    <a:bodyPr/>
                    <a:lstStyle/>
                    <a:p>
                      <a:r>
                        <a:rPr lang="en-GB" altLang="en-GB" sz="1000" dirty="0">
                          <a:latin typeface="Letter-join Basic 36" panose="02000505000000020003" pitchFamily="50" charset="0"/>
                        </a:rPr>
                        <a:t>4</a:t>
                      </a:r>
                      <a:endParaRPr lang="en-GB" altLang="en-GB" sz="1000" b="0" dirty="0">
                        <a:latin typeface="Letter-join Basic 36" panose="02000505000000020003" pitchFamily="50" charset="0"/>
                      </a:endParaRPr>
                    </a:p>
                  </a:txBody>
                  <a:tcPr marL="74295" marR="74295" marT="37148" marB="37148"/>
                </a:tc>
                <a:tc>
                  <a:txBody>
                    <a:bodyPr/>
                    <a:lstStyle/>
                    <a:p>
                      <a:r>
                        <a:rPr lang="en-US" sz="1000" dirty="0">
                          <a:latin typeface="Letter-join Basic 36" panose="02000505000000020003" pitchFamily="50" charset="0"/>
                        </a:rPr>
                        <a:t>Y4 Misty Mountain Sierra </a:t>
                      </a:r>
                      <a:endParaRPr lang="en-GB" sz="1000" dirty="0">
                        <a:latin typeface="Letter-join Basic 36" panose="02000505000000020003" pitchFamily="50" charset="0"/>
                      </a:endParaRPr>
                    </a:p>
                  </a:txBody>
                  <a:tcPr marL="68580" marR="68580" marT="0" marB="0"/>
                </a:tc>
                <a:tc>
                  <a:txBody>
                    <a:bodyPr/>
                    <a:lstStyle/>
                    <a:p>
                      <a:r>
                        <a:rPr lang="en-GB" sz="1000" kern="1200" dirty="0">
                          <a:solidFill>
                            <a:schemeClr val="dk1"/>
                          </a:solidFill>
                          <a:effectLst/>
                          <a:latin typeface="Letter-join Basic 36" panose="02000505000000020003" pitchFamily="50" charset="0"/>
                          <a:ea typeface="+mn-ea"/>
                          <a:cs typeface="+mn-cs"/>
                        </a:rPr>
                        <a:t>Mountains are higher and steeper than hills – more than 600m above sea level.</a:t>
                      </a:r>
                      <a:endParaRPr lang="en-GB" sz="1000" dirty="0">
                        <a:latin typeface="Letter-join Basic 36" panose="02000505000000020003" pitchFamily="50" charset="0"/>
                      </a:endParaRPr>
                    </a:p>
                  </a:txBody>
                  <a:tcPr marL="68580" marR="68580" marT="0" marB="0"/>
                </a:tc>
                <a:extLst>
                  <a:ext uri="{0D108BD9-81ED-4DB2-BD59-A6C34878D82A}">
                    <a16:rowId xmlns:a16="http://schemas.microsoft.com/office/drawing/2014/main" val="10003"/>
                  </a:ext>
                </a:extLst>
              </a:tr>
            </a:tbl>
          </a:graphicData>
        </a:graphic>
      </p:graphicFrame>
      <p:graphicFrame>
        <p:nvGraphicFramePr>
          <p:cNvPr id="8" name="Table 7">
            <a:extLst>
              <a:ext uri="{FF2B5EF4-FFF2-40B4-BE49-F238E27FC236}">
                <a16:creationId xmlns:a16="http://schemas.microsoft.com/office/drawing/2014/main" id="{87A16600-9CE5-7D4D-9238-FE903140D703}"/>
              </a:ext>
            </a:extLst>
          </p:cNvPr>
          <p:cNvGraphicFramePr>
            <a:graphicFrameLocks noGrp="1"/>
          </p:cNvGraphicFramePr>
          <p:nvPr>
            <p:extLst>
              <p:ext uri="{D42A27DB-BD31-4B8C-83A1-F6EECF244321}">
                <p14:modId xmlns:p14="http://schemas.microsoft.com/office/powerpoint/2010/main" val="1639444191"/>
              </p:ext>
            </p:extLst>
          </p:nvPr>
        </p:nvGraphicFramePr>
        <p:xfrm>
          <a:off x="6185407" y="412375"/>
          <a:ext cx="3656765" cy="6370898"/>
        </p:xfrm>
        <a:graphic>
          <a:graphicData uri="http://schemas.openxmlformats.org/drawingml/2006/table">
            <a:tbl>
              <a:tblPr firstRow="1" bandRow="1">
                <a:tableStyleId>{F5AB1C69-6EDB-4FF4-983F-18BD219EF322}</a:tableStyleId>
              </a:tblPr>
              <a:tblGrid>
                <a:gridCol w="394058">
                  <a:extLst>
                    <a:ext uri="{9D8B030D-6E8A-4147-A177-3AD203B41FA5}">
                      <a16:colId xmlns:a16="http://schemas.microsoft.com/office/drawing/2014/main" val="3034729171"/>
                    </a:ext>
                  </a:extLst>
                </a:gridCol>
                <a:gridCol w="3262707">
                  <a:extLst>
                    <a:ext uri="{9D8B030D-6E8A-4147-A177-3AD203B41FA5}">
                      <a16:colId xmlns:a16="http://schemas.microsoft.com/office/drawing/2014/main" val="771789285"/>
                    </a:ext>
                  </a:extLst>
                </a:gridCol>
              </a:tblGrid>
              <a:tr h="563924">
                <a:tc gridSpan="2">
                  <a:txBody>
                    <a:bodyPr/>
                    <a:lstStyle/>
                    <a:p>
                      <a:pPr algn="ctr"/>
                      <a:r>
                        <a:rPr lang="en-US" sz="1800" dirty="0">
                          <a:latin typeface="XCCW Joined 1a" panose="03050602040000000000" pitchFamily="66" charset="0"/>
                        </a:rPr>
                        <a:t>Key Information </a:t>
                      </a:r>
                    </a:p>
                  </a:txBody>
                  <a:tcPr marL="74295" marR="74295" marT="37148" marB="37148">
                    <a:solidFill>
                      <a:schemeClr val="accent4"/>
                    </a:solidFill>
                  </a:tcPr>
                </a:tc>
                <a:tc hMerge="1">
                  <a:txBody>
                    <a:bodyPr/>
                    <a:lstStyle/>
                    <a:p>
                      <a:endParaRPr lang="en-US"/>
                    </a:p>
                  </a:txBody>
                  <a:tcPr/>
                </a:tc>
                <a:extLst>
                  <a:ext uri="{0D108BD9-81ED-4DB2-BD59-A6C34878D82A}">
                    <a16:rowId xmlns:a16="http://schemas.microsoft.com/office/drawing/2014/main" val="2106910169"/>
                  </a:ext>
                </a:extLst>
              </a:tr>
              <a:tr h="544316">
                <a:tc>
                  <a:txBody>
                    <a:bodyPr/>
                    <a:lstStyle/>
                    <a:p>
                      <a:r>
                        <a:rPr lang="en-US" sz="1000" b="0" dirty="0">
                          <a:latin typeface="Letter-join Basic 36" panose="02000505000000020003" pitchFamily="50" charset="0"/>
                        </a:rPr>
                        <a:t>1</a:t>
                      </a:r>
                    </a:p>
                  </a:txBody>
                  <a:tcPr marL="74295" marR="74295" marT="37148" marB="37148"/>
                </a:tc>
                <a:tc>
                  <a:txBody>
                    <a:bodyPr/>
                    <a:lstStyle/>
                    <a:p>
                      <a:pPr marL="0" lvl="0" indent="0" algn="l">
                        <a:spcAft>
                          <a:spcPts val="500"/>
                        </a:spcAft>
                        <a:buFont typeface="Symbol" panose="05050102010706020507" pitchFamily="18" charset="2"/>
                        <a:buNone/>
                      </a:pPr>
                      <a:r>
                        <a:rPr lang="en-GB" sz="1000" dirty="0">
                          <a:effectLst/>
                          <a:latin typeface="Letter-join Basic 36" panose="02000505000000020003" pitchFamily="50" charset="0"/>
                          <a:ea typeface="Times New Roman" panose="02020603050405020304" pitchFamily="18" charset="0"/>
                          <a:cs typeface="Calibri" panose="020F0502020204030204" pitchFamily="34" charset="0"/>
                        </a:rPr>
                        <a:t>South America is in both the </a:t>
                      </a:r>
                      <a:r>
                        <a:rPr lang="en-GB" sz="1000" b="1" dirty="0">
                          <a:effectLst/>
                          <a:latin typeface="Letter-join Basic 36" panose="02000505000000020003" pitchFamily="50" charset="0"/>
                          <a:ea typeface="Times New Roman" panose="02020603050405020304" pitchFamily="18" charset="0"/>
                          <a:cs typeface="Calibri" panose="020F0502020204030204" pitchFamily="34" charset="0"/>
                        </a:rPr>
                        <a:t>Northern and Southern Hemisphere</a:t>
                      </a:r>
                      <a:r>
                        <a:rPr lang="en-GB" sz="1000" dirty="0">
                          <a:effectLst/>
                          <a:latin typeface="Letter-join Basic 36" panose="02000505000000020003" pitchFamily="50" charset="0"/>
                          <a:ea typeface="Times New Roman" panose="02020603050405020304" pitchFamily="18" charset="0"/>
                          <a:cs typeface="Calibri" panose="020F0502020204030204" pitchFamily="34" charset="0"/>
                        </a:rPr>
                        <a:t>, with the Equator running directly through the continent. The Tropic of Capricorn also runs through South America.</a:t>
                      </a:r>
                      <a:endParaRPr lang="en-GB" sz="1000" dirty="0">
                        <a:effectLst/>
                        <a:latin typeface="Letter-join Basic 36" panose="02000505000000020003" pitchFamily="50" charset="0"/>
                        <a:ea typeface="Times New Roman" panose="02020603050405020304" pitchFamily="18" charset="0"/>
                      </a:endParaRPr>
                    </a:p>
                  </a:txBody>
                  <a:tcPr marL="114300" marR="114300" marT="0" marB="0"/>
                </a:tc>
                <a:extLst>
                  <a:ext uri="{0D108BD9-81ED-4DB2-BD59-A6C34878D82A}">
                    <a16:rowId xmlns:a16="http://schemas.microsoft.com/office/drawing/2014/main" val="3401584818"/>
                  </a:ext>
                </a:extLst>
              </a:tr>
              <a:tr h="544316">
                <a:tc>
                  <a:txBody>
                    <a:bodyPr/>
                    <a:lstStyle/>
                    <a:p>
                      <a:r>
                        <a:rPr lang="en-US" sz="1000" b="0" dirty="0">
                          <a:latin typeface="Letter-join Basic 36" panose="02000505000000020003" pitchFamily="50" charset="0"/>
                        </a:rPr>
                        <a:t>2</a:t>
                      </a:r>
                    </a:p>
                  </a:txBody>
                  <a:tcPr marL="74295" marR="74295" marT="37148" marB="37148"/>
                </a:tc>
                <a:tc>
                  <a:txBody>
                    <a:bodyPr/>
                    <a:lstStyle/>
                    <a:p>
                      <a:pPr marL="0" lvl="0" indent="0" algn="l">
                        <a:spcAft>
                          <a:spcPts val="500"/>
                        </a:spcAft>
                        <a:buFont typeface="Symbol" panose="05050102010706020507" pitchFamily="18" charset="2"/>
                        <a:buNone/>
                      </a:pPr>
                      <a:r>
                        <a:rPr lang="en-GB" sz="1000" dirty="0">
                          <a:effectLst/>
                          <a:latin typeface="Letter-join Basic 36" panose="02000505000000020003" pitchFamily="50" charset="0"/>
                          <a:ea typeface="Times New Roman" panose="02020603050405020304" pitchFamily="18" charset="0"/>
                        </a:rPr>
                        <a:t>Rio de Janeiro is the capital city of Brazil in South America and is located on the coastline of Brazil in the Southern Hemisphere.</a:t>
                      </a:r>
                    </a:p>
                  </a:txBody>
                  <a:tcPr marL="114300" marR="114300" marT="0" marB="0"/>
                </a:tc>
                <a:extLst>
                  <a:ext uri="{0D108BD9-81ED-4DB2-BD59-A6C34878D82A}">
                    <a16:rowId xmlns:a16="http://schemas.microsoft.com/office/drawing/2014/main" val="2075142700"/>
                  </a:ext>
                </a:extLst>
              </a:tr>
              <a:tr h="462540">
                <a:tc>
                  <a:txBody>
                    <a:bodyPr/>
                    <a:lstStyle/>
                    <a:p>
                      <a:r>
                        <a:rPr lang="en-US" sz="1000" b="0" dirty="0">
                          <a:latin typeface="Letter-join Basic 36" panose="02000505000000020003" pitchFamily="50" charset="0"/>
                        </a:rPr>
                        <a:t>3</a:t>
                      </a:r>
                    </a:p>
                  </a:txBody>
                  <a:tcPr marL="74295" marR="74295" marT="37148" marB="37148"/>
                </a:tc>
                <a:tc>
                  <a:txBody>
                    <a:bodyPr/>
                    <a:lstStyle/>
                    <a:p>
                      <a:pPr algn="l">
                        <a:lnSpc>
                          <a:spcPct val="107000"/>
                        </a:lnSpc>
                        <a:spcAft>
                          <a:spcPts val="800"/>
                        </a:spcAft>
                      </a:pPr>
                      <a:r>
                        <a:rPr lang="en-GB" sz="1000" dirty="0">
                          <a:effectLst/>
                          <a:latin typeface="Letter-join Basic 36" panose="02000505000000020003" pitchFamily="50" charset="0"/>
                          <a:ea typeface="Calibri" panose="020F0502020204030204" pitchFamily="34" charset="0"/>
                          <a:cs typeface="Times New Roman" panose="02020603050405020304" pitchFamily="18" charset="0"/>
                        </a:rPr>
                        <a:t>Biomes are large areas, or ecosystems, of the earth that have similar weather, climates, landscapes, animals and plants.</a:t>
                      </a:r>
                    </a:p>
                    <a:p>
                      <a:pPr algn="l">
                        <a:lnSpc>
                          <a:spcPct val="107000"/>
                        </a:lnSpc>
                        <a:spcAft>
                          <a:spcPts val="800"/>
                        </a:spcAft>
                      </a:pPr>
                      <a:r>
                        <a:rPr lang="en-GB" sz="1000" dirty="0">
                          <a:effectLst/>
                          <a:latin typeface="Letter-join Basic 36" panose="02000505000000020003" pitchFamily="50" charset="0"/>
                          <a:ea typeface="Calibri" panose="020F0502020204030204" pitchFamily="34" charset="0"/>
                          <a:cs typeface="Times New Roman" panose="02020603050405020304" pitchFamily="18" charset="0"/>
                        </a:rPr>
                        <a:t>Some of the worlds biomes are: desert, forest, grassland, Mediterranean Mountain, Polar, Tundra </a:t>
                      </a:r>
                    </a:p>
                  </a:txBody>
                  <a:tcPr marL="114300" marR="114300" marT="0" marB="0"/>
                </a:tc>
                <a:extLst>
                  <a:ext uri="{0D108BD9-81ED-4DB2-BD59-A6C34878D82A}">
                    <a16:rowId xmlns:a16="http://schemas.microsoft.com/office/drawing/2014/main" val="3734594781"/>
                  </a:ext>
                </a:extLst>
              </a:tr>
              <a:tr h="190594">
                <a:tc>
                  <a:txBody>
                    <a:bodyPr/>
                    <a:lstStyle/>
                    <a:p>
                      <a:r>
                        <a:rPr lang="en-US" sz="1000" b="0" dirty="0">
                          <a:latin typeface="Letter-join Basic 36" panose="02000505000000020003" pitchFamily="50" charset="0"/>
                        </a:rPr>
                        <a:t>4</a:t>
                      </a:r>
                    </a:p>
                  </a:txBody>
                  <a:tcPr marL="74295" marR="74295" marT="37148" marB="37148"/>
                </a:tc>
                <a:tc>
                  <a:txBody>
                    <a:bodyPr/>
                    <a:lstStyle/>
                    <a:p>
                      <a:pPr marL="0" lvl="0" indent="0" algn="l">
                        <a:spcAft>
                          <a:spcPts val="500"/>
                        </a:spcAft>
                        <a:buFont typeface="Symbol" panose="05050102010706020507" pitchFamily="18" charset="2"/>
                        <a:buNone/>
                      </a:pPr>
                      <a:r>
                        <a:rPr lang="en-GB" sz="1000" b="0" dirty="0">
                          <a:effectLst/>
                          <a:latin typeface="Letter-join Basic 36" panose="02000505000000020003" pitchFamily="50" charset="0"/>
                          <a:ea typeface="Times New Roman" panose="02020603050405020304" pitchFamily="18" charset="0"/>
                        </a:rPr>
                        <a:t>Rio is in an Atlantic Forest Biome.</a:t>
                      </a:r>
                    </a:p>
                  </a:txBody>
                  <a:tcPr marL="114300" marR="114300" marT="0" marB="0"/>
                </a:tc>
                <a:extLst>
                  <a:ext uri="{0D108BD9-81ED-4DB2-BD59-A6C34878D82A}">
                    <a16:rowId xmlns:a16="http://schemas.microsoft.com/office/drawing/2014/main" val="1398772385"/>
                  </a:ext>
                </a:extLst>
              </a:tr>
              <a:tr h="544316">
                <a:tc>
                  <a:txBody>
                    <a:bodyPr/>
                    <a:lstStyle/>
                    <a:p>
                      <a:r>
                        <a:rPr lang="en-US" sz="1000" b="0" dirty="0">
                          <a:latin typeface="Letter-join Basic 36" panose="02000505000000020003" pitchFamily="50" charset="0"/>
                        </a:rPr>
                        <a:t>5</a:t>
                      </a:r>
                    </a:p>
                  </a:txBody>
                  <a:tcPr marL="74295" marR="74295" marT="37148" marB="37148"/>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000" dirty="0">
                          <a:effectLst/>
                          <a:latin typeface="Letter-join Basic 36" panose="02000505000000020003" pitchFamily="50" charset="0"/>
                          <a:ea typeface="Times New Roman" panose="02020603050405020304" pitchFamily="18" charset="0"/>
                        </a:rPr>
                        <a:t>Rio de Janeiro has a tropical and subtropical climate and a tropical forest vegetation belt.</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000" kern="1200" dirty="0">
                        <a:solidFill>
                          <a:schemeClr val="dk1"/>
                        </a:solidFill>
                        <a:effectLst/>
                        <a:latin typeface="Letter-join Basic 36" panose="02000505000000020003" pitchFamily="50" charset="0"/>
                        <a:ea typeface="+mn-ea"/>
                        <a:cs typeface="+mn-cs"/>
                      </a:endParaRPr>
                    </a:p>
                  </a:txBody>
                  <a:tcPr marL="68580" marR="68580" marT="0" marB="0"/>
                </a:tc>
                <a:extLst>
                  <a:ext uri="{0D108BD9-81ED-4DB2-BD59-A6C34878D82A}">
                    <a16:rowId xmlns:a16="http://schemas.microsoft.com/office/drawing/2014/main" val="432408064"/>
                  </a:ext>
                </a:extLst>
              </a:tr>
              <a:tr h="544316">
                <a:tc>
                  <a:txBody>
                    <a:bodyPr/>
                    <a:lstStyle/>
                    <a:p>
                      <a:r>
                        <a:rPr lang="en-US" sz="1000" b="0" dirty="0">
                          <a:latin typeface="Letter-join Basic 36" panose="02000505000000020003" pitchFamily="50" charset="0"/>
                        </a:rPr>
                        <a:t>6</a:t>
                      </a:r>
                    </a:p>
                  </a:txBody>
                  <a:tcPr marL="74295" marR="74295" marT="37148" marB="37148"/>
                </a:tc>
                <a:tc>
                  <a:txBody>
                    <a:bodyPr/>
                    <a:lstStyle/>
                    <a:p>
                      <a:pPr marL="0" marR="0" lvl="0" indent="0" algn="l" defTabSz="914400" rtl="0" eaLnBrk="1" fontAlgn="auto" latinLnBrk="0" hangingPunct="1">
                        <a:lnSpc>
                          <a:spcPct val="100000"/>
                        </a:lnSpc>
                        <a:spcBef>
                          <a:spcPts val="0"/>
                        </a:spcBef>
                        <a:spcAft>
                          <a:spcPts val="500"/>
                        </a:spcAft>
                        <a:buClrTx/>
                        <a:buSzTx/>
                        <a:buFont typeface="Symbol" panose="05050102010706020507" pitchFamily="18" charset="2"/>
                        <a:buNone/>
                        <a:tabLst/>
                        <a:defRPr/>
                      </a:pPr>
                      <a:r>
                        <a:rPr lang="en-GB" sz="1000" kern="1200" dirty="0">
                          <a:solidFill>
                            <a:schemeClr val="dk1"/>
                          </a:solidFill>
                          <a:effectLst/>
                          <a:latin typeface="Letter-join Basic 36" panose="02000505000000020003" pitchFamily="50" charset="0"/>
                          <a:ea typeface="+mn-ea"/>
                          <a:cs typeface="+mn-cs"/>
                        </a:rPr>
                        <a:t>Rio in Brazil is on the Southern Hemisphere, so the seasons are opposite from England which is in the Northern Hemisphere</a:t>
                      </a:r>
                    </a:p>
                    <a:p>
                      <a:pPr marL="0" lvl="0" indent="0" algn="l">
                        <a:spcAft>
                          <a:spcPts val="500"/>
                        </a:spcAft>
                        <a:buFont typeface="Symbol" panose="05050102010706020507" pitchFamily="18" charset="2"/>
                        <a:buNone/>
                      </a:pPr>
                      <a:endParaRPr lang="en-GB" sz="1000" dirty="0">
                        <a:effectLst/>
                        <a:latin typeface="Letter-join Basic 36" panose="02000505000000020003" pitchFamily="50" charset="0"/>
                        <a:ea typeface="Times New Roman" panose="02020603050405020304" pitchFamily="18" charset="0"/>
                      </a:endParaRPr>
                    </a:p>
                  </a:txBody>
                  <a:tcPr marL="114300" marR="114300" marT="0" marB="0"/>
                </a:tc>
                <a:extLst>
                  <a:ext uri="{0D108BD9-81ED-4DB2-BD59-A6C34878D82A}">
                    <a16:rowId xmlns:a16="http://schemas.microsoft.com/office/drawing/2014/main" val="2253600408"/>
                  </a:ext>
                </a:extLst>
              </a:tr>
              <a:tr h="463206">
                <a:tc>
                  <a:txBody>
                    <a:bodyPr/>
                    <a:lstStyle/>
                    <a:p>
                      <a:r>
                        <a:rPr lang="en-GB" altLang="en-GB" sz="1000" b="0" dirty="0">
                          <a:latin typeface="Letter-join Basic 36" panose="02000505000000020003" pitchFamily="50" charset="0"/>
                        </a:rPr>
                        <a:t>7</a:t>
                      </a:r>
                      <a:endParaRPr lang="en-US" sz="1000" b="0" dirty="0">
                        <a:latin typeface="Letter-join Basic 36" panose="02000505000000020003" pitchFamily="50" charset="0"/>
                      </a:endParaRPr>
                    </a:p>
                  </a:txBody>
                  <a:tcPr marL="74295" marR="74295" marT="37148" marB="37148"/>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000" dirty="0">
                          <a:effectLst/>
                          <a:latin typeface="Letter-join Basic 36" panose="02000505000000020003" pitchFamily="50" charset="0"/>
                          <a:ea typeface="Times New Roman" panose="02020603050405020304" pitchFamily="18" charset="0"/>
                          <a:cs typeface="Arial" panose="020B0604020202020204" pitchFamily="34" charset="0"/>
                        </a:rPr>
                        <a:t>Know the biome for the London in the UK is a </a:t>
                      </a:r>
                      <a:r>
                        <a:rPr lang="en-GB" sz="1000" b="1" dirty="0">
                          <a:effectLst/>
                          <a:latin typeface="Letter-join Basic 36" panose="02000505000000020003" pitchFamily="50" charset="0"/>
                          <a:ea typeface="Times New Roman" panose="02020603050405020304" pitchFamily="18" charset="0"/>
                          <a:cs typeface="Arial" panose="020B0604020202020204" pitchFamily="34" charset="0"/>
                        </a:rPr>
                        <a:t>temperate deciduous forest</a:t>
                      </a:r>
                      <a:r>
                        <a:rPr lang="en-GB" sz="1000" dirty="0">
                          <a:effectLst/>
                          <a:latin typeface="Letter-join Basic 36" panose="02000505000000020003" pitchFamily="50" charset="0"/>
                          <a:ea typeface="Times New Roman" panose="02020603050405020304" pitchFamily="18" charset="0"/>
                          <a:cs typeface="Arial" panose="020B0604020202020204" pitchFamily="34" charset="0"/>
                        </a:rPr>
                        <a:t>. </a:t>
                      </a:r>
                      <a:endParaRPr lang="en-GB" sz="1000" dirty="0">
                        <a:effectLst/>
                        <a:latin typeface="Letter-join Basic 36" panose="02000505000000020003" pitchFamily="50" charset="0"/>
                        <a:ea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000" kern="1200" dirty="0">
                        <a:solidFill>
                          <a:schemeClr val="dk1"/>
                        </a:solidFill>
                        <a:effectLst/>
                        <a:latin typeface="Letter-join Basic 36" panose="02000505000000020003" pitchFamily="50" charset="0"/>
                        <a:ea typeface="+mn-ea"/>
                        <a:cs typeface="+mn-cs"/>
                      </a:endParaRPr>
                    </a:p>
                  </a:txBody>
                  <a:tcPr marL="68580" marR="68580" marT="0" marB="0"/>
                </a:tc>
                <a:extLst>
                  <a:ext uri="{0D108BD9-81ED-4DB2-BD59-A6C34878D82A}">
                    <a16:rowId xmlns:a16="http://schemas.microsoft.com/office/drawing/2014/main" val="3431194389"/>
                  </a:ext>
                </a:extLst>
              </a:tr>
              <a:tr h="436150">
                <a:tc>
                  <a:txBody>
                    <a:bodyPr/>
                    <a:lstStyle/>
                    <a:p>
                      <a:r>
                        <a:rPr lang="en-US" sz="1000" b="0" dirty="0">
                          <a:latin typeface="Letter-join Basic 36" panose="02000505000000020003" pitchFamily="50" charset="0"/>
                        </a:rPr>
                        <a:t>8</a:t>
                      </a:r>
                    </a:p>
                  </a:txBody>
                  <a:tcPr marL="74295" marR="74295" marT="37148" marB="37148"/>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000" dirty="0">
                          <a:effectLst/>
                          <a:latin typeface="Letter-join Basic 36" panose="02000505000000020003" pitchFamily="50" charset="0"/>
                          <a:ea typeface="Times New Roman" panose="02020603050405020304" pitchFamily="18" charset="0"/>
                          <a:cs typeface="Arial" panose="020B0604020202020204" pitchFamily="34" charset="0"/>
                        </a:rPr>
                        <a:t>Know the temperate climate is reasonably stable with not great variation throughout the year. Deciduous forests are those that have trees with broadleaves (e.g. Oak) that are shed in the autumn months.</a:t>
                      </a:r>
                      <a:endParaRPr lang="en-GB" sz="1000" dirty="0">
                        <a:effectLst/>
                        <a:latin typeface="Letter-join Basic 36" panose="02000505000000020003" pitchFamily="50" charset="0"/>
                        <a:ea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000" kern="1200" dirty="0">
                        <a:solidFill>
                          <a:schemeClr val="dk1"/>
                        </a:solidFill>
                        <a:effectLst/>
                        <a:latin typeface="Letter-join Basic 36" panose="02000505000000020003" pitchFamily="50" charset="0"/>
                        <a:ea typeface="+mn-ea"/>
                        <a:cs typeface="+mn-cs"/>
                      </a:endParaRPr>
                    </a:p>
                  </a:txBody>
                  <a:tcPr marL="68580" marR="68580" marT="0" marB="0"/>
                </a:tc>
                <a:extLst>
                  <a:ext uri="{0D108BD9-81ED-4DB2-BD59-A6C34878D82A}">
                    <a16:rowId xmlns:a16="http://schemas.microsoft.com/office/drawing/2014/main" val="3075794675"/>
                  </a:ext>
                </a:extLst>
              </a:tr>
              <a:tr h="430336">
                <a:tc>
                  <a:txBody>
                    <a:bodyPr/>
                    <a:lstStyle/>
                    <a:p>
                      <a:r>
                        <a:rPr lang="en-US" sz="1000" b="0" dirty="0">
                          <a:latin typeface="Letter-join Basic 36" panose="02000505000000020003" pitchFamily="50" charset="0"/>
                        </a:rPr>
                        <a:t>9</a:t>
                      </a:r>
                    </a:p>
                  </a:txBody>
                  <a:tcPr marL="74295" marR="74295" marT="37148" marB="37148"/>
                </a:tc>
                <a:tc>
                  <a:txBody>
                    <a:bodyPr/>
                    <a:lstStyle/>
                    <a:p>
                      <a:pPr marL="0" lvl="0" indent="0" algn="l">
                        <a:spcAft>
                          <a:spcPts val="500"/>
                        </a:spcAft>
                        <a:buFont typeface="Symbol" panose="05050102010706020507" pitchFamily="18" charset="2"/>
                        <a:buNone/>
                      </a:pPr>
                      <a:r>
                        <a:rPr lang="en-GB" sz="1000" dirty="0">
                          <a:effectLst/>
                          <a:latin typeface="Letter-join Basic 36" panose="02000505000000020003" pitchFamily="50" charset="0"/>
                          <a:ea typeface="Times New Roman" panose="02020603050405020304" pitchFamily="18" charset="0"/>
                          <a:cs typeface="Arial" panose="020B0604020202020204" pitchFamily="34" charset="0"/>
                        </a:rPr>
                        <a:t>Know that London is slightly larger than Rio and has a larger population, but both have a high population to fit into the city. </a:t>
                      </a:r>
                      <a:endParaRPr lang="en-GB" sz="1000" dirty="0">
                        <a:effectLst/>
                        <a:latin typeface="Letter-join Basic 36" panose="02000505000000020003" pitchFamily="50" charset="0"/>
                        <a:ea typeface="Times New Roman" panose="02020603050405020304" pitchFamily="18" charset="0"/>
                      </a:endParaRPr>
                    </a:p>
                  </a:txBody>
                  <a:tcPr marL="114300" marR="114300" marT="0" marB="0"/>
                </a:tc>
                <a:extLst>
                  <a:ext uri="{0D108BD9-81ED-4DB2-BD59-A6C34878D82A}">
                    <a16:rowId xmlns:a16="http://schemas.microsoft.com/office/drawing/2014/main" val="3576520154"/>
                  </a:ext>
                </a:extLst>
              </a:tr>
              <a:tr h="443742">
                <a:tc>
                  <a:txBody>
                    <a:bodyPr/>
                    <a:lstStyle/>
                    <a:p>
                      <a:r>
                        <a:rPr lang="en-US" sz="1000" b="0" dirty="0">
                          <a:latin typeface="Letter-join Basic 36" panose="02000505000000020003" pitchFamily="50" charset="0"/>
                        </a:rPr>
                        <a:t>10</a:t>
                      </a:r>
                    </a:p>
                  </a:txBody>
                  <a:tcPr marL="74295" marR="74295" marT="37148" marB="37148"/>
                </a:tc>
                <a:tc>
                  <a:txBody>
                    <a:bodyPr/>
                    <a:lstStyle/>
                    <a:p>
                      <a:pPr marL="0" lvl="0" indent="0" algn="l">
                        <a:spcAft>
                          <a:spcPts val="500"/>
                        </a:spcAft>
                        <a:buFont typeface="Symbol" panose="05050102010706020507" pitchFamily="18" charset="2"/>
                        <a:buNone/>
                      </a:pPr>
                      <a:r>
                        <a:rPr lang="en-GB" sz="1000" dirty="0">
                          <a:effectLst/>
                          <a:latin typeface="Letter-join Basic 36" panose="02000505000000020003" pitchFamily="50" charset="0"/>
                          <a:ea typeface="Times New Roman" panose="02020603050405020304" pitchFamily="18" charset="0"/>
                          <a:cs typeface="Arial" panose="020B0604020202020204" pitchFamily="34" charset="0"/>
                        </a:rPr>
                        <a:t>Know that in both London and Rio there is a lack of housing for people so good housing in the centre is expensive which leads to poorer areas of cheap overcrowded housing e.g. favelas in Rio.  </a:t>
                      </a:r>
                      <a:endParaRPr lang="en-GB" sz="1000" dirty="0">
                        <a:effectLst/>
                        <a:latin typeface="Letter-join Basic 36" panose="02000505000000020003" pitchFamily="50" charset="0"/>
                        <a:ea typeface="Times New Roman" panose="02020603050405020304" pitchFamily="18" charset="0"/>
                      </a:endParaRPr>
                    </a:p>
                  </a:txBody>
                  <a:tcPr marL="114300" marR="114300" marT="0" marB="0"/>
                </a:tc>
                <a:extLst>
                  <a:ext uri="{0D108BD9-81ED-4DB2-BD59-A6C34878D82A}">
                    <a16:rowId xmlns:a16="http://schemas.microsoft.com/office/drawing/2014/main" val="1470796219"/>
                  </a:ext>
                </a:extLst>
              </a:tr>
            </a:tbl>
          </a:graphicData>
        </a:graphic>
      </p:graphicFrame>
      <p:sp>
        <p:nvSpPr>
          <p:cNvPr id="9" name="Text Box 1">
            <a:extLst>
              <a:ext uri="{FF2B5EF4-FFF2-40B4-BE49-F238E27FC236}">
                <a16:creationId xmlns:a16="http://schemas.microsoft.com/office/drawing/2014/main" id="{B4B651D5-66AC-4685-ACBB-E250E3E48AAA}"/>
              </a:ext>
            </a:extLst>
          </p:cNvPr>
          <p:cNvSpPr txBox="1"/>
          <p:nvPr/>
        </p:nvSpPr>
        <p:spPr>
          <a:xfrm>
            <a:off x="2301898" y="47193"/>
            <a:ext cx="4325341" cy="317924"/>
          </a:xfrm>
          <a:prstGeom prst="rect">
            <a:avLst/>
          </a:prstGeom>
          <a:solidFill>
            <a:schemeClr val="lt1"/>
          </a:solidFill>
          <a:ln w="28575">
            <a:solidFill>
              <a:schemeClr val="accent6"/>
            </a:solidFill>
          </a:ln>
        </p:spPr>
        <p:txBody>
          <a:bodyPr rot="0" spcFirstLastPara="0" vert="horz" wrap="square" lIns="91440" tIns="45720" rIns="91440" bIns="45720" numCol="1" spcCol="0" rtlCol="0" fromWordArt="0" anchor="t" anchorCtr="0" forceAA="0" compatLnSpc="1">
            <a:prstTxWarp prst="textNoShape">
              <a:avLst/>
            </a:prstTxWarp>
            <a:noAutofit/>
          </a:bodyPr>
          <a:lstStyle/>
          <a:p>
            <a:r>
              <a:rPr lang="en-GB" sz="1200" b="1" dirty="0">
                <a:latin typeface="CCW Cursive Writing 1" panose="03050602040000000000" pitchFamily="66" charset="0"/>
              </a:rPr>
              <a:t>London to Rio Knowledge Organiser</a:t>
            </a:r>
            <a:endParaRPr lang="en-GB" sz="1200" dirty="0">
              <a:latin typeface="CCW Cursive Writing 1" panose="03050602040000000000" pitchFamily="66" charset="0"/>
            </a:endParaRPr>
          </a:p>
        </p:txBody>
      </p:sp>
      <p:pic>
        <p:nvPicPr>
          <p:cNvPr id="11" name="Picture 10" descr="Rio de Janeiro | History, Population, Climate, &amp; Facts | Britannica">
            <a:extLst>
              <a:ext uri="{FF2B5EF4-FFF2-40B4-BE49-F238E27FC236}">
                <a16:creationId xmlns:a16="http://schemas.microsoft.com/office/drawing/2014/main" id="{2F2A78FD-684A-4342-B4CB-D8BDD063F0AF}"/>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823496" y="456943"/>
            <a:ext cx="3274263" cy="2020106"/>
          </a:xfrm>
          <a:prstGeom prst="rect">
            <a:avLst/>
          </a:prstGeom>
          <a:noFill/>
          <a:ln>
            <a:noFill/>
          </a:ln>
        </p:spPr>
      </p:pic>
      <p:pic>
        <p:nvPicPr>
          <p:cNvPr id="12" name="Picture 11" descr="London | History, Maps, Population, Area, &amp; Facts | Britannica">
            <a:extLst>
              <a:ext uri="{FF2B5EF4-FFF2-40B4-BE49-F238E27FC236}">
                <a16:creationId xmlns:a16="http://schemas.microsoft.com/office/drawing/2014/main" id="{26BA1184-6B56-40DF-974F-D5FF87AF67F3}"/>
              </a:ext>
            </a:extLst>
          </p:cNvP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2837930" y="2568875"/>
            <a:ext cx="3267046" cy="2170126"/>
          </a:xfrm>
          <a:prstGeom prst="rect">
            <a:avLst/>
          </a:prstGeom>
          <a:noFill/>
          <a:ln>
            <a:noFill/>
          </a:ln>
        </p:spPr>
      </p:pic>
    </p:spTree>
    <p:extLst>
      <p:ext uri="{BB962C8B-B14F-4D97-AF65-F5344CB8AC3E}">
        <p14:creationId xmlns:p14="http://schemas.microsoft.com/office/powerpoint/2010/main" val="123089539"/>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5982</TotalTime>
  <Words>523</Words>
  <Application>Microsoft Office PowerPoint</Application>
  <PresentationFormat>A4 Paper (210x297 mm)</PresentationFormat>
  <Paragraphs>55</Paragraphs>
  <Slides>1</Slides>
  <Notes>1</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1</vt:i4>
      </vt:variant>
    </vt:vector>
  </HeadingPairs>
  <TitlesOfParts>
    <vt:vector size="11" baseType="lpstr">
      <vt:lpstr>Arial</vt:lpstr>
      <vt:lpstr>Calibri</vt:lpstr>
      <vt:lpstr>Calibri Light</vt:lpstr>
      <vt:lpstr>CCW Cursive Writing 1</vt:lpstr>
      <vt:lpstr>Letter-join Basic 36</vt:lpstr>
      <vt:lpstr>Letter-join Plus 36</vt:lpstr>
      <vt:lpstr>Symbol</vt:lpstr>
      <vt:lpstr>Times New Roman</vt:lpstr>
      <vt:lpstr>XCCW Joined 1a</vt:lpstr>
      <vt:lpstr>Office Theme</vt:lpstr>
      <vt:lpstr>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Jill Murphy | Year One | Autumn 2</dc:title>
  <dc:creator>Jon Brunskill</dc:creator>
  <cp:lastModifiedBy>Amy Marriott</cp:lastModifiedBy>
  <cp:revision>81</cp:revision>
  <cp:lastPrinted>2017-10-30T10:21:12Z</cp:lastPrinted>
  <dcterms:created xsi:type="dcterms:W3CDTF">2017-10-15T20:56:30Z</dcterms:created>
  <dcterms:modified xsi:type="dcterms:W3CDTF">2024-07-26T20:48:14Z</dcterms:modified>
</cp:coreProperties>
</file>