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5" d="100"/>
          <a:sy n="85" d="100"/>
        </p:scale>
        <p:origin x="10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94" tIns="45647" rIns="91294" bIns="45647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1425"/>
            <a:ext cx="48387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94" tIns="45647" rIns="91294" bIns="45647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294" tIns="45647" rIns="91294" bIns="45647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417759"/>
              </p:ext>
            </p:extLst>
          </p:nvPr>
        </p:nvGraphicFramePr>
        <p:xfrm>
          <a:off x="244856" y="58950"/>
          <a:ext cx="2449301" cy="6435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4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046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46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home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place where someone lives, especially as a member of a family or household.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64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love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intense feeling of deep affection.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1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family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group of one or more parents and children living together.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7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difference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point or way in which things are not the same. 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46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respect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feeling of admiration or regard for someone’s feelings, wishes and rights.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81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joys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feeling of pleasure and happiness.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3754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sorrows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feeling of sadness.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90565"/>
                  </a:ext>
                </a:extLst>
              </a:tr>
              <a:tr h="10346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community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No-Lead 36" panose="02000503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group of people living in the same place or have something in common.</a:t>
                      </a:r>
                      <a:endParaRPr lang="en-GB" sz="1200" dirty="0">
                        <a:effectLst/>
                        <a:latin typeface="Letter-join No-Lead 36" panose="02000503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3016040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810793"/>
              </p:ext>
            </p:extLst>
          </p:nvPr>
        </p:nvGraphicFramePr>
        <p:xfrm>
          <a:off x="6211226" y="4995061"/>
          <a:ext cx="3563117" cy="14992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7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8083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307061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2431">
                <a:tc>
                  <a:txBody>
                    <a:bodyPr/>
                    <a:lstStyle/>
                    <a:p>
                      <a:r>
                        <a:rPr lang="en-GB" altLang="en-GB" sz="1000" dirty="0"/>
                        <a:t>1</a:t>
                      </a:r>
                      <a:endParaRPr lang="en-GB" altLang="en-GB" sz="10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Letter-join No-Lead 36" panose="02000503000000020003" pitchFamily="50" charset="0"/>
                        </a:rPr>
                        <a:t>Families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God loves and cares for us all and all our families. Jesus was born into a human family.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27">
                <a:tc>
                  <a:txBody>
                    <a:bodyPr/>
                    <a:lstStyle/>
                    <a:p>
                      <a:r>
                        <a:rPr lang="en-GB" altLang="en-GB" sz="1000" dirty="0"/>
                        <a:t>2</a:t>
                      </a:r>
                      <a:endParaRPr lang="en-GB" altLang="en-GB" sz="10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Beginnings 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God was there at my beginning and the beginning of everyone and their family.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275862"/>
              </p:ext>
            </p:extLst>
          </p:nvPr>
        </p:nvGraphicFramePr>
        <p:xfrm>
          <a:off x="6200169" y="70338"/>
          <a:ext cx="3656765" cy="476718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64119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825198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St. Paul’s letter to the Romans 12:8-13 ‘Be real about loving’ teaches us the positive ways to create a happy home and a Christian community.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825198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St. Paul’s letter to the Ephesians 5:1-9 and 6:1-4 offers advice on how parents and children should show mutual love and respect in their home.</a:t>
                      </a:r>
                      <a:endParaRPr lang="en-GB" sz="12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618898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Millais’ Carpenter Shop portrays the ways in which Mary and Joseph were loving parents towards Jesus.</a:t>
                      </a: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618898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St. Paul taught the Romans the importance of prayer and that we should pray regularly as he is always with us.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618898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Colossians 3:12-17 offers us the advice and encouragement of how to behave that St. Paul gave the people of Colossae.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262502"/>
                  </a:ext>
                </a:extLst>
              </a:tr>
              <a:tr h="618898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Letter-join No-Lead 36" panose="02000503000000020003" pitchFamily="50" charset="0"/>
                        </a:rPr>
                        <a:t>God has a vision for every family and that is taught through the words and phrases within the scripture.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875441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2787805" y="58951"/>
            <a:ext cx="3378292" cy="320283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Homes</a:t>
            </a:r>
            <a:r>
              <a:rPr lang="en-GB" b="1" dirty="0">
                <a:effectLst/>
                <a:latin typeface="Letter-join No-Lead 36" panose="02000503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Knowledge Organiser</a:t>
            </a:r>
            <a:endParaRPr lang="en-GB" dirty="0">
              <a:effectLst/>
              <a:latin typeface="Letter-join No-Lead 36" panose="02000503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FE3F45-B516-442B-B6A1-0CAFE3EE6C15}"/>
              </a:ext>
            </a:extLst>
          </p:cNvPr>
          <p:cNvSpPr/>
          <p:nvPr/>
        </p:nvSpPr>
        <p:spPr>
          <a:xfrm>
            <a:off x="131656" y="0"/>
            <a:ext cx="9774343" cy="6651811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33FD23-7930-4832-82D2-1E8A5BB2C17E}"/>
              </a:ext>
            </a:extLst>
          </p:cNvPr>
          <p:cNvSpPr txBox="1"/>
          <p:nvPr/>
        </p:nvSpPr>
        <p:spPr>
          <a:xfrm>
            <a:off x="2904455" y="575123"/>
            <a:ext cx="3144992" cy="338554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Letter-join No-Lead 36" panose="02000503000000020003" pitchFamily="50" charset="0"/>
              </a:rPr>
              <a:t>W</a:t>
            </a:r>
            <a:r>
              <a:rPr lang="en-GB" sz="1600" dirty="0">
                <a:latin typeface="Letter-join No-Lead 36" panose="02000503000000020003" pitchFamily="50" charset="0"/>
              </a:rPr>
              <a:t>hat makes a house a home?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078A05-EB82-4047-8536-0BDC52BCB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239828"/>
              </p:ext>
            </p:extLst>
          </p:nvPr>
        </p:nvGraphicFramePr>
        <p:xfrm>
          <a:off x="2805305" y="3747844"/>
          <a:ext cx="3274265" cy="253094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5283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2921426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9857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CW Cursive Writing 1" panose="03050602040000000000" pitchFamily="66" charset="0"/>
                        </a:rPr>
                        <a:t>Key Scripture Links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37720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1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Romans 12:8-13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35103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2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Ephesians 5:1-9</a:t>
                      </a:r>
                      <a:endParaRPr lang="en-GB" sz="1400" dirty="0">
                        <a:latin typeface="Letter-join No-Lead 36" panose="02000503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35103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3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Letter-join No-Lead 36" panose="02000503000000020003" pitchFamily="50" charset="0"/>
                          <a:ea typeface="+mn-ea"/>
                          <a:cs typeface="+mn-cs"/>
                        </a:rPr>
                        <a:t>Ephesians 6:1-4</a:t>
                      </a:r>
                      <a:endParaRPr lang="en-GB" sz="1400" kern="1200" dirty="0">
                        <a:solidFill>
                          <a:schemeClr val="dk1"/>
                        </a:solidFill>
                        <a:effectLst/>
                        <a:latin typeface="Letter-join No-Lead 36" panose="02000503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35103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4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Luke 2:39-40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35103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5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John 13:34-35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262502"/>
                  </a:ext>
                </a:extLst>
              </a:tr>
              <a:tr h="35103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6</a:t>
                      </a:r>
                      <a:endParaRPr lang="en-US" sz="1400" b="0" dirty="0">
                        <a:latin typeface="Letter-join No-Lead 36" panose="02000503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Letter-join No-Lead 36" panose="02000503000000020003" pitchFamily="50" charset="0"/>
                        </a:rPr>
                        <a:t>Colossians 3:12-17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2875441"/>
                  </a:ext>
                </a:extLst>
              </a:tr>
            </a:tbl>
          </a:graphicData>
        </a:graphic>
      </p:graphicFrame>
      <p:pic>
        <p:nvPicPr>
          <p:cNvPr id="11" name="Picture 10" descr="https://www.comeandseere.co.uk/upload/images/Millais%20-Christ%20in%20the%20House%20of%20His%20Parents%20small.jpg?r=a1-bffffff-s800.600">
            <a:extLst>
              <a:ext uri="{FF2B5EF4-FFF2-40B4-BE49-F238E27FC236}">
                <a16:creationId xmlns:a16="http://schemas.microsoft.com/office/drawing/2014/main" id="{0FDAD0E6-E27A-4193-A001-0C6265333BE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5708" y="1075038"/>
            <a:ext cx="3348845" cy="24293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2" ma:contentTypeDescription="Create a new document." ma:contentTypeScope="" ma:versionID="cc316d99ca4f8469abaf85ee289ec8bb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42b3afd8ff0fd605cdcb5284b3321ee8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F0C654-F0DC-4CA7-92E3-2C3B522C61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C78F65-D8BF-4C92-AC60-33AD34B5571B}">
  <ds:schemaRefs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e3e280b-8a27-4d81-a4c8-402f3e36e39c"/>
    <ds:schemaRef ds:uri="b4d385f6-dd65-4bd2-90e2-003ddeccf30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41D889C-4E5D-49AA-932C-27119B20F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6007</TotalTime>
  <Words>320</Words>
  <Application>Microsoft Office PowerPoint</Application>
  <PresentationFormat>A4 Paper (210x297 mm)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CCW Cursive Writing 1</vt:lpstr>
      <vt:lpstr>Letter-join No-Lead 36</vt:lpstr>
      <vt:lpstr>Times New Roman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Chelsea Gee</cp:lastModifiedBy>
  <cp:revision>86</cp:revision>
  <cp:lastPrinted>2025-09-04T08:03:45Z</cp:lastPrinted>
  <dcterms:created xsi:type="dcterms:W3CDTF">2017-10-15T20:56:30Z</dcterms:created>
  <dcterms:modified xsi:type="dcterms:W3CDTF">2025-09-04T08:03:59Z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