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4"/>
  </p:sldMasterIdLst>
  <p:notesMasterIdLst>
    <p:notesMasterId r:id="rId6"/>
  </p:notesMasterIdLst>
  <p:sldIdLst>
    <p:sldId id="256" r:id="rId5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139" autoAdjust="0"/>
    <p:restoredTop sz="94627"/>
  </p:normalViewPr>
  <p:slideViewPr>
    <p:cSldViewPr snapToGrid="0" snapToObjects="1">
      <p:cViewPr varScale="1">
        <p:scale>
          <a:sx n="85" d="100"/>
          <a:sy n="85" d="100"/>
        </p:scale>
        <p:origin x="168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294" tIns="45647" rIns="91294" bIns="45647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947532"/>
              </p:ext>
            </p:extLst>
          </p:nvPr>
        </p:nvGraphicFramePr>
        <p:xfrm>
          <a:off x="63828" y="78064"/>
          <a:ext cx="2671744" cy="56354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59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8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8959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61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abstract</a:t>
                      </a:r>
                      <a:endParaRPr lang="en-GB" sz="12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Art where the subject doesn’t necessarily look like it does in real life.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1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botanical art</a:t>
                      </a:r>
                      <a:endParaRPr lang="en-GB" sz="120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To depict whole plants or parts of plants that is visually pleasing and scientifically accurate.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337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composition</a:t>
                      </a:r>
                      <a:endParaRPr lang="en-GB" sz="120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Putting different elements together in a pleasing way.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507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geometric</a:t>
                      </a:r>
                      <a:endParaRPr lang="en-GB" sz="120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regular shape with angles and straight lines.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08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organic</a:t>
                      </a:r>
                      <a:endParaRPr lang="en-GB" sz="120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Irregular natural shapes.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20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scale</a:t>
                      </a:r>
                      <a:endParaRPr lang="en-GB" sz="120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 size of what is being drawn.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2263478"/>
                  </a:ext>
                </a:extLst>
              </a:tr>
              <a:tr h="5520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shading</a:t>
                      </a:r>
                      <a:endParaRPr lang="en-GB" sz="120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Drawn marks to show areas of light and dark.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8278743"/>
                  </a:ext>
                </a:extLst>
              </a:tr>
              <a:tr h="3908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texture</a:t>
                      </a:r>
                      <a:endParaRPr lang="en-GB" sz="120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surface quality that is not flat.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9023274"/>
                  </a:ext>
                </a:extLst>
              </a:tr>
              <a:tr h="5520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tone</a:t>
                      </a:r>
                      <a:endParaRPr lang="en-GB" sz="120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 light and dark something is.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6617851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2483044"/>
              </p:ext>
            </p:extLst>
          </p:nvPr>
        </p:nvGraphicFramePr>
        <p:xfrm>
          <a:off x="6409946" y="4172109"/>
          <a:ext cx="3274264" cy="263011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5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6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1783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284963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200" dirty="0">
                          <a:latin typeface="Letter-join No-Lead 36" panose="02000503000000020003" pitchFamily="50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035">
                <a:tc>
                  <a:txBody>
                    <a:bodyPr/>
                    <a:lstStyle/>
                    <a:p>
                      <a:r>
                        <a:rPr lang="en-GB" altLang="en-GB" sz="1200" dirty="0">
                          <a:latin typeface="Letter-join No-Lead 36" panose="02000503000000020003" pitchFamily="50" charset="0"/>
                        </a:rPr>
                        <a:t>1</a:t>
                      </a:r>
                      <a:endParaRPr lang="en-GB" altLang="en-GB" sz="1200" b="0" dirty="0">
                        <a:latin typeface="Letter-join No-Lead 36" panose="02000503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Year 1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An outline is a joined up line creating a 2D shape.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7137">
                <a:tc>
                  <a:txBody>
                    <a:bodyPr/>
                    <a:lstStyle/>
                    <a:p>
                      <a:r>
                        <a:rPr lang="en-GB" altLang="en-GB" sz="1200" dirty="0">
                          <a:latin typeface="Letter-join No-Lead 36" panose="02000503000000020003" pitchFamily="50" charset="0"/>
                        </a:rPr>
                        <a:t>2</a:t>
                      </a:r>
                      <a:endParaRPr lang="en-GB" altLang="en-GB" sz="1200" b="0" dirty="0">
                        <a:latin typeface="Letter-join No-Lead 36" panose="02000503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Year 1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Drawing tools can create different marks.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517">
                <a:tc>
                  <a:txBody>
                    <a:bodyPr/>
                    <a:lstStyle/>
                    <a:p>
                      <a:r>
                        <a:rPr lang="en-GB" altLang="en-GB" sz="1200" dirty="0">
                          <a:latin typeface="Letter-join No-Lead 36" panose="02000503000000020003" pitchFamily="50" charset="0"/>
                        </a:rPr>
                        <a:t>3</a:t>
                      </a:r>
                      <a:endParaRPr lang="en-GB" altLang="en-GB" sz="1200" b="0" dirty="0">
                        <a:latin typeface="Letter-join No-Lead 36" panose="02000503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Year 1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You can draw different types of lines.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7509847"/>
                  </a:ext>
                </a:extLst>
              </a:tr>
              <a:tr h="436827">
                <a:tc>
                  <a:txBody>
                    <a:bodyPr/>
                    <a:lstStyle/>
                    <a:p>
                      <a:r>
                        <a:rPr lang="en-GB" altLang="en-GB" sz="1200" dirty="0">
                          <a:latin typeface="Letter-join No-Lead 36" panose="02000503000000020003" pitchFamily="50" charset="0"/>
                        </a:rPr>
                        <a:t>4</a:t>
                      </a:r>
                      <a:endParaRPr lang="en-GB" altLang="en-GB" sz="1200" b="0" dirty="0">
                        <a:latin typeface="Letter-join No-Lead 36" panose="02000503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Year 1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‘Texture’ is what something feels like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6827">
                <a:tc>
                  <a:txBody>
                    <a:bodyPr/>
                    <a:lstStyle/>
                    <a:p>
                      <a:r>
                        <a:rPr lang="en-GB" altLang="en-GB" sz="1200" dirty="0">
                          <a:latin typeface="Letter-join No-Lead 36" panose="02000503000000020003" pitchFamily="50" charset="0"/>
                        </a:rPr>
                        <a:t>5</a:t>
                      </a:r>
                      <a:endParaRPr lang="en-GB" altLang="en-GB" sz="1200" b="0" dirty="0">
                        <a:latin typeface="Letter-join No-Lead 36" panose="02000503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Year 1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Different marks can be used to represent different textures of objects.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191347"/>
              </p:ext>
            </p:extLst>
          </p:nvPr>
        </p:nvGraphicFramePr>
        <p:xfrm>
          <a:off x="2773844" y="902502"/>
          <a:ext cx="3511314" cy="493889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78384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132930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59956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Key Knowledge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471785">
                <a:tc>
                  <a:txBody>
                    <a:bodyPr/>
                    <a:lstStyle/>
                    <a:p>
                      <a:r>
                        <a:rPr lang="en-US" sz="1200" b="0" dirty="0"/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We can use shapes to form the basis of our drawing.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Letter-join No-Lead 36" panose="02000503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803771">
                <a:tc>
                  <a:txBody>
                    <a:bodyPr/>
                    <a:lstStyle/>
                    <a:p>
                      <a:r>
                        <a:rPr lang="en-US" sz="1200" b="0" dirty="0"/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Organic shapes are those that are irregular, natural shapes and geometric are regular shapes with angles and straight lines.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482263">
                <a:tc>
                  <a:txBody>
                    <a:bodyPr/>
                    <a:lstStyle/>
                    <a:p>
                      <a:r>
                        <a:rPr lang="en-US" sz="1200" b="0" dirty="0"/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Tone refers to the light and dark areas of an object or artwork.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Letter-join No-Lead 36" panose="02000503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4594781"/>
                  </a:ext>
                </a:extLst>
              </a:tr>
              <a:tr h="321508">
                <a:tc>
                  <a:txBody>
                    <a:bodyPr/>
                    <a:lstStyle/>
                    <a:p>
                      <a:r>
                        <a:rPr lang="en-US" sz="1200" b="0" dirty="0"/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Shading helps make objects look more realistic. 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Letter-join No-Lead 36" panose="02000503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8772385"/>
                  </a:ext>
                </a:extLst>
              </a:tr>
              <a:tr h="321508">
                <a:tc>
                  <a:txBody>
                    <a:bodyPr/>
                    <a:lstStyle/>
                    <a:p>
                      <a:r>
                        <a:rPr lang="en-US" sz="1200" b="0" dirty="0"/>
                        <a:t>5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You use the side of a pencil to shade and add tone.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2408064"/>
                  </a:ext>
                </a:extLst>
              </a:tr>
              <a:tr h="803771">
                <a:tc>
                  <a:txBody>
                    <a:bodyPr/>
                    <a:lstStyle/>
                    <a:p>
                      <a:r>
                        <a:rPr lang="en-US" sz="1200" b="0" dirty="0"/>
                        <a:t>6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There are four rules of shading; one direction, no gaps, work neatly to the edges and create smooth even tones.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3600408"/>
                  </a:ext>
                </a:extLst>
              </a:tr>
              <a:tr h="563958">
                <a:tc>
                  <a:txBody>
                    <a:bodyPr/>
                    <a:lstStyle/>
                    <a:p>
                      <a:r>
                        <a:rPr lang="en-GB" altLang="en-GB" sz="1200" b="0" dirty="0"/>
                        <a:t>7</a:t>
                      </a:r>
                      <a:endParaRPr lang="en-US" sz="1200" b="0" dirty="0"/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Frottage is the technique of taking a rubbing from a textured surface.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Letter-join No-Lead 36" panose="02000503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1194389"/>
                  </a:ext>
                </a:extLst>
              </a:tr>
              <a:tr h="482263">
                <a:tc>
                  <a:txBody>
                    <a:bodyPr/>
                    <a:lstStyle/>
                    <a:p>
                      <a:r>
                        <a:rPr lang="en-US" sz="1200" b="0" dirty="0"/>
                        <a:t>8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Paintings or drawings that look different to real life are called abstract art.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Letter-join No-Lead 36" panose="02000503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5794675"/>
                  </a:ext>
                </a:extLst>
              </a:tr>
            </a:tbl>
          </a:graphicData>
        </a:graphic>
      </p:graphicFrame>
      <p:sp>
        <p:nvSpPr>
          <p:cNvPr id="9" name="Text Box 1">
            <a:extLst>
              <a:ext uri="{FF2B5EF4-FFF2-40B4-BE49-F238E27FC236}">
                <a16:creationId xmlns:a16="http://schemas.microsoft.com/office/drawing/2014/main" id="{B4B651D5-66AC-4685-ACBB-E250E3E48AAA}"/>
              </a:ext>
            </a:extLst>
          </p:cNvPr>
          <p:cNvSpPr txBox="1"/>
          <p:nvPr/>
        </p:nvSpPr>
        <p:spPr>
          <a:xfrm>
            <a:off x="2785314" y="36696"/>
            <a:ext cx="3426747" cy="832542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effectLst/>
                <a:latin typeface="Letter-join No-Lead 36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Art – Drawing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effectLst/>
                <a:latin typeface="Letter-join No-Lead 36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Knowledge Organiser</a:t>
            </a:r>
            <a:endParaRPr lang="en-GB" dirty="0">
              <a:effectLst/>
              <a:latin typeface="Letter-join No-Lead 36" panose="02000503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8AED7DA-6808-44B0-A32B-B0D16EE499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340903"/>
              </p:ext>
            </p:extLst>
          </p:nvPr>
        </p:nvGraphicFramePr>
        <p:xfrm>
          <a:off x="63828" y="5874660"/>
          <a:ext cx="6121579" cy="94664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21579">
                  <a:extLst>
                    <a:ext uri="{9D8B030D-6E8A-4147-A177-3AD203B41FA5}">
                      <a16:colId xmlns:a16="http://schemas.microsoft.com/office/drawing/2014/main" val="3553195376"/>
                    </a:ext>
                  </a:extLst>
                </a:gridCol>
              </a:tblGrid>
              <a:tr h="33436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Key Artists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0400258"/>
                  </a:ext>
                </a:extLst>
              </a:tr>
              <a:tr h="61227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 Ernst – created the technique ‘frottage’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Carl Linnaeus and Charles Darwin – created botanical illustrations.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Georgia O’Keefe – famous for close up flower paintings creating abstract compositions.</a:t>
                      </a:r>
                      <a:endParaRPr lang="en-GB" sz="12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367575484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3616F8F2-E63F-4054-8B43-14E42C7A2664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409946" y="2685891"/>
            <a:ext cx="1946976" cy="146381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7C42482-9963-4232-95D4-D4E080E3BFA5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8470239" y="78064"/>
            <a:ext cx="1225928" cy="399069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6697B53-BA80-4916-9BE7-EA6EF34BDFFD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6461637" y="26390"/>
            <a:ext cx="1848505" cy="132271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40DE442-269E-4EAC-B3B9-C324EA563EB4}"/>
              </a:ext>
            </a:extLst>
          </p:cNvPr>
          <p:cNvPicPr/>
          <p:nvPr/>
        </p:nvPicPr>
        <p:blipFill>
          <a:blip r:embed="rId6"/>
          <a:stretch>
            <a:fillRect/>
          </a:stretch>
        </p:blipFill>
        <p:spPr>
          <a:xfrm>
            <a:off x="6770470" y="1444675"/>
            <a:ext cx="1225928" cy="1145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4CC0F482672A409F4BBBC5183F93FA" ma:contentTypeVersion="13" ma:contentTypeDescription="Create a new document." ma:contentTypeScope="" ma:versionID="0e339e2919bee65cf59b0afd5a78b75a">
  <xsd:schema xmlns:xsd="http://www.w3.org/2001/XMLSchema" xmlns:xs="http://www.w3.org/2001/XMLSchema" xmlns:p="http://schemas.microsoft.com/office/2006/metadata/properties" xmlns:ns2="b4d385f6-dd65-4bd2-90e2-003ddeccf305" xmlns:ns3="3e3e280b-8a27-4d81-a4c8-402f3e36e39c" targetNamespace="http://schemas.microsoft.com/office/2006/metadata/properties" ma:root="true" ma:fieldsID="c95cdb3cf0a966843626f5642ecf82ff" ns2:_="" ns3:_="">
    <xsd:import namespace="b4d385f6-dd65-4bd2-90e2-003ddeccf305"/>
    <xsd:import namespace="3e3e280b-8a27-4d81-a4c8-402f3e36e3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385f6-dd65-4bd2-90e2-003ddeccf3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7f1375d-6204-471b-a628-7b5216576d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3e280b-8a27-4d81-a4c8-402f3e36e39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3433a8b-fea9-4eb8-972b-3e53d7f1193b}" ma:internalName="TaxCatchAll" ma:showField="CatchAllData" ma:web="3e3e280b-8a27-4d81-a4c8-402f3e36e3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d385f6-dd65-4bd2-90e2-003ddeccf305">
      <Terms xmlns="http://schemas.microsoft.com/office/infopath/2007/PartnerControls"/>
    </lcf76f155ced4ddcb4097134ff3c332f>
    <TaxCatchAll xmlns="3e3e280b-8a27-4d81-a4c8-402f3e36e39c" xsi:nil="true"/>
  </documentManagement>
</p:properties>
</file>

<file path=customXml/itemProps1.xml><?xml version="1.0" encoding="utf-8"?>
<ds:datastoreItem xmlns:ds="http://schemas.openxmlformats.org/officeDocument/2006/customXml" ds:itemID="{A83AB63F-334B-4A17-BB7A-A38A49E3B2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d385f6-dd65-4bd2-90e2-003ddeccf305"/>
    <ds:schemaRef ds:uri="3e3e280b-8a27-4d81-a4c8-402f3e36e3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E4D24A0-233B-40B3-ACD5-DA230EC82B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7286C30-1F9B-4D6D-BD7C-7089ECE214A4}">
  <ds:schemaRefs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3e3e280b-8a27-4d81-a4c8-402f3e36e39c"/>
    <ds:schemaRef ds:uri="http://purl.org/dc/elements/1.1/"/>
    <ds:schemaRef ds:uri="http://purl.org/dc/terms/"/>
    <ds:schemaRef ds:uri="b4d385f6-dd65-4bd2-90e2-003ddeccf30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6014</TotalTime>
  <Words>332</Words>
  <Application>Microsoft Office PowerPoint</Application>
  <PresentationFormat>A4 Paper (210x297 mm)</PresentationFormat>
  <Paragraphs>60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Letter-join No-Lead 36</vt:lpstr>
      <vt:lpstr>Times New Roman</vt:lpstr>
      <vt:lpstr>Office Theme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Chelsea Gee</cp:lastModifiedBy>
  <cp:revision>82</cp:revision>
  <cp:lastPrinted>2025-09-04T07:59:18Z</cp:lastPrinted>
  <dcterms:created xsi:type="dcterms:W3CDTF">2017-10-15T20:56:30Z</dcterms:created>
  <dcterms:modified xsi:type="dcterms:W3CDTF">2025-09-04T07:59:26Z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0x010100924CC0F482672A409F4BBBC5183F93FA</vt:lpwstr>
  </property>
</Properties>
</file>