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37EE8-C416-8482-49BA-3A8D7CE0B3AA}" v="2" dt="2025-07-11T18:44:09.6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77" d="100"/>
          <a:sy n="77" d="100"/>
        </p:scale>
        <p:origin x="7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Twinkl Precursive" panose="02000000000000000000" pitchFamily="2" charset="0"/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137678"/>
              </p:ext>
            </p:extLst>
          </p:nvPr>
        </p:nvGraphicFramePr>
        <p:xfrm>
          <a:off x="131656" y="412377"/>
          <a:ext cx="2683275" cy="3404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363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winkl Precursive" panose="02000000000000000000" pitchFamily="2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five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2692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seven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191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eight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2692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nine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203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</a:t>
                      </a: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203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bigger amount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472281"/>
                  </a:ext>
                </a:extLst>
              </a:tr>
              <a:tr h="2206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smaller amount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656197"/>
                  </a:ext>
                </a:extLst>
              </a:tr>
              <a:tr h="3882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 similar things together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342236"/>
                  </a:ext>
                </a:extLst>
              </a:tr>
              <a:tr h="203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50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430291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60818"/>
              </p:ext>
            </p:extLst>
          </p:nvPr>
        </p:nvGraphicFramePr>
        <p:xfrm>
          <a:off x="3042231" y="3192881"/>
          <a:ext cx="3392304" cy="834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Twinkl Precursive" panose="02000000000000000000" pitchFamily="2" charset="0"/>
                        </a:rPr>
                        <a:t>Prior Knowledge </a:t>
                      </a: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17">
                <a:tc>
                  <a:txBody>
                    <a:bodyPr/>
                    <a:lstStyle/>
                    <a:p>
                      <a:pPr algn="ctr"/>
                      <a:endParaRPr lang="en-GB" altLang="en-GB" sz="700" b="0" dirty="0">
                        <a:latin typeface="Twinkl Precursive" panose="02000000000000000000" pitchFamily="2" charset="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winkl Precursive" panose="02000000000000000000" pitchFamily="2" charset="0"/>
                        </a:rPr>
                        <a:t>Number and Place Value: 1- 10</a:t>
                      </a:r>
                      <a:endParaRPr lang="en-GB" sz="900" dirty="0">
                        <a:latin typeface="Twinkl Precursive" panose="02000000000000000000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winkl Precursive" panose="02000000000000000000" pitchFamily="2" charset="0"/>
                        </a:rPr>
                        <a:t>Numbers 1 to 10 in digits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05765"/>
              </p:ext>
            </p:extLst>
          </p:nvPr>
        </p:nvGraphicFramePr>
        <p:xfrm>
          <a:off x="3143198" y="714837"/>
          <a:ext cx="3392304" cy="2134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7192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winkl Precursive" panose="02000000000000000000" pitchFamily="2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Twinkl Precursive" panose="02000000000000000000" pitchFamily="2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Numbers can be compared by the amount: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10 is more than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2 is less than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Twinkl Precursive" panose="02000000000000000000" pitchFamily="2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Objects can be sorted into different groups: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shape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colour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size </a:t>
                      </a:r>
                    </a:p>
                    <a:p>
                      <a:endParaRPr lang="en-GB" sz="400" dirty="0">
                        <a:latin typeface="Twinkl Precursive" panose="02000000000000000000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522215" y="74488"/>
            <a:ext cx="6772912" cy="28622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latin typeface="Twinkl Precursive" panose="02000000000000000000" pitchFamily="2" charset="0"/>
              </a:rPr>
              <a:t>N</a:t>
            </a:r>
            <a:r>
              <a:rPr lang="en-GB" sz="1200" b="1" dirty="0">
                <a:latin typeface="Twinkl Precursive" panose="02000000000000000000" pitchFamily="2" charset="0"/>
              </a:rPr>
              <a:t>umber and Place Value: Numbers within 10 - Knowledge Organiser</a:t>
            </a:r>
            <a:endParaRPr lang="en-GB" sz="1200" dirty="0">
              <a:latin typeface="Twinkl Precursive" panose="02000000000000000000" pitchFamily="2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74137"/>
              </p:ext>
            </p:extLst>
          </p:nvPr>
        </p:nvGraphicFramePr>
        <p:xfrm>
          <a:off x="158499" y="3817216"/>
          <a:ext cx="2169065" cy="27747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9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445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Twinkl Precursive" panose="02000000000000000000" pitchFamily="2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7332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Twinkl Precursive" panose="02000000000000000000" pitchFamily="2" charset="0"/>
                        </a:rPr>
                        <a:t>Complete diagram to match the words to the numbers. </a:t>
                      </a:r>
                    </a:p>
                    <a:p>
                      <a:endParaRPr lang="en-US" altLang="en-GB" sz="1000" b="0" dirty="0">
                        <a:latin typeface="Twinkl Precursive" panose="02000000000000000000" pitchFamily="2" charset="0"/>
                      </a:endParaRPr>
                    </a:p>
                    <a:p>
                      <a:endParaRPr lang="en-US" altLang="en-GB" sz="1000" b="0" dirty="0">
                        <a:latin typeface="Twinkl Precursive" panose="02000000000000000000" pitchFamily="2" charset="0"/>
                      </a:endParaRPr>
                    </a:p>
                    <a:p>
                      <a:endParaRPr lang="en-US" altLang="en-GB" sz="1000" b="0" dirty="0">
                        <a:latin typeface="Twinkl Precursive" panose="02000000000000000000" pitchFamily="2" charset="0"/>
                      </a:endParaRPr>
                    </a:p>
                    <a:p>
                      <a:endParaRPr lang="en-US" altLang="en-GB" sz="1000" b="0" dirty="0">
                        <a:latin typeface="Twinkl Precursive" panose="02000000000000000000" pitchFamily="2" charset="0"/>
                      </a:endParaRPr>
                    </a:p>
                    <a:p>
                      <a:endParaRPr lang="en-GB" altLang="en-GB" sz="1000" b="0" dirty="0">
                        <a:latin typeface="Twinkl Precursive" panose="02000000000000000000" pitchFamily="2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01189"/>
              </p:ext>
            </p:extLst>
          </p:nvPr>
        </p:nvGraphicFramePr>
        <p:xfrm>
          <a:off x="6863770" y="561886"/>
          <a:ext cx="2808678" cy="59577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8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9672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Twinkl Precursive" panose="02000000000000000000" pitchFamily="2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8081">
                <a:tc>
                  <a:txBody>
                    <a:bodyPr/>
                    <a:lstStyle/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The pictures have been sorted by shape.</a:t>
                      </a:r>
                    </a:p>
                    <a:p>
                      <a:endParaRPr lang="en-US" altLang="en-GB" sz="105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1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How else could they be sorted?</a:t>
                      </a:r>
                    </a:p>
                    <a:p>
                      <a:endParaRPr lang="en-US" altLang="en-GB" sz="105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The pictures could be sorted by </a:t>
                      </a:r>
                      <a:r>
                        <a:rPr lang="en-US" altLang="en-GB" sz="1050" b="0" kern="1200" dirty="0" err="1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US" altLang="en-GB" sz="105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The pictures could be sorted by number of sides or corners.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1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Find 1 less than each number: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Choose a phrase to complete the sentence: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05C2AAF-D056-40F7-9106-D2699FA69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3" y="4826675"/>
            <a:ext cx="1584397" cy="165328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CA0BC0-DDA2-4CED-A526-0027490305EE}"/>
              </a:ext>
            </a:extLst>
          </p:cNvPr>
          <p:cNvCxnSpPr>
            <a:cxnSpLocks/>
          </p:cNvCxnSpPr>
          <p:nvPr/>
        </p:nvCxnSpPr>
        <p:spPr>
          <a:xfrm>
            <a:off x="862359" y="4896762"/>
            <a:ext cx="698873" cy="734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C6F2E2-D131-4C05-A22B-353D635C6CAB}"/>
              </a:ext>
            </a:extLst>
          </p:cNvPr>
          <p:cNvCxnSpPr>
            <a:cxnSpLocks/>
          </p:cNvCxnSpPr>
          <p:nvPr/>
        </p:nvCxnSpPr>
        <p:spPr>
          <a:xfrm>
            <a:off x="869914" y="5296702"/>
            <a:ext cx="770644" cy="647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7E8D25-6C45-4A78-8718-4C15692C9F6A}"/>
              </a:ext>
            </a:extLst>
          </p:cNvPr>
          <p:cNvCxnSpPr>
            <a:cxnSpLocks/>
          </p:cNvCxnSpPr>
          <p:nvPr/>
        </p:nvCxnSpPr>
        <p:spPr>
          <a:xfrm flipV="1">
            <a:off x="904377" y="5304945"/>
            <a:ext cx="723940" cy="317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105702E-4CC3-43F5-BCAA-8D393B131EA2}"/>
              </a:ext>
            </a:extLst>
          </p:cNvPr>
          <p:cNvCxnSpPr>
            <a:cxnSpLocks/>
          </p:cNvCxnSpPr>
          <p:nvPr/>
        </p:nvCxnSpPr>
        <p:spPr>
          <a:xfrm flipV="1">
            <a:off x="895788" y="4998027"/>
            <a:ext cx="771613" cy="1018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6CFE67D-A8C3-44A4-B32F-E1B261438D8A}"/>
              </a:ext>
            </a:extLst>
          </p:cNvPr>
          <p:cNvCxnSpPr>
            <a:cxnSpLocks/>
          </p:cNvCxnSpPr>
          <p:nvPr/>
        </p:nvCxnSpPr>
        <p:spPr>
          <a:xfrm>
            <a:off x="862359" y="6320118"/>
            <a:ext cx="7781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C0481419-3338-48FF-B52F-7E12456487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5371" y="1236709"/>
            <a:ext cx="2479511" cy="61670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25E59D5-EA85-4D37-9B84-E2E700D92CB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860"/>
          <a:stretch/>
        </p:blipFill>
        <p:spPr>
          <a:xfrm>
            <a:off x="7013624" y="4326390"/>
            <a:ext cx="2644629" cy="73316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CFABBD2-E048-42F8-9A7D-C329D23C4CA6}"/>
              </a:ext>
            </a:extLst>
          </p:cNvPr>
          <p:cNvSpPr txBox="1"/>
          <p:nvPr/>
        </p:nvSpPr>
        <p:spPr>
          <a:xfrm>
            <a:off x="7013624" y="4617316"/>
            <a:ext cx="322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inkl Precursive" panose="02000000000000000000" pitchFamily="2" charset="0"/>
              </a:rPr>
              <a:t>3</a:t>
            </a:r>
            <a:endParaRPr lang="en-GB" dirty="0">
              <a:latin typeface="Twinkl Precursive" panose="02000000000000000000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F14986-8268-4EDD-BE01-AD5EAF573218}"/>
              </a:ext>
            </a:extLst>
          </p:cNvPr>
          <p:cNvSpPr txBox="1"/>
          <p:nvPr/>
        </p:nvSpPr>
        <p:spPr>
          <a:xfrm>
            <a:off x="8547586" y="4669722"/>
            <a:ext cx="322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inkl Precursive" panose="02000000000000000000" pitchFamily="2" charset="0"/>
              </a:rPr>
              <a:t>5</a:t>
            </a:r>
            <a:endParaRPr lang="en-GB" dirty="0">
              <a:latin typeface="Twinkl Precursive" panose="02000000000000000000" pitchFamily="2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1F55315-CEE1-477C-AC09-5F4AFDBA5A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3202" y="5632619"/>
            <a:ext cx="2644630" cy="66349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99DF975-A6A0-41B0-A04D-9F8CB8586A13}"/>
              </a:ext>
            </a:extLst>
          </p:cNvPr>
          <p:cNvSpPr txBox="1"/>
          <p:nvPr/>
        </p:nvSpPr>
        <p:spPr>
          <a:xfrm>
            <a:off x="7658632" y="5944127"/>
            <a:ext cx="12729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Twinkl Precursive" panose="02000000000000000000" pitchFamily="2" charset="0"/>
              </a:rPr>
              <a:t>equal to </a:t>
            </a:r>
            <a:endParaRPr lang="en-GB" sz="1100" dirty="0">
              <a:latin typeface="Twinkl Precursive" panose="02000000000000000000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9CE32E-077F-E3AC-C117-FBD0F80D02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3851" y="4445607"/>
            <a:ext cx="4373135" cy="176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d385f6-dd65-4bd2-90e2-003ddeccf305">
      <Terms xmlns="http://schemas.microsoft.com/office/infopath/2007/PartnerControls"/>
    </lcf76f155ced4ddcb4097134ff3c332f>
    <TaxCatchAll xmlns="3e3e280b-8a27-4d81-a4c8-402f3e36e39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CC0F482672A409F4BBBC5183F93FA" ma:contentTypeVersion="13" ma:contentTypeDescription="Create a new document." ma:contentTypeScope="" ma:versionID="0e339e2919bee65cf59b0afd5a78b75a">
  <xsd:schema xmlns:xsd="http://www.w3.org/2001/XMLSchema" xmlns:xs="http://www.w3.org/2001/XMLSchema" xmlns:p="http://schemas.microsoft.com/office/2006/metadata/properties" xmlns:ns2="b4d385f6-dd65-4bd2-90e2-003ddeccf305" xmlns:ns3="3e3e280b-8a27-4d81-a4c8-402f3e36e39c" targetNamespace="http://schemas.microsoft.com/office/2006/metadata/properties" ma:root="true" ma:fieldsID="c95cdb3cf0a966843626f5642ecf82ff" ns2:_="" ns3:_="">
    <xsd:import namespace="b4d385f6-dd65-4bd2-90e2-003ddeccf305"/>
    <xsd:import namespace="3e3e280b-8a27-4d81-a4c8-402f3e36e3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385f6-dd65-4bd2-90e2-003ddeccf3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7f1375d-6204-471b-a628-7b5216576d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e280b-8a27-4d81-a4c8-402f3e36e39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3433a8b-fea9-4eb8-972b-3e53d7f1193b}" ma:internalName="TaxCatchAll" ma:showField="CatchAllData" ma:web="3e3e280b-8a27-4d81-a4c8-402f3e36e3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01958E-FBDA-4665-8B6D-0EA82CCE3A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EA0037-6BEA-4583-BEB2-44773CA9FF19}">
  <ds:schemaRefs>
    <ds:schemaRef ds:uri="http://schemas.microsoft.com/office/2006/metadata/properties"/>
    <ds:schemaRef ds:uri="http://schemas.microsoft.com/office/infopath/2007/PartnerControls"/>
    <ds:schemaRef ds:uri="b4d385f6-dd65-4bd2-90e2-003ddeccf305"/>
    <ds:schemaRef ds:uri="3e3e280b-8a27-4d81-a4c8-402f3e36e39c"/>
  </ds:schemaRefs>
</ds:datastoreItem>
</file>

<file path=customXml/itemProps3.xml><?xml version="1.0" encoding="utf-8"?>
<ds:datastoreItem xmlns:ds="http://schemas.openxmlformats.org/officeDocument/2006/customXml" ds:itemID="{AD30F516-AC46-48C9-A342-7D5886D26F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d385f6-dd65-4bd2-90e2-003ddeccf305"/>
    <ds:schemaRef ds:uri="3e3e280b-8a27-4d81-a4c8-402f3e36e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7510</TotalTime>
  <Words>165</Words>
  <Application>Microsoft Office PowerPoint</Application>
  <PresentationFormat>A4 Paper (210x297 mm)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Precursive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Lizzie Holland -- Delaney</cp:lastModifiedBy>
  <cp:revision>88</cp:revision>
  <cp:lastPrinted>2017-10-30T10:21:12Z</cp:lastPrinted>
  <dcterms:created xsi:type="dcterms:W3CDTF">2017-10-15T20:56:30Z</dcterms:created>
  <dcterms:modified xsi:type="dcterms:W3CDTF">2025-08-09T21:24:33Z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0x010100924CC0F482672A409F4BBBC5183F93FA</vt:lpwstr>
  </property>
</Properties>
</file>