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3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229D-CE56-49F9-941C-0645B9CDD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94CDA-C241-4BD2-A1BD-F99B235F5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67565-B18A-4E73-B52E-0316E377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A703-84B6-4D61-909C-C80272BD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447E-BA5C-452B-B16D-4C2093A1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27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AD701-24C0-4321-9AC9-18286434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10717-1EAE-4CF9-8D97-F67593919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E0DFE-2452-4390-9193-E392AE91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E80F-4DC9-4A52-BA46-594C324B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E193A-0476-49EE-AC5A-10AEC7AA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20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43E8A-0D12-477B-90F1-3386C0A8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6AA6-06AA-4683-8512-CDF0D2C5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334F8-F298-440E-9F15-D9D6F94E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2C196-EDFD-4104-81FD-4D2FC5A72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18C03-25FD-4B61-93D6-2DBAB86B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0996-3F5D-498D-970B-674E88FA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F955-C65D-4BC2-A169-686B804C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6CE33-A3A2-4262-9D27-70EBF974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74EC-A889-4202-9F9E-0F73EE3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4420-7592-4444-B21C-247B0F60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1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CA61-4850-4934-87A2-FBC99B19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D928C-53F9-4F21-9675-AD9F1F5B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AD11D-BBB9-4711-A21E-5178B5D8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43DE2-A5D2-4CE6-B25B-2F23275B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39F82-EF22-4910-85DC-DB37D7E1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74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81AC-8767-4845-ACBE-13F24D75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B9C9-CD62-4175-ADF4-B373139CB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9ACED-90A3-41CB-9E60-E04B896A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2C963-749D-49D4-941B-9EEA33B3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3ACE5-7D6B-4674-AEEF-C550AD34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FE64C-CDAD-4744-A716-0A073D01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4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16EC-AAD1-42D6-9565-5B9A30D9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EE2A2-D1B1-4991-ABEB-82CB65A54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D9944-3EA6-4080-9142-E747DBA83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7F690-1831-4FE0-B158-3F8C62BB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14FA5-90EC-4ED5-84D3-A36BBB80D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22480-3337-4098-95DE-D2833FD8C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1F3AA-ACC6-4D8C-8610-A233168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1F2090-0CC2-40BF-A07E-8B41AFB6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50D8-422A-40EF-8DA1-262B7C0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4810F-679B-4070-8872-7F8F8CFD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3848D-7FF5-44CD-A206-1834F0DA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2F9-C6BE-4224-9D99-2DFAB0C0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0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7CB78-4AE3-4ABA-97D5-69541345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12C0E-4E50-4433-9747-1C7EE0BA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C1BA9-009A-42CA-A3B2-D6EF11D5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6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67B3-0E92-4569-9130-EDF6623F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36F24-7AA5-4AF2-B268-92D9AFA54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33548-C335-44B8-AA82-159022C6B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F0C93-73F1-48FF-B689-165C5E97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550CD-037D-434F-9040-22AA8B12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F4AEC-35B3-4D08-89AC-818A5BE7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2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F0B9-CDE2-4356-A89D-BCD9FF3A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4F571-0570-4C68-80FC-E707B3DF8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D9000-931A-4D07-B355-E68959EE9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0AD92-CB2C-44EA-A6CD-409DD0575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BFBEB-A500-4DC6-833D-323621C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93537-1F14-4472-9A88-A8168072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6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10DE8-C93F-404C-A0D4-73DB20C2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60075-182E-44A1-8B0C-00FEC3C06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1B45-3771-4D56-914C-C6A9EE410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F68A-4007-4E3B-BDFE-9531B846DF9A}" type="datetimeFigureOut">
              <a:rPr lang="en-GB" smtClean="0"/>
              <a:t>09/08/2025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A869-3FD5-4899-A753-A1870B64F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E5BE2-4B3A-42CF-9E1A-18E390185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BCA2D09-D35E-4ED3-9D07-06EC613A1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883" y="113181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685A2C9-D8B1-4101-8A0D-2DF10D222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46651"/>
              </p:ext>
            </p:extLst>
          </p:nvPr>
        </p:nvGraphicFramePr>
        <p:xfrm>
          <a:off x="620529" y="478365"/>
          <a:ext cx="3344642" cy="2950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983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Twinkl Precursive" panose="02000000000000000000" pitchFamily="2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Traditional Tale  </a:t>
                      </a:r>
                      <a:endParaRPr lang="en-GB" sz="1000" b="1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traditional tale is a story which has been retold for many years.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5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Finger spaces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Finger spaces are used between words so each word stands on its own and has its own meaning.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 </a:t>
                      </a:r>
                      <a:endParaRPr lang="en-GB" sz="1000" b="1" dirty="0">
                        <a:effectLst/>
                        <a:latin typeface="Twinkl Precursive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000" dirty="0">
                          <a:effectLst/>
                          <a:latin typeface="Twinkl Precursive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set of words that is complete in itself. They have a subject, predicate and stop. 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5C462BB-B139-47E0-A8F9-E967FAC46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640950"/>
              </p:ext>
            </p:extLst>
          </p:nvPr>
        </p:nvGraphicFramePr>
        <p:xfrm>
          <a:off x="620530" y="3824542"/>
          <a:ext cx="3392304" cy="23505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4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17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16523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Twinkl Precursive" panose="02000000000000000000" pitchFamily="2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586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Twinkl Precursive" panose="02000000000000000000" pitchFamily="2" charset="0"/>
                        </a:rPr>
                        <a:t>F2</a:t>
                      </a:r>
                      <a:endParaRPr lang="en-GB" altLang="en-GB" sz="1000" b="0" dirty="0">
                        <a:latin typeface="Twinkl Precursive" panose="02000000000000000000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winkl Precursive" panose="02000000000000000000" pitchFamily="2" charset="0"/>
                        </a:rPr>
                        <a:t>Pentecost 2 </a:t>
                      </a:r>
                      <a:endParaRPr lang="en-GB" sz="1000" dirty="0">
                        <a:latin typeface="Twinkl Precursive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winkl Precursive" panose="02000000000000000000" pitchFamily="2" charset="0"/>
                        </a:rPr>
                        <a:t>Write simple phrases which can be read by others. </a:t>
                      </a:r>
                    </a:p>
                    <a:p>
                      <a:endParaRPr lang="en-US" sz="1000" dirty="0">
                        <a:latin typeface="Twinkl Precursive" panose="02000000000000000000" pitchFamily="2" charset="0"/>
                      </a:endParaRPr>
                    </a:p>
                    <a:p>
                      <a:r>
                        <a:rPr lang="en-US" sz="1000" dirty="0">
                          <a:latin typeface="Twinkl Precursive" panose="02000000000000000000" pitchFamily="2" charset="0"/>
                        </a:rPr>
                        <a:t>Write recognisable letters, most of which are formed correctly. </a:t>
                      </a:r>
                    </a:p>
                    <a:p>
                      <a:endParaRPr lang="en-GB" sz="1000" dirty="0">
                        <a:latin typeface="Twinkl Precursive" panose="02000000000000000000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285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Twinkl Precursive" panose="02000000000000000000" pitchFamily="2" charset="0"/>
                        </a:rPr>
                        <a:t>F1</a:t>
                      </a:r>
                      <a:endParaRPr lang="en-GB" altLang="en-GB" sz="1000" b="0" dirty="0">
                        <a:latin typeface="Twinkl Precursive" panose="02000000000000000000" pitchFamily="2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winkl Precursive" panose="02000000000000000000" pitchFamily="2" charset="0"/>
                        </a:rPr>
                        <a:t>Pentecost 2</a:t>
                      </a:r>
                      <a:endParaRPr lang="en-GB" sz="1000" dirty="0">
                        <a:latin typeface="Twinkl Precursive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winkl Precursive" panose="02000000000000000000" pitchFamily="2" charset="0"/>
                        </a:rPr>
                        <a:t>Write some letters correctly </a:t>
                      </a:r>
                      <a:endParaRPr lang="en-GB" sz="1000" dirty="0">
                        <a:latin typeface="Twinkl Precursive" panose="02000000000000000000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21867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15C4746-27A0-4A2A-AB98-AB725A5D2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042851"/>
              </p:ext>
            </p:extLst>
          </p:nvPr>
        </p:nvGraphicFramePr>
        <p:xfrm>
          <a:off x="4264429" y="4423282"/>
          <a:ext cx="4821382" cy="19331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95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4301824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450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winkl Precursive" panose="02000000000000000000" pitchFamily="2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74408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Twinkl Precursive" panose="02000000000000000000" pitchFamily="2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Finger spaces are used in between each word in a sentence.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74408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Twinkl Precursive" panose="02000000000000000000" pitchFamily="2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winkl Precursive" panose="02000000000000000000" pitchFamily="2" charset="0"/>
                        </a:rPr>
                        <a:t>A sentence has a subject, predicate and a way of stopping the sentence. We are using full stops. </a:t>
                      </a:r>
                      <a:endParaRPr lang="en-GB" sz="1000" dirty="0">
                        <a:latin typeface="Twinkl Precursive" panose="02000000000000000000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sp>
        <p:nvSpPr>
          <p:cNvPr id="22" name="Text Box 1">
            <a:extLst>
              <a:ext uri="{FF2B5EF4-FFF2-40B4-BE49-F238E27FC236}">
                <a16:creationId xmlns:a16="http://schemas.microsoft.com/office/drawing/2014/main" id="{B62DF21D-FF6D-4243-80C0-DAF15747B246}"/>
              </a:ext>
            </a:extLst>
          </p:cNvPr>
          <p:cNvSpPr txBox="1"/>
          <p:nvPr/>
        </p:nvSpPr>
        <p:spPr>
          <a:xfrm>
            <a:off x="5478087" y="379974"/>
            <a:ext cx="2660073" cy="243120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u="sng" dirty="0">
                <a:latin typeface="Twinkl Precursive" panose="02000000000000000000" pitchFamily="2" charset="0"/>
              </a:rPr>
              <a:t>Traditional Tales</a:t>
            </a:r>
            <a:endParaRPr lang="en-GB" sz="1600" b="1" u="sng" dirty="0">
              <a:latin typeface="Twinkl Precursive" panose="02000000000000000000" pitchFamily="2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6A9761-6C44-42F2-A63A-E9B5CA0EB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206316"/>
              </p:ext>
            </p:extLst>
          </p:nvPr>
        </p:nvGraphicFramePr>
        <p:xfrm>
          <a:off x="9318553" y="393765"/>
          <a:ext cx="2493832" cy="55581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93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721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400" dirty="0">
                          <a:latin typeface="Twinkl Precursive" panose="02000000000000000000" pitchFamily="2" charset="0"/>
                        </a:rPr>
                        <a:t>Worked Examples</a:t>
                      </a:r>
                      <a:endParaRPr lang="en-GB" altLang="en-GB" sz="1400" dirty="0">
                        <a:latin typeface="Twinkl Precursive" panose="02000000000000000000" pitchFamily="2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1805">
                <a:tc>
                  <a:txBody>
                    <a:bodyPr/>
                    <a:lstStyle/>
                    <a:p>
                      <a:r>
                        <a:rPr lang="en-US" altLang="en-GB" sz="1400" b="1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Finger spaces:</a:t>
                      </a:r>
                    </a:p>
                    <a:p>
                      <a:endParaRPr lang="en-US" altLang="en-GB" sz="1400" b="1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400" b="1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400" b="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Create a space in between words in a sentence. </a:t>
                      </a:r>
                    </a:p>
                    <a:p>
                      <a:endParaRPr lang="en-US" altLang="en-GB" sz="14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en-GB" sz="1400" b="1" kern="1200" dirty="0">
                          <a:solidFill>
                            <a:srgbClr val="00B05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Little Red Riding Hood </a:t>
                      </a:r>
                      <a:r>
                        <a:rPr lang="en-US" altLang="en-GB" sz="1400" b="1" kern="1200" dirty="0">
                          <a:solidFill>
                            <a:srgbClr val="FFC00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walked to granny’s house</a:t>
                      </a:r>
                      <a:r>
                        <a:rPr lang="en-US" altLang="en-GB" sz="1400" b="1" kern="1200" dirty="0">
                          <a:solidFill>
                            <a:srgbClr val="FF000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endParaRPr lang="en-US" altLang="en-GB" sz="1400" b="1" kern="1200" dirty="0">
                        <a:solidFill>
                          <a:srgbClr val="FF0000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8621">
                <a:tc>
                  <a:txBody>
                    <a:bodyPr/>
                    <a:lstStyle/>
                    <a:p>
                      <a:r>
                        <a:rPr lang="en-US" altLang="en-GB" sz="1400" b="1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Finger spaces:</a:t>
                      </a:r>
                    </a:p>
                    <a:p>
                      <a:endParaRPr lang="en-US" altLang="en-GB" sz="1400" b="1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400" b="1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400" b="0" kern="1200" dirty="0">
                          <a:solidFill>
                            <a:schemeClr val="dk1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Correct this sentence so that there are clear finger spaces. </a:t>
                      </a:r>
                    </a:p>
                    <a:p>
                      <a:endParaRPr lang="en-US" altLang="en-GB" sz="14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US" altLang="en-GB" sz="1400" b="0" kern="1200" dirty="0">
                        <a:solidFill>
                          <a:srgbClr val="00B050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400" b="1" kern="1200" dirty="0" err="1">
                          <a:solidFill>
                            <a:srgbClr val="00B05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Thefox</a:t>
                      </a:r>
                      <a:r>
                        <a:rPr lang="en-US" altLang="en-GB" sz="1400" b="1" kern="1200" dirty="0" err="1">
                          <a:solidFill>
                            <a:srgbClr val="FFC00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ategranny</a:t>
                      </a:r>
                      <a:r>
                        <a:rPr lang="en-US" altLang="en-GB" sz="1400" b="1" kern="1200" dirty="0">
                          <a:solidFill>
                            <a:srgbClr val="FF000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US" altLang="en-GB" sz="1400" b="1" kern="1200" dirty="0">
                        <a:solidFill>
                          <a:srgbClr val="FF0000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400" b="1" kern="1200" dirty="0">
                          <a:solidFill>
                            <a:srgbClr val="00B05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The fox </a:t>
                      </a:r>
                      <a:r>
                        <a:rPr lang="en-US" altLang="en-GB" sz="1400" b="1" kern="1200" dirty="0">
                          <a:solidFill>
                            <a:srgbClr val="FFC00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ate granny</a:t>
                      </a:r>
                      <a:r>
                        <a:rPr lang="en-US" altLang="en-GB" sz="1400" b="1" kern="1200" dirty="0">
                          <a:solidFill>
                            <a:srgbClr val="FF0000"/>
                          </a:solidFill>
                          <a:effectLst/>
                          <a:latin typeface="Twinkl Precursive" panose="02000000000000000000" pitchFamily="2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US" altLang="en-GB" sz="1400" b="0" kern="1200" dirty="0">
                        <a:solidFill>
                          <a:schemeClr val="dk1"/>
                        </a:solidFill>
                        <a:effectLst/>
                        <a:latin typeface="Twinkl Precursive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7499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ED00B80-F815-1C68-3A8E-214FC617D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913" y="746985"/>
            <a:ext cx="4955308" cy="337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70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CC0F482672A409F4BBBC5183F93FA" ma:contentTypeVersion="12" ma:contentTypeDescription="Create a new document." ma:contentTypeScope="" ma:versionID="cc316d99ca4f8469abaf85ee289ec8bb">
  <xsd:schema xmlns:xsd="http://www.w3.org/2001/XMLSchema" xmlns:xs="http://www.w3.org/2001/XMLSchema" xmlns:p="http://schemas.microsoft.com/office/2006/metadata/properties" xmlns:ns2="b4d385f6-dd65-4bd2-90e2-003ddeccf305" xmlns:ns3="3e3e280b-8a27-4d81-a4c8-402f3e36e39c" targetNamespace="http://schemas.microsoft.com/office/2006/metadata/properties" ma:root="true" ma:fieldsID="42b3afd8ff0fd605cdcb5284b3321ee8" ns2:_="" ns3:_="">
    <xsd:import namespace="b4d385f6-dd65-4bd2-90e2-003ddeccf305"/>
    <xsd:import namespace="3e3e280b-8a27-4d81-a4c8-402f3e36e3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385f6-dd65-4bd2-90e2-003ddeccf3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7f1375d-6204-471b-a628-7b5216576d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e280b-8a27-4d81-a4c8-402f3e36e39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3433a8b-fea9-4eb8-972b-3e53d7f1193b}" ma:internalName="TaxCatchAll" ma:showField="CatchAllData" ma:web="3e3e280b-8a27-4d81-a4c8-402f3e36e3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d385f6-dd65-4bd2-90e2-003ddeccf305">
      <Terms xmlns="http://schemas.microsoft.com/office/infopath/2007/PartnerControls"/>
    </lcf76f155ced4ddcb4097134ff3c332f>
    <TaxCatchAll xmlns="3e3e280b-8a27-4d81-a4c8-402f3e36e39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84D9CA-3E01-475F-867A-8BA1B9B3A4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d385f6-dd65-4bd2-90e2-003ddeccf305"/>
    <ds:schemaRef ds:uri="3e3e280b-8a27-4d81-a4c8-402f3e36e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C4DBF0-5BFA-4861-9E61-1A1865709C7C}">
  <ds:schemaRefs>
    <ds:schemaRef ds:uri="http://schemas.microsoft.com/office/2006/metadata/properties"/>
    <ds:schemaRef ds:uri="http://schemas.microsoft.com/office/infopath/2007/PartnerControls"/>
    <ds:schemaRef ds:uri="b4d385f6-dd65-4bd2-90e2-003ddeccf305"/>
    <ds:schemaRef ds:uri="3e3e280b-8a27-4d81-a4c8-402f3e36e39c"/>
  </ds:schemaRefs>
</ds:datastoreItem>
</file>

<file path=customXml/itemProps3.xml><?xml version="1.0" encoding="utf-8"?>
<ds:datastoreItem xmlns:ds="http://schemas.openxmlformats.org/officeDocument/2006/customXml" ds:itemID="{411D6870-827C-47AB-B73A-8FD1C71592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177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Precursive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Lizzie Holland -- Delaney</cp:lastModifiedBy>
  <cp:revision>8</cp:revision>
  <dcterms:created xsi:type="dcterms:W3CDTF">2024-07-24T15:16:30Z</dcterms:created>
  <dcterms:modified xsi:type="dcterms:W3CDTF">2025-08-09T20:57:48Z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0x010100924CC0F482672A409F4BBBC5183F93FA</vt:lpwstr>
  </property>
</Properties>
</file>