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139" autoAdjust="0"/>
    <p:restoredTop sz="94627"/>
  </p:normalViewPr>
  <p:slideViewPr>
    <p:cSldViewPr snapToGrid="0" snapToObjects="1">
      <p:cViewPr varScale="1">
        <p:scale>
          <a:sx n="99" d="100"/>
          <a:sy n="99" d="100"/>
        </p:scale>
        <p:origin x="13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obhan McLeod" userId="aec265ac-8142-406d-a020-22a2084a2f1e" providerId="ADAL" clId="{36F0EB9C-BD9B-4BCE-ABA9-B06D85EB5898}"/>
    <pc:docChg chg="custSel modSld">
      <pc:chgData name="Siobhan McLeod" userId="aec265ac-8142-406d-a020-22a2084a2f1e" providerId="ADAL" clId="{36F0EB9C-BD9B-4BCE-ABA9-B06D85EB5898}" dt="2025-04-14T16:21:26.465" v="1147" actId="1076"/>
      <pc:docMkLst>
        <pc:docMk/>
      </pc:docMkLst>
      <pc:sldChg chg="addSp delSp modSp mod">
        <pc:chgData name="Siobhan McLeod" userId="aec265ac-8142-406d-a020-22a2084a2f1e" providerId="ADAL" clId="{36F0EB9C-BD9B-4BCE-ABA9-B06D85EB5898}" dt="2025-04-14T16:21:26.465" v="1147" actId="1076"/>
        <pc:sldMkLst>
          <pc:docMk/>
          <pc:sldMk cId="123089539" sldId="256"/>
        </pc:sldMkLst>
        <pc:spChg chg="del">
          <ac:chgData name="Siobhan McLeod" userId="aec265ac-8142-406d-a020-22a2084a2f1e" providerId="ADAL" clId="{36F0EB9C-BD9B-4BCE-ABA9-B06D85EB5898}" dt="2025-04-14T16:12:47.755" v="793" actId="478"/>
          <ac:spMkLst>
            <pc:docMk/>
            <pc:sldMk cId="123089539" sldId="256"/>
            <ac:spMk id="6" creationId="{26138494-54CA-481C-89F4-C5E2106DE77A}"/>
          </ac:spMkLst>
        </pc:spChg>
        <pc:spChg chg="del">
          <ac:chgData name="Siobhan McLeod" userId="aec265ac-8142-406d-a020-22a2084a2f1e" providerId="ADAL" clId="{36F0EB9C-BD9B-4BCE-ABA9-B06D85EB5898}" dt="2025-04-14T16:12:44.615" v="792" actId="478"/>
          <ac:spMkLst>
            <pc:docMk/>
            <pc:sldMk cId="123089539" sldId="256"/>
            <ac:spMk id="7" creationId="{5F2BDC49-10D3-4FC4-A370-1655437DB60F}"/>
          </ac:spMkLst>
        </pc:spChg>
        <pc:spChg chg="add mod">
          <ac:chgData name="Siobhan McLeod" userId="aec265ac-8142-406d-a020-22a2084a2f1e" providerId="ADAL" clId="{36F0EB9C-BD9B-4BCE-ABA9-B06D85EB5898}" dt="2025-04-14T16:13:14.963" v="800" actId="1076"/>
          <ac:spMkLst>
            <pc:docMk/>
            <pc:sldMk cId="123089539" sldId="256"/>
            <ac:spMk id="12" creationId="{85C416CD-9E75-4148-A6EF-408BCE87FE10}"/>
          </ac:spMkLst>
        </pc:spChg>
        <pc:spChg chg="add mod">
          <ac:chgData name="Siobhan McLeod" userId="aec265ac-8142-406d-a020-22a2084a2f1e" providerId="ADAL" clId="{36F0EB9C-BD9B-4BCE-ABA9-B06D85EB5898}" dt="2025-04-14T16:13:58.685" v="809" actId="1076"/>
          <ac:spMkLst>
            <pc:docMk/>
            <pc:sldMk cId="123089539" sldId="256"/>
            <ac:spMk id="15" creationId="{8B2B4934-B1C1-4CAA-A970-A6462D5EF3B2}"/>
          </ac:spMkLst>
        </pc:spChg>
        <pc:spChg chg="add mod">
          <ac:chgData name="Siobhan McLeod" userId="aec265ac-8142-406d-a020-22a2084a2f1e" providerId="ADAL" clId="{36F0EB9C-BD9B-4BCE-ABA9-B06D85EB5898}" dt="2025-04-14T16:14:43.669" v="821" actId="1076"/>
          <ac:spMkLst>
            <pc:docMk/>
            <pc:sldMk cId="123089539" sldId="256"/>
            <ac:spMk id="20" creationId="{F64B656B-FAF2-4AAE-9029-B6574E9A5EE1}"/>
          </ac:spMkLst>
        </pc:spChg>
        <pc:graphicFrameChg chg="mod modGraphic">
          <ac:chgData name="Siobhan McLeod" userId="aec265ac-8142-406d-a020-22a2084a2f1e" providerId="ADAL" clId="{36F0EB9C-BD9B-4BCE-ABA9-B06D85EB5898}" dt="2025-04-14T16:21:26.465" v="1147" actId="1076"/>
          <ac:graphicFrameMkLst>
            <pc:docMk/>
            <pc:sldMk cId="123089539" sldId="256"/>
            <ac:graphicFrameMk id="3" creationId="{00000000-0000-0000-0000-000000000000}"/>
          </ac:graphicFrameMkLst>
        </pc:graphicFrameChg>
        <pc:graphicFrameChg chg="mod modGraphic">
          <ac:chgData name="Siobhan McLeod" userId="aec265ac-8142-406d-a020-22a2084a2f1e" providerId="ADAL" clId="{36F0EB9C-BD9B-4BCE-ABA9-B06D85EB5898}" dt="2025-04-14T16:03:49.924" v="2" actId="14100"/>
          <ac:graphicFrameMkLst>
            <pc:docMk/>
            <pc:sldMk cId="123089539" sldId="256"/>
            <ac:graphicFrameMk id="4" creationId="{00000000-0000-0000-0000-000000000000}"/>
          </ac:graphicFrameMkLst>
        </pc:graphicFrameChg>
        <pc:graphicFrameChg chg="mod modGraphic">
          <ac:chgData name="Siobhan McLeod" userId="aec265ac-8142-406d-a020-22a2084a2f1e" providerId="ADAL" clId="{36F0EB9C-BD9B-4BCE-ABA9-B06D85EB5898}" dt="2025-04-14T16:21:19.285" v="1146" actId="14100"/>
          <ac:graphicFrameMkLst>
            <pc:docMk/>
            <pc:sldMk cId="123089539" sldId="256"/>
            <ac:graphicFrameMk id="8" creationId="{87A16600-9CE5-7D4D-9238-FE903140D703}"/>
          </ac:graphicFrameMkLst>
        </pc:graphicFrameChg>
        <pc:picChg chg="add mod">
          <ac:chgData name="Siobhan McLeod" userId="aec265ac-8142-406d-a020-22a2084a2f1e" providerId="ADAL" clId="{36F0EB9C-BD9B-4BCE-ABA9-B06D85EB5898}" dt="2025-04-14T16:13:16.684" v="801" actId="1076"/>
          <ac:picMkLst>
            <pc:docMk/>
            <pc:sldMk cId="123089539" sldId="256"/>
            <ac:picMk id="13" creationId="{A452D022-7198-4A5D-AA67-D2391B081E93}"/>
          </ac:picMkLst>
        </pc:picChg>
        <pc:picChg chg="add mod">
          <ac:chgData name="Siobhan McLeod" userId="aec265ac-8142-406d-a020-22a2084a2f1e" providerId="ADAL" clId="{36F0EB9C-BD9B-4BCE-ABA9-B06D85EB5898}" dt="2025-04-14T16:14:57.854" v="822" actId="14100"/>
          <ac:picMkLst>
            <pc:docMk/>
            <pc:sldMk cId="123089539" sldId="256"/>
            <ac:picMk id="18" creationId="{E2889A8A-AD53-4736-A769-D3824A96727E}"/>
          </ac:picMkLst>
        </pc:picChg>
        <pc:picChg chg="add mod">
          <ac:chgData name="Siobhan McLeod" userId="aec265ac-8142-406d-a020-22a2084a2f1e" providerId="ADAL" clId="{36F0EB9C-BD9B-4BCE-ABA9-B06D85EB5898}" dt="2025-04-14T16:14:17.581" v="815" actId="1076"/>
          <ac:picMkLst>
            <pc:docMk/>
            <pc:sldMk cId="123089539" sldId="256"/>
            <ac:picMk id="19" creationId="{1091D121-085A-49E5-880C-07FE93E9C2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004505"/>
              </p:ext>
            </p:extLst>
          </p:nvPr>
        </p:nvGraphicFramePr>
        <p:xfrm>
          <a:off x="63828" y="78064"/>
          <a:ext cx="2671744" cy="6600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5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986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etter-join No-Lead 36" panose="02000503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8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exploded-diagram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diagram which shows all of the parts of a product, including the internal and external parts.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2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How something works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3815030"/>
                  </a:ext>
                </a:extLst>
              </a:tr>
              <a:tr h="837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mechanism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parts of an object that move together as part of a machine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6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movement an object makes when controlled by an input or output (e.g. left, right, up, down)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1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output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output is the motion that happens as a result of starting the input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9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pneumatic system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mechanism that runs on air or compressed gas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68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thumbnail sketch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small drawings to get ideas down on paper quickly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558589"/>
              </p:ext>
            </p:extLst>
          </p:nvPr>
        </p:nvGraphicFramePr>
        <p:xfrm>
          <a:off x="2749620" y="5096896"/>
          <a:ext cx="3462441" cy="15816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6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3150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04392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104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Letter-join No-Lead 36" panose="02000503000000020003" pitchFamily="50" charset="0"/>
                        </a:rPr>
                        <a:t>1</a:t>
                      </a:r>
                      <a:endParaRPr lang="en-GB" altLang="en-GB" sz="10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No-Lead 36" panose="02000503000000020003" pitchFamily="50" charset="0"/>
                        </a:rPr>
                        <a:t>Year 1 - mechanisms</a:t>
                      </a:r>
                      <a:endParaRPr lang="en-GB" sz="10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No-Lead 36" panose="02000503000000020003" pitchFamily="50" charset="0"/>
                        </a:rPr>
                        <a:t>A wheel needs to be round and to move, needs to be attached to a rotating axel. An axel moves within an axel holder which is fixed to the vehicle or toy.</a:t>
                      </a:r>
                      <a:endParaRPr lang="en-GB" sz="10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786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Letter-join No-Lead 36" panose="02000503000000020003" pitchFamily="50" charset="0"/>
                        </a:rPr>
                        <a:t>2</a:t>
                      </a:r>
                      <a:endParaRPr lang="en-GB" altLang="en-GB" sz="10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No-Lead 36" panose="02000503000000020003" pitchFamily="50" charset="0"/>
                        </a:rPr>
                        <a:t>Year 2 - mechanisms</a:t>
                      </a:r>
                      <a:endParaRPr lang="en-GB" sz="10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No-Lead 36" panose="02000503000000020003" pitchFamily="50" charset="0"/>
                        </a:rPr>
                        <a:t>Different materials have different properties and therefore have different uses.</a:t>
                      </a:r>
                      <a:endParaRPr lang="en-GB" sz="10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235895"/>
              </p:ext>
            </p:extLst>
          </p:nvPr>
        </p:nvGraphicFramePr>
        <p:xfrm>
          <a:off x="2760780" y="1166520"/>
          <a:ext cx="3511314" cy="38576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8384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132930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1252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-join No-Lead 36" panose="02000503000000020003" pitchFamily="50" charset="0"/>
                        </a:rPr>
                        <a:t>Key Knowledge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24835">
                <a:tc>
                  <a:txBody>
                    <a:bodyPr/>
                    <a:lstStyle/>
                    <a:p>
                      <a:r>
                        <a:rPr lang="en-US" sz="10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A mechanism is a system of parts which work together to create movement.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r>
                        <a:rPr lang="en-US" sz="10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Pneumatic systems can be used as part of a mechanism and force air over a distance to create movement.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29909">
                <a:tc>
                  <a:txBody>
                    <a:bodyPr/>
                    <a:lstStyle/>
                    <a:p>
                      <a:r>
                        <a:rPr lang="en-US" sz="10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Design criteria are a set of rules/instructions to follow.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468992">
                <a:tc>
                  <a:txBody>
                    <a:bodyPr/>
                    <a:lstStyle/>
                    <a:p>
                      <a:r>
                        <a:rPr lang="en-US" sz="10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Different types of drawings are used in design to explain ideas more clearly.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312661">
                <a:tc>
                  <a:txBody>
                    <a:bodyPr/>
                    <a:lstStyle/>
                    <a:p>
                      <a:r>
                        <a:rPr lang="en-US" sz="10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Thumbnail sketches are quick and small and are good for making sense of your ideas.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435665">
                <a:tc>
                  <a:txBody>
                    <a:bodyPr/>
                    <a:lstStyle/>
                    <a:p>
                      <a:r>
                        <a:rPr lang="en-US" sz="1000" b="0" dirty="0"/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Letter-join No-Lead 36" panose="02000503000000020003" pitchFamily="50" charset="0"/>
                        </a:rPr>
                        <a:t>Exploded diagrams show how different parts of a product fit together, giving a clear idea of how to create the product.</a:t>
                      </a:r>
                      <a:endParaRPr lang="en-GB" sz="10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482087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7</a:t>
                      </a:r>
                      <a:endParaRPr lang="en-US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We can use a net to build the secure housing for the pneumatic system.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412251">
                <a:tc>
                  <a:txBody>
                    <a:bodyPr/>
                    <a:lstStyle/>
                    <a:p>
                      <a:r>
                        <a:rPr lang="en-US" sz="1000" b="0" dirty="0"/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Syringes and balloons can be used to create different types of pneumatic systems.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785314" y="36695"/>
            <a:ext cx="3426747" cy="1071433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atin typeface="Letter-join No-Lead 36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D&amp;T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Letter-join No-Lead 36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Mechanical systems – pneumatic toy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effectLst/>
                <a:latin typeface="Letter-join No-Lead 36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b="1" dirty="0">
                <a:effectLst/>
                <a:latin typeface="Letter-join No-Lead 36" panose="0200050300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Organiser</a:t>
            </a:r>
            <a:endParaRPr lang="en-GB" sz="1400" dirty="0">
              <a:effectLst/>
              <a:latin typeface="Letter-join No-Lead 36" panose="0200050300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85C416CD-9E75-4148-A6EF-408BCE87FE10}"/>
              </a:ext>
            </a:extLst>
          </p:cNvPr>
          <p:cNvSpPr txBox="1"/>
          <p:nvPr/>
        </p:nvSpPr>
        <p:spPr>
          <a:xfrm>
            <a:off x="6507445" y="36695"/>
            <a:ext cx="3063240" cy="10515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pPr algn="just"/>
            <a:r>
              <a:rPr lang="en-US" sz="1400" b="1" kern="1200" dirty="0">
                <a:solidFill>
                  <a:srgbClr val="000000"/>
                </a:solidFill>
                <a:effectLst/>
                <a:latin typeface="Letter-join No-Lead 36" panose="02000503000000020003" pitchFamily="50" charset="0"/>
                <a:ea typeface="Times New Roman" panose="02020603050405020304" pitchFamily="18" charset="0"/>
                <a:cs typeface="Arial" panose="020B0604020202020204" pitchFamily="34" charset="0"/>
              </a:rPr>
              <a:t>Exploded diagrams </a:t>
            </a:r>
            <a:r>
              <a:rPr lang="en-US" sz="1400" kern="1200" dirty="0">
                <a:solidFill>
                  <a:srgbClr val="000000"/>
                </a:solidFill>
                <a:effectLst/>
                <a:latin typeface="Letter-join No-Lead 36" panose="02000503000000020003" pitchFamily="50" charset="0"/>
                <a:ea typeface="Times New Roman" panose="02020603050405020304" pitchFamily="18" charset="0"/>
                <a:cs typeface="Arial" panose="020B0604020202020204" pitchFamily="34" charset="0"/>
              </a:rPr>
              <a:t>allow us to see how a product is put together and the different components inside.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GB" sz="900" b="1" u="none" strike="noStrike" kern="1200" dirty="0">
                <a:solidFill>
                  <a:srgbClr val="000000"/>
                </a:solidFill>
                <a:effectLst/>
                <a:latin typeface="XCCW Joined 1a" panose="03050602040000000000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8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452D022-7198-4A5D-AA67-D2391B081E9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809966" y="888057"/>
            <a:ext cx="2458198" cy="2827416"/>
          </a:xfrm>
          <a:prstGeom prst="rect">
            <a:avLst/>
          </a:prstGeom>
        </p:spPr>
      </p:pic>
      <p:sp>
        <p:nvSpPr>
          <p:cNvPr id="15" name="TextBox 9">
            <a:extLst>
              <a:ext uri="{FF2B5EF4-FFF2-40B4-BE49-F238E27FC236}">
                <a16:creationId xmlns:a16="http://schemas.microsoft.com/office/drawing/2014/main" id="{8B2B4934-B1C1-4CAA-A970-A6462D5EF3B2}"/>
              </a:ext>
            </a:extLst>
          </p:cNvPr>
          <p:cNvSpPr txBox="1"/>
          <p:nvPr/>
        </p:nvSpPr>
        <p:spPr>
          <a:xfrm>
            <a:off x="6247755" y="3803001"/>
            <a:ext cx="2082829" cy="6858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kern="1200" dirty="0">
                <a:solidFill>
                  <a:srgbClr val="000000"/>
                </a:solidFill>
                <a:effectLst/>
                <a:latin typeface="Letter-join No-Lead 36" panose="02000503000000020003" pitchFamily="50" charset="0"/>
                <a:ea typeface="Times New Roman" panose="02020603050405020304" pitchFamily="18" charset="0"/>
                <a:cs typeface="Arial" panose="020B0604020202020204" pitchFamily="34" charset="0"/>
              </a:rPr>
              <a:t>When air exits the balloon, the monster’s mouth closes.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GB" sz="900" b="1" u="none" strike="noStrike" kern="1200" dirty="0">
                <a:solidFill>
                  <a:srgbClr val="000000"/>
                </a:solidFill>
                <a:effectLst/>
                <a:latin typeface="XCCW Joined 1a" panose="03050602040000000000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8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2889A8A-AD53-4736-A769-D3824A96727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324399" y="4566835"/>
            <a:ext cx="1610733" cy="125277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091D121-085A-49E5-880C-07FE93E9C278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8123986" y="5396381"/>
            <a:ext cx="1712596" cy="1338033"/>
          </a:xfrm>
          <a:prstGeom prst="rect">
            <a:avLst/>
          </a:prstGeom>
        </p:spPr>
      </p:pic>
      <p:sp>
        <p:nvSpPr>
          <p:cNvPr id="20" name="TextBox 9">
            <a:extLst>
              <a:ext uri="{FF2B5EF4-FFF2-40B4-BE49-F238E27FC236}">
                <a16:creationId xmlns:a16="http://schemas.microsoft.com/office/drawing/2014/main" id="{F64B656B-FAF2-4AAE-9029-B6574E9A5EE1}"/>
              </a:ext>
            </a:extLst>
          </p:cNvPr>
          <p:cNvSpPr txBox="1"/>
          <p:nvPr/>
        </p:nvSpPr>
        <p:spPr>
          <a:xfrm>
            <a:off x="8058438" y="4495211"/>
            <a:ext cx="1873584" cy="6858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kern="1200" dirty="0">
                <a:solidFill>
                  <a:srgbClr val="000000"/>
                </a:solidFill>
                <a:effectLst/>
                <a:latin typeface="Letter-join No-Lead 36" panose="02000503000000020003" pitchFamily="50" charset="0"/>
                <a:ea typeface="Times New Roman" panose="02020603050405020304" pitchFamily="18" charset="0"/>
                <a:cs typeface="Arial" panose="020B0604020202020204" pitchFamily="34" charset="0"/>
              </a:rPr>
              <a:t>When air enters the balloon, the monster’s mouth opens.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GB" sz="900" b="1" u="none" strike="noStrike" kern="1200" dirty="0">
                <a:solidFill>
                  <a:srgbClr val="000000"/>
                </a:solidFill>
                <a:effectLst/>
                <a:latin typeface="XCCW Joined 1a" panose="03050602040000000000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8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682F03AED86247A5C8F27C60F7FA40" ma:contentTypeVersion="17" ma:contentTypeDescription="Create a new document." ma:contentTypeScope="" ma:versionID="0766bcc2d8f1afcbfaf7c089046c6247">
  <xsd:schema xmlns:xsd="http://www.w3.org/2001/XMLSchema" xmlns:xs="http://www.w3.org/2001/XMLSchema" xmlns:p="http://schemas.microsoft.com/office/2006/metadata/properties" xmlns:ns3="3e820713-47fc-4717-86f2-70c8fc22fe3e" xmlns:ns4="4855ac8f-41e6-4360-8151-5cca83c95f23" targetNamespace="http://schemas.microsoft.com/office/2006/metadata/properties" ma:root="true" ma:fieldsID="44729f3cb4181a906e246ac018a2621d" ns3:_="" ns4:_="">
    <xsd:import namespace="3e820713-47fc-4717-86f2-70c8fc22fe3e"/>
    <xsd:import namespace="4855ac8f-41e6-4360-8151-5cca83c95f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SearchProperties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20713-47fc-4717-86f2-70c8fc22fe3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55ac8f-41e6-4360-8151-5cca83c95f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A784A0-3822-4EA1-A705-43CC3AF1BEF0}">
  <ds:schemaRefs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4855ac8f-41e6-4360-8151-5cca83c95f23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e820713-47fc-4717-86f2-70c8fc22fe3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00D3B3B-1BA1-4CD1-B18E-D9F44A339F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0C7E97-D1C6-46A0-89D2-C19965CE0E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820713-47fc-4717-86f2-70c8fc22fe3e"/>
    <ds:schemaRef ds:uri="4855ac8f-41e6-4360-8151-5cca83c95f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7395</TotalTime>
  <Words>357</Words>
  <Application>Microsoft Office PowerPoint</Application>
  <PresentationFormat>A4 Paper (210x297 mm)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Letter-join No-Lead 36</vt:lpstr>
      <vt:lpstr>Times New Roman</vt:lpstr>
      <vt:lpstr>XCCW Joined 1a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Siobhan McLeod</cp:lastModifiedBy>
  <cp:revision>83</cp:revision>
  <cp:lastPrinted>2017-10-30T10:21:12Z</cp:lastPrinted>
  <dcterms:created xsi:type="dcterms:W3CDTF">2017-10-15T20:56:30Z</dcterms:created>
  <dcterms:modified xsi:type="dcterms:W3CDTF">2025-04-14T16:21:28Z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0x010100EA682F03AED86247A5C8F27C60F7FA40</vt:lpwstr>
  </property>
</Properties>
</file>