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906000" cy="6858000" type="A4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5226" autoAdjust="0"/>
  </p:normalViewPr>
  <p:slideViewPr>
    <p:cSldViewPr snapToGrid="0" snapToObjects="1">
      <p:cViewPr varScale="1">
        <p:scale>
          <a:sx n="86" d="100"/>
          <a:sy n="86" d="100"/>
        </p:scale>
        <p:origin x="104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obhan McLeod" userId="aec265ac-8142-406d-a020-22a2084a2f1e" providerId="ADAL" clId="{59D3F9BB-C502-4783-AA10-708EC1D248B9}"/>
    <pc:docChg chg="custSel modSld">
      <pc:chgData name="Siobhan McLeod" userId="aec265ac-8142-406d-a020-22a2084a2f1e" providerId="ADAL" clId="{59D3F9BB-C502-4783-AA10-708EC1D248B9}" dt="2025-03-16T20:31:45.222" v="1836" actId="20577"/>
      <pc:docMkLst>
        <pc:docMk/>
      </pc:docMkLst>
      <pc:sldChg chg="addSp modSp mod">
        <pc:chgData name="Siobhan McLeod" userId="aec265ac-8142-406d-a020-22a2084a2f1e" providerId="ADAL" clId="{59D3F9BB-C502-4783-AA10-708EC1D248B9}" dt="2025-03-16T20:31:45.222" v="1836" actId="20577"/>
        <pc:sldMkLst>
          <pc:docMk/>
          <pc:sldMk cId="123089539" sldId="256"/>
        </pc:sldMkLst>
        <pc:spChg chg="mod">
          <ac:chgData name="Siobhan McLeod" userId="aec265ac-8142-406d-a020-22a2084a2f1e" providerId="ADAL" clId="{59D3F9BB-C502-4783-AA10-708EC1D248B9}" dt="2025-03-16T18:53:54.317" v="443" actId="20577"/>
          <ac:spMkLst>
            <pc:docMk/>
            <pc:sldMk cId="123089539" sldId="256"/>
            <ac:spMk id="9" creationId="{B4B651D5-66AC-4685-ACBB-E250E3E48AAA}"/>
          </ac:spMkLst>
        </pc:spChg>
        <pc:graphicFrameChg chg="mod modGraphic">
          <ac:chgData name="Siobhan McLeod" userId="aec265ac-8142-406d-a020-22a2084a2f1e" providerId="ADAL" clId="{59D3F9BB-C502-4783-AA10-708EC1D248B9}" dt="2025-03-16T19:06:06.112" v="1211" actId="1076"/>
          <ac:graphicFrameMkLst>
            <pc:docMk/>
            <pc:sldMk cId="123089539" sldId="256"/>
            <ac:graphicFrameMk id="3" creationId="{00000000-0000-0000-0000-000000000000}"/>
          </ac:graphicFrameMkLst>
        </pc:graphicFrameChg>
        <pc:graphicFrameChg chg="mod modGraphic">
          <ac:chgData name="Siobhan McLeod" userId="aec265ac-8142-406d-a020-22a2084a2f1e" providerId="ADAL" clId="{59D3F9BB-C502-4783-AA10-708EC1D248B9}" dt="2025-03-16T18:38:47.380" v="402" actId="20577"/>
          <ac:graphicFrameMkLst>
            <pc:docMk/>
            <pc:sldMk cId="123089539" sldId="256"/>
            <ac:graphicFrameMk id="4" creationId="{00000000-0000-0000-0000-000000000000}"/>
          </ac:graphicFrameMkLst>
        </pc:graphicFrameChg>
        <pc:graphicFrameChg chg="modGraphic">
          <ac:chgData name="Siobhan McLeod" userId="aec265ac-8142-406d-a020-22a2084a2f1e" providerId="ADAL" clId="{59D3F9BB-C502-4783-AA10-708EC1D248B9}" dt="2025-03-16T19:06:26.683" v="1222" actId="20577"/>
          <ac:graphicFrameMkLst>
            <pc:docMk/>
            <pc:sldMk cId="123089539" sldId="256"/>
            <ac:graphicFrameMk id="8" creationId="{87A16600-9CE5-7D4D-9238-FE903140D703}"/>
          </ac:graphicFrameMkLst>
        </pc:graphicFrameChg>
        <pc:graphicFrameChg chg="mod modGraphic">
          <ac:chgData name="Siobhan McLeod" userId="aec265ac-8142-406d-a020-22a2084a2f1e" providerId="ADAL" clId="{59D3F9BB-C502-4783-AA10-708EC1D248B9}" dt="2025-03-16T20:24:31.775" v="1436" actId="20577"/>
          <ac:graphicFrameMkLst>
            <pc:docMk/>
            <pc:sldMk cId="123089539" sldId="256"/>
            <ac:graphicFrameMk id="11" creationId="{FEF134E6-305B-4EEC-9B65-15EE6D7DB7A4}"/>
          </ac:graphicFrameMkLst>
        </pc:graphicFrameChg>
        <pc:graphicFrameChg chg="modGraphic">
          <ac:chgData name="Siobhan McLeod" userId="aec265ac-8142-406d-a020-22a2084a2f1e" providerId="ADAL" clId="{59D3F9BB-C502-4783-AA10-708EC1D248B9}" dt="2025-03-16T20:31:45.222" v="1836" actId="20577"/>
          <ac:graphicFrameMkLst>
            <pc:docMk/>
            <pc:sldMk cId="123089539" sldId="256"/>
            <ac:graphicFrameMk id="13" creationId="{D619386D-851B-45DE-AD4F-CF6D138AC316}"/>
          </ac:graphicFrameMkLst>
        </pc:graphicFrameChg>
        <pc:picChg chg="add mod">
          <ac:chgData name="Siobhan McLeod" userId="aec265ac-8142-406d-a020-22a2084a2f1e" providerId="ADAL" clId="{59D3F9BB-C502-4783-AA10-708EC1D248B9}" dt="2025-03-16T20:22:37.146" v="1328" actId="1076"/>
          <ac:picMkLst>
            <pc:docMk/>
            <pc:sldMk cId="123089539" sldId="256"/>
            <ac:picMk id="7" creationId="{B4BC8BFE-27A9-43F0-BBE4-D2C193D86192}"/>
          </ac:picMkLst>
        </pc:picChg>
        <pc:picChg chg="add mod">
          <ac:chgData name="Siobhan McLeod" userId="aec265ac-8142-406d-a020-22a2084a2f1e" providerId="ADAL" clId="{59D3F9BB-C502-4783-AA10-708EC1D248B9}" dt="2025-03-16T20:23:48.132" v="1415" actId="1076"/>
          <ac:picMkLst>
            <pc:docMk/>
            <pc:sldMk cId="123089539" sldId="256"/>
            <ac:picMk id="15" creationId="{866890EA-8D62-4516-AF83-EEE88B38AB7F}"/>
          </ac:picMkLst>
        </pc:picChg>
        <pc:picChg chg="add mod">
          <ac:chgData name="Siobhan McLeod" userId="aec265ac-8142-406d-a020-22a2084a2f1e" providerId="ADAL" clId="{59D3F9BB-C502-4783-AA10-708EC1D248B9}" dt="2025-03-16T20:24:49.656" v="1437" actId="1076"/>
          <ac:picMkLst>
            <pc:docMk/>
            <pc:sldMk cId="123089539" sldId="256"/>
            <ac:picMk id="19" creationId="{480E1C71-E7CD-4AF8-85E6-9CF1336A520F}"/>
          </ac:picMkLst>
        </pc:picChg>
        <pc:picChg chg="add mod">
          <ac:chgData name="Siobhan McLeod" userId="aec265ac-8142-406d-a020-22a2084a2f1e" providerId="ADAL" clId="{59D3F9BB-C502-4783-AA10-708EC1D248B9}" dt="2025-03-16T20:27:30.362" v="1553" actId="1076"/>
          <ac:picMkLst>
            <pc:docMk/>
            <pc:sldMk cId="123089539" sldId="256"/>
            <ac:picMk id="22" creationId="{CD99AFD7-9FFB-4788-93B6-67B1B149F238}"/>
          </ac:picMkLst>
        </pc:picChg>
        <pc:picChg chg="add mod">
          <ac:chgData name="Siobhan McLeod" userId="aec265ac-8142-406d-a020-22a2084a2f1e" providerId="ADAL" clId="{59D3F9BB-C502-4783-AA10-708EC1D248B9}" dt="2025-03-16T20:27:28.280" v="1552" actId="1076"/>
          <ac:picMkLst>
            <pc:docMk/>
            <pc:sldMk cId="123089539" sldId="256"/>
            <ac:picMk id="25" creationId="{82443499-9C30-4AE2-A35D-D0E10942F5F0}"/>
          </ac:picMkLst>
        </pc:picChg>
        <pc:picChg chg="add mod">
          <ac:chgData name="Siobhan McLeod" userId="aec265ac-8142-406d-a020-22a2084a2f1e" providerId="ADAL" clId="{59D3F9BB-C502-4783-AA10-708EC1D248B9}" dt="2025-03-16T20:31:04.468" v="1723" actId="1076"/>
          <ac:picMkLst>
            <pc:docMk/>
            <pc:sldMk cId="123089539" sldId="256"/>
            <ac:picMk id="27" creationId="{6783C47B-A156-49D0-A5B6-A84997D70F2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r">
              <a:defRPr sz="1200"/>
            </a:lvl1pPr>
          </a:lstStyle>
          <a:p>
            <a:fld id="{74DA69C8-F84C-2947-85D9-F4E475966ECC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3013"/>
            <a:ext cx="48466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numCol="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numCol="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1200"/>
            </a:lvl1pPr>
          </a:lstStyle>
          <a:p>
            <a:fld id="{90C8F01E-995B-8848-96E4-13733EB6A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843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9C5789CE-836E-B042-843F-5605E41F50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83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numCol="1"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 numCol="1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numCol="1"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 numCol="1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numCol="1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7089A-8636-F64C-9D23-B4C3EC8D4BA5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76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9545" y="47193"/>
            <a:ext cx="7429500" cy="273090"/>
          </a:xfrm>
        </p:spPr>
        <p:txBody>
          <a:bodyPr numCol="1">
            <a:noAutofit/>
          </a:bodyPr>
          <a:lstStyle/>
          <a:p>
            <a:r>
              <a:rPr lang="en-US" sz="1800" b="1" dirty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5787749"/>
              </p:ext>
            </p:extLst>
          </p:nvPr>
        </p:nvGraphicFramePr>
        <p:xfrm>
          <a:off x="131657" y="412377"/>
          <a:ext cx="2637830" cy="6337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67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11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2074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CW Cursive Writing 1" panose="03050602040000000000" pitchFamily="66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240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50" dirty="0" err="1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Metres</a:t>
                      </a:r>
                      <a:r>
                        <a:rPr lang="en-US" sz="8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(m)</a:t>
                      </a:r>
                      <a:endParaRPr lang="en-GB" sz="8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unit of measurement. Used to measure the length or distance.</a:t>
                      </a:r>
                      <a:endParaRPr lang="en-GB" sz="8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462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50" dirty="0" err="1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Centimetres</a:t>
                      </a:r>
                      <a:r>
                        <a:rPr lang="en-US" sz="8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(cm)</a:t>
                      </a:r>
                      <a:endParaRPr lang="en-GB" sz="8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unit of measurement. Used to measure the length or distance.</a:t>
                      </a:r>
                      <a:endParaRPr lang="en-GB" sz="8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240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50" dirty="0" err="1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Millimetres</a:t>
                      </a:r>
                      <a:r>
                        <a:rPr lang="en-US" sz="8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(mm)</a:t>
                      </a:r>
                      <a:endParaRPr lang="en-GB" sz="8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unit of measurement. Used to measure the length or distance.</a:t>
                      </a:r>
                      <a:endParaRPr lang="en-GB" sz="8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241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Height</a:t>
                      </a:r>
                      <a:endParaRPr lang="en-GB" sz="8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 tall an object is, measured from bottom to top.</a:t>
                      </a:r>
                      <a:endParaRPr lang="en-GB" sz="8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962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Length</a:t>
                      </a:r>
                      <a:endParaRPr lang="en-GB" sz="8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 long something is or the distance between two points.</a:t>
                      </a:r>
                      <a:endParaRPr lang="en-GB" sz="8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2263478"/>
                  </a:ext>
                </a:extLst>
              </a:tr>
              <a:tr h="90001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Width</a:t>
                      </a:r>
                      <a:endParaRPr lang="en-GB" sz="8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 wide something is, measured from side to side.</a:t>
                      </a:r>
                      <a:endParaRPr lang="en-GB" sz="8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8278743"/>
                  </a:ext>
                </a:extLst>
              </a:tr>
              <a:tr h="7034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Perimeter</a:t>
                      </a:r>
                      <a:endParaRPr lang="en-GB" sz="8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total distance around the outside of a shape.</a:t>
                      </a:r>
                      <a:endParaRPr lang="en-GB" sz="8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8707028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362130"/>
              </p:ext>
            </p:extLst>
          </p:nvPr>
        </p:nvGraphicFramePr>
        <p:xfrm>
          <a:off x="2858663" y="2760415"/>
          <a:ext cx="3392304" cy="196898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87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38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9719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284963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1000" dirty="0">
                          <a:latin typeface="CCW Cursive Writing 1" panose="03050602040000000000" pitchFamily="66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035">
                <a:tc>
                  <a:txBody>
                    <a:bodyPr/>
                    <a:lstStyle/>
                    <a:p>
                      <a:r>
                        <a:rPr lang="en-US" altLang="en-GB" sz="850" b="0" dirty="0">
                          <a:latin typeface="CCW Cursive Writing 1" panose="03050602040000000000" pitchFamily="66" charset="0"/>
                        </a:rPr>
                        <a:t>1</a:t>
                      </a:r>
                      <a:endParaRPr lang="en-GB" altLang="en-GB" sz="85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850" dirty="0">
                          <a:latin typeface="CCW Cursive Writing 1" panose="03050602040000000000" pitchFamily="66" charset="0"/>
                        </a:rPr>
                        <a:t>Measurement: Length and height</a:t>
                      </a:r>
                      <a:endParaRPr lang="en-GB" sz="8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850" dirty="0">
                          <a:latin typeface="CCW Cursive Writing 1" panose="03050602040000000000" pitchFamily="66" charset="0"/>
                        </a:rPr>
                        <a:t>Compare objects using longer, shorter and taller. Measure objects using a ruler in cm. </a:t>
                      </a:r>
                      <a:endParaRPr lang="en-GB" sz="8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6035">
                <a:tc>
                  <a:txBody>
                    <a:bodyPr/>
                    <a:lstStyle/>
                    <a:p>
                      <a:r>
                        <a:rPr lang="en-US" altLang="en-GB" sz="850" b="0" dirty="0">
                          <a:latin typeface="CCW Cursive Writing 1" panose="03050602040000000000" pitchFamily="66" charset="0"/>
                        </a:rPr>
                        <a:t>2</a:t>
                      </a:r>
                      <a:endParaRPr lang="en-GB" altLang="en-GB" sz="85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50" dirty="0">
                          <a:latin typeface="CCW Cursive Writing 1" panose="03050602040000000000" pitchFamily="66" charset="0"/>
                        </a:rPr>
                        <a:t>Measurement: Length and height</a:t>
                      </a:r>
                      <a:endParaRPr lang="en-GB" sz="850" dirty="0">
                        <a:latin typeface="CCW Cursive Writing 1" panose="03050602040000000000" pitchFamily="66" charset="0"/>
                      </a:endParaRPr>
                    </a:p>
                    <a:p>
                      <a:endParaRPr lang="en-GB" sz="8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850" dirty="0">
                          <a:latin typeface="CCW Cursive Writing 1" panose="03050602040000000000" pitchFamily="66" charset="0"/>
                        </a:rPr>
                        <a:t>Measure using a ruler in cm. Measure using a </a:t>
                      </a:r>
                      <a:r>
                        <a:rPr lang="en-US" sz="850" dirty="0" err="1">
                          <a:latin typeface="CCW Cursive Writing 1" panose="03050602040000000000" pitchFamily="66" charset="0"/>
                        </a:rPr>
                        <a:t>metre</a:t>
                      </a:r>
                      <a:r>
                        <a:rPr lang="en-US" sz="850" dirty="0">
                          <a:latin typeface="CCW Cursive Writing 1" panose="03050602040000000000" pitchFamily="66" charset="0"/>
                        </a:rPr>
                        <a:t> stick and tape measure in m. Compare and order lengths. Apply the four operations to measurements. </a:t>
                      </a:r>
                      <a:endParaRPr lang="en-GB" sz="8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1048146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7A16600-9CE5-7D4D-9238-FE903140D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7563833"/>
              </p:ext>
            </p:extLst>
          </p:nvPr>
        </p:nvGraphicFramePr>
        <p:xfrm>
          <a:off x="2839820" y="417250"/>
          <a:ext cx="3392304" cy="22512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5559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3026745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284688"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CW Cursive Writing 1" panose="03050602040000000000" pitchFamily="66" charset="0"/>
                        </a:rPr>
                        <a:t>Key Information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533141">
                <a:tc>
                  <a:txBody>
                    <a:bodyPr/>
                    <a:lstStyle/>
                    <a:p>
                      <a:r>
                        <a:rPr lang="en-US" sz="800" b="0" dirty="0">
                          <a:latin typeface="Letter-join Basic 36" panose="02000505000000020003" pitchFamily="50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We use a ruler to measure objects in cm and mm. We can use a </a:t>
                      </a:r>
                      <a:r>
                        <a:rPr lang="en-US" sz="900" kern="1200" dirty="0" err="1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metre</a:t>
                      </a: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stick or tape measure to measure in m. </a:t>
                      </a:r>
                      <a:endParaRPr lang="en-GB" sz="9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434632">
                <a:tc>
                  <a:txBody>
                    <a:bodyPr/>
                    <a:lstStyle/>
                    <a:p>
                      <a:r>
                        <a:rPr lang="en-US" sz="800" b="0" dirty="0">
                          <a:latin typeface="Letter-join Basic 36" panose="02000505000000020003" pitchFamily="50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1 </a:t>
                      </a:r>
                      <a:r>
                        <a:rPr lang="en-US" sz="900" dirty="0" err="1">
                          <a:latin typeface="CCW Cursive Writing 1" panose="03050602040000000000" pitchFamily="66" charset="0"/>
                        </a:rPr>
                        <a:t>metre</a:t>
                      </a:r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 is equivalent to 100 </a:t>
                      </a:r>
                      <a:r>
                        <a:rPr lang="en-US" sz="900" dirty="0" err="1">
                          <a:latin typeface="CCW Cursive Writing 1" panose="03050602040000000000" pitchFamily="66" charset="0"/>
                        </a:rPr>
                        <a:t>centimetres</a:t>
                      </a:r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.</a:t>
                      </a:r>
                    </a:p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1 </a:t>
                      </a:r>
                      <a:r>
                        <a:rPr lang="en-US" sz="900" dirty="0" err="1">
                          <a:latin typeface="CCW Cursive Writing 1" panose="03050602040000000000" pitchFamily="66" charset="0"/>
                        </a:rPr>
                        <a:t>centimetre</a:t>
                      </a:r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 is equivalent to 10 </a:t>
                      </a:r>
                      <a:r>
                        <a:rPr lang="en-US" sz="900" dirty="0" err="1">
                          <a:latin typeface="CCW Cursive Writing 1" panose="03050602040000000000" pitchFamily="66" charset="0"/>
                        </a:rPr>
                        <a:t>millimetres</a:t>
                      </a:r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  <a:tr h="434632">
                <a:tc>
                  <a:txBody>
                    <a:bodyPr/>
                    <a:lstStyle/>
                    <a:p>
                      <a:r>
                        <a:rPr lang="en-US" sz="800" b="0" dirty="0">
                          <a:latin typeface="Letter-join Basic 36" panose="02000505000000020003" pitchFamily="50" charset="0"/>
                        </a:rPr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We use &lt;, &gt; and = when comparing measurements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55159499"/>
                  </a:ext>
                </a:extLst>
              </a:tr>
              <a:tr h="434632">
                <a:tc>
                  <a:txBody>
                    <a:bodyPr/>
                    <a:lstStyle/>
                    <a:p>
                      <a:r>
                        <a:rPr lang="en-US" sz="800" b="0" dirty="0">
                          <a:latin typeface="Letter-join Basic 36" panose="02000505000000020003" pitchFamily="50" charset="0"/>
                        </a:rPr>
                        <a:t>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Perimeter is the distance around the outside of a closed 2D shape. 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2214915"/>
                  </a:ext>
                </a:extLst>
              </a:tr>
            </a:tbl>
          </a:graphicData>
        </a:graphic>
      </p:graphicFrame>
      <p:sp>
        <p:nvSpPr>
          <p:cNvPr id="9" name="Text Box 1">
            <a:extLst>
              <a:ext uri="{FF2B5EF4-FFF2-40B4-BE49-F238E27FC236}">
                <a16:creationId xmlns:a16="http://schemas.microsoft.com/office/drawing/2014/main" id="{B4B651D5-66AC-4685-ACBB-E250E3E48AAA}"/>
              </a:ext>
            </a:extLst>
          </p:cNvPr>
          <p:cNvSpPr txBox="1"/>
          <p:nvPr/>
        </p:nvSpPr>
        <p:spPr>
          <a:xfrm>
            <a:off x="0" y="82764"/>
            <a:ext cx="9906000" cy="307427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6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b="1" dirty="0">
                <a:latin typeface="CCW Cursive Writing 1" panose="03050602040000000000" pitchFamily="66" charset="0"/>
              </a:rPr>
              <a:t>Measurement - Length and Perimeter </a:t>
            </a:r>
            <a:r>
              <a:rPr lang="en-GB" sz="1100" b="1" dirty="0">
                <a:latin typeface="CCW Cursive Writing 1" panose="03050602040000000000" pitchFamily="66" charset="0"/>
              </a:rPr>
              <a:t>- Knowledge Organiser</a:t>
            </a:r>
            <a:endParaRPr lang="en-GB" sz="1100" dirty="0">
              <a:latin typeface="CCW Cursive Writing 1" panose="03050602040000000000" pitchFamily="66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FEF134E6-305B-4EEC-9B65-15EE6D7DB7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258772"/>
              </p:ext>
            </p:extLst>
          </p:nvPr>
        </p:nvGraphicFramePr>
        <p:xfrm>
          <a:off x="2834222" y="4748547"/>
          <a:ext cx="3392304" cy="20282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392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5597">
                <a:tc>
                  <a:txBody>
                    <a:bodyPr/>
                    <a:lstStyle/>
                    <a:p>
                      <a:pPr algn="ctr"/>
                      <a:r>
                        <a:rPr lang="en-GB" altLang="en-GB" sz="1200" dirty="0">
                          <a:latin typeface="CCW Cursive Writing 1" panose="03050602040000000000" pitchFamily="66" charset="0"/>
                        </a:rPr>
                        <a:t>Worked Examples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710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9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Measure in </a:t>
                      </a:r>
                      <a:r>
                        <a:rPr lang="en-US" altLang="en-GB" sz="900" b="1" kern="1200" dirty="0" err="1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metres</a:t>
                      </a:r>
                      <a:r>
                        <a:rPr lang="en-US" altLang="en-GB" sz="9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altLang="en-GB" sz="900" b="1" kern="1200" dirty="0" err="1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centimetres</a:t>
                      </a:r>
                      <a:r>
                        <a:rPr lang="en-US" altLang="en-GB" sz="9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and </a:t>
                      </a:r>
                      <a:r>
                        <a:rPr lang="en-US" altLang="en-GB" sz="900" b="1" kern="1200" dirty="0" err="1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millimetres</a:t>
                      </a:r>
                      <a:r>
                        <a:rPr lang="en-US" altLang="en-GB" sz="9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9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9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What is the length of the line? 7cm.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9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9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9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9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9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What is the length of the line? 15mm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D619386D-851B-45DE-AD4F-CF6D138AC3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4333143"/>
              </p:ext>
            </p:extLst>
          </p:nvPr>
        </p:nvGraphicFramePr>
        <p:xfrm>
          <a:off x="6357151" y="429201"/>
          <a:ext cx="3392304" cy="633705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392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0807">
                <a:tc>
                  <a:txBody>
                    <a:bodyPr/>
                    <a:lstStyle/>
                    <a:p>
                      <a:pPr algn="ctr"/>
                      <a:r>
                        <a:rPr lang="en-GB" altLang="en-GB" sz="1200" dirty="0">
                          <a:latin typeface="CCW Cursive Writing 1" panose="03050602040000000000" pitchFamily="66" charset="0"/>
                        </a:rPr>
                        <a:t>Worked Examples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26246">
                <a:tc>
                  <a:txBody>
                    <a:bodyPr/>
                    <a:lstStyle/>
                    <a:p>
                      <a:r>
                        <a:rPr lang="en-US" altLang="en-GB" sz="9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How tall are they? 1m and 40cm.</a:t>
                      </a:r>
                    </a:p>
                    <a:p>
                      <a:endParaRPr lang="en-US" altLang="en-GB" sz="9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9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9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9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9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9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9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9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9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9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9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9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Equivalent lengths.</a:t>
                      </a:r>
                    </a:p>
                    <a:p>
                      <a:r>
                        <a:rPr lang="en-US" altLang="en-GB" sz="9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Complete the bar models.</a:t>
                      </a:r>
                    </a:p>
                    <a:p>
                      <a:endParaRPr lang="en-US" altLang="en-GB" sz="9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9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4m = 400 cm</a:t>
                      </a:r>
                    </a:p>
                    <a:p>
                      <a:endParaRPr lang="en-US" altLang="en-GB" sz="9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9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9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6cm = 60mm</a:t>
                      </a:r>
                    </a:p>
                    <a:p>
                      <a:endParaRPr lang="en-US" altLang="en-GB" sz="9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9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9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Add and subtract lengths</a:t>
                      </a:r>
                    </a:p>
                    <a:p>
                      <a:r>
                        <a:rPr lang="en-US" altLang="en-GB" sz="9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7cm + 30mm = 7cm + 3cm = 10cm</a:t>
                      </a:r>
                    </a:p>
                    <a:p>
                      <a:endParaRPr lang="en-US" altLang="en-GB" sz="9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9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1m – 42cm = 100cm – 42cm = 58cm</a:t>
                      </a:r>
                    </a:p>
                    <a:p>
                      <a:endParaRPr lang="en-US" altLang="en-GB" sz="9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9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Perimeter</a:t>
                      </a:r>
                    </a:p>
                    <a:p>
                      <a:r>
                        <a:rPr lang="en-US" altLang="en-GB" sz="9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Find the perimeter of the rectangle.</a:t>
                      </a:r>
                    </a:p>
                    <a:p>
                      <a:endParaRPr lang="en-US" altLang="en-GB" sz="9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9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9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9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9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9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9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9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9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7cm + 7cm = 14cm</a:t>
                      </a:r>
                    </a:p>
                    <a:p>
                      <a:r>
                        <a:rPr lang="en-US" altLang="en-GB" sz="9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3cm + 3cm = 6cm</a:t>
                      </a:r>
                    </a:p>
                    <a:p>
                      <a:r>
                        <a:rPr lang="en-US" altLang="en-GB" sz="9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14cm + 6cm = 20cm</a:t>
                      </a:r>
                    </a:p>
                    <a:p>
                      <a:endParaRPr lang="en-US" altLang="en-GB" sz="9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9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 perimeter of </a:t>
                      </a:r>
                      <a:r>
                        <a:rPr lang="en-US" altLang="en-GB" sz="900" b="0" kern="120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 rectangle is 20cm.</a:t>
                      </a:r>
                      <a:endParaRPr lang="en-US" altLang="en-GB" sz="9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B4BC8BFE-27A9-43F0-BBE4-D2C193D861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5671" y="5598360"/>
            <a:ext cx="3056142" cy="47139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66890EA-8D62-4516-AF83-EEE88B38AB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53427" y="985005"/>
            <a:ext cx="979401" cy="127866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80E1C71-E7CD-4AF8-85E6-9CF1336A520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74668" y="6280637"/>
            <a:ext cx="1335165" cy="515327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CD99AFD7-9FFB-4788-93B6-67B1B149F23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72629" y="3135764"/>
            <a:ext cx="2276826" cy="400821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82443499-9C30-4AE2-A35D-D0E10942F5F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17162" y="2688798"/>
            <a:ext cx="2032293" cy="399994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6783C47B-A156-49D0-A5B6-A84997D70F2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3093" y="4697553"/>
            <a:ext cx="1780419" cy="833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89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7805</TotalTime>
  <Words>350</Words>
  <Application>Microsoft Office PowerPoint</Application>
  <PresentationFormat>A4 Paper (210x297 mm)</PresentationFormat>
  <Paragraphs>86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CCW Cursive Writing 1</vt:lpstr>
      <vt:lpstr>Letter-join Basic 36</vt:lpstr>
      <vt:lpstr>Office Theme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Jill Murphy | Year One | Autumn 2</dc:title>
  <dc:creator>Jon Brunskill</dc:creator>
  <cp:lastModifiedBy>Siobhan McLeod</cp:lastModifiedBy>
  <cp:revision>128</cp:revision>
  <cp:lastPrinted>2017-10-30T10:21:12Z</cp:lastPrinted>
  <dcterms:created xsi:type="dcterms:W3CDTF">2017-10-15T20:56:30Z</dcterms:created>
  <dcterms:modified xsi:type="dcterms:W3CDTF">2025-03-16T20:31:47Z</dcterms:modified>
</cp:coreProperties>
</file>