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3"/>
  </p:notesMasterIdLst>
  <p:sldIdLst>
    <p:sldId id="256" r:id="rId2"/>
  </p:sldIdLst>
  <p:sldSz cx="9906000" cy="6858000" type="A4"/>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9139" autoAdjust="0"/>
    <p:restoredTop sz="95847" autoAdjust="0"/>
  </p:normalViewPr>
  <p:slideViewPr>
    <p:cSldViewPr snapToGrid="0" snapToObjects="1">
      <p:cViewPr varScale="1">
        <p:scale>
          <a:sx n="94" d="100"/>
          <a:sy n="94" d="100"/>
        </p:scale>
        <p:origin x="1522"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obhan McLeod" userId="aec265ac-8142-406d-a020-22a2084a2f1e" providerId="ADAL" clId="{D47B95E4-AF63-49D9-825C-69EFEE7F251E}"/>
    <pc:docChg chg="custSel modSld">
      <pc:chgData name="Siobhan McLeod" userId="aec265ac-8142-406d-a020-22a2084a2f1e" providerId="ADAL" clId="{D47B95E4-AF63-49D9-825C-69EFEE7F251E}" dt="2025-04-14T18:10:55.806" v="1102" actId="14100"/>
      <pc:docMkLst>
        <pc:docMk/>
      </pc:docMkLst>
      <pc:sldChg chg="modSp mod">
        <pc:chgData name="Siobhan McLeod" userId="aec265ac-8142-406d-a020-22a2084a2f1e" providerId="ADAL" clId="{D47B95E4-AF63-49D9-825C-69EFEE7F251E}" dt="2025-04-14T18:10:55.806" v="1102" actId="14100"/>
        <pc:sldMkLst>
          <pc:docMk/>
          <pc:sldMk cId="123089539" sldId="256"/>
        </pc:sldMkLst>
        <pc:graphicFrameChg chg="mod modGraphic">
          <ac:chgData name="Siobhan McLeod" userId="aec265ac-8142-406d-a020-22a2084a2f1e" providerId="ADAL" clId="{D47B95E4-AF63-49D9-825C-69EFEE7F251E}" dt="2025-04-14T18:10:55.806" v="1102" actId="14100"/>
          <ac:graphicFrameMkLst>
            <pc:docMk/>
            <pc:sldMk cId="123089539" sldId="256"/>
            <ac:graphicFrameMk id="3" creationId="{00000000-0000-0000-0000-000000000000}"/>
          </ac:graphicFrameMkLst>
        </pc:graphicFrameChg>
        <pc:graphicFrameChg chg="modGraphic">
          <ac:chgData name="Siobhan McLeod" userId="aec265ac-8142-406d-a020-22a2084a2f1e" providerId="ADAL" clId="{D47B95E4-AF63-49D9-825C-69EFEE7F251E}" dt="2025-04-14T18:10:44.207" v="1100" actId="14100"/>
          <ac:graphicFrameMkLst>
            <pc:docMk/>
            <pc:sldMk cId="123089539" sldId="256"/>
            <ac:graphicFrameMk id="8" creationId="{87A16600-9CE5-7D4D-9238-FE903140D703}"/>
          </ac:graphicFrameMkLst>
        </pc:graphicFrameChg>
      </pc:sldChg>
    </pc:docChg>
  </pc:docChgLst>
  <pc:docChgLst>
    <pc:chgData name="Siobhan McLeod" userId="aec265ac-8142-406d-a020-22a2084a2f1e" providerId="ADAL" clId="{F9F5C81A-16D5-47E7-95DF-65FD0EB67501}"/>
    <pc:docChg chg="custSel modSld">
      <pc:chgData name="Siobhan McLeod" userId="aec265ac-8142-406d-a020-22a2084a2f1e" providerId="ADAL" clId="{F9F5C81A-16D5-47E7-95DF-65FD0EB67501}" dt="2025-03-31T15:32:13.850" v="774" actId="20577"/>
      <pc:docMkLst>
        <pc:docMk/>
      </pc:docMkLst>
      <pc:sldChg chg="modSp mod">
        <pc:chgData name="Siobhan McLeod" userId="aec265ac-8142-406d-a020-22a2084a2f1e" providerId="ADAL" clId="{F9F5C81A-16D5-47E7-95DF-65FD0EB67501}" dt="2025-03-31T15:32:13.850" v="774" actId="20577"/>
        <pc:sldMkLst>
          <pc:docMk/>
          <pc:sldMk cId="123089539" sldId="256"/>
        </pc:sldMkLst>
        <pc:graphicFrameChg chg="modGraphic">
          <ac:chgData name="Siobhan McLeod" userId="aec265ac-8142-406d-a020-22a2084a2f1e" providerId="ADAL" clId="{F9F5C81A-16D5-47E7-95DF-65FD0EB67501}" dt="2025-03-31T15:30:51.243" v="708" actId="20577"/>
          <ac:graphicFrameMkLst>
            <pc:docMk/>
            <pc:sldMk cId="123089539" sldId="256"/>
            <ac:graphicFrameMk id="3" creationId="{00000000-0000-0000-0000-000000000000}"/>
          </ac:graphicFrameMkLst>
        </pc:graphicFrameChg>
        <pc:graphicFrameChg chg="mod modGraphic">
          <ac:chgData name="Siobhan McLeod" userId="aec265ac-8142-406d-a020-22a2084a2f1e" providerId="ADAL" clId="{F9F5C81A-16D5-47E7-95DF-65FD0EB67501}" dt="2025-03-31T15:32:13.850" v="774" actId="20577"/>
          <ac:graphicFrameMkLst>
            <pc:docMk/>
            <pc:sldMk cId="123089539" sldId="256"/>
            <ac:graphicFrameMk id="4"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numCol="1" rtlCol="0"/>
          <a:lstStyle>
            <a:lvl1pPr algn="l">
              <a:defRPr sz="1200"/>
            </a:lvl1pPr>
          </a:lstStyle>
          <a:p>
            <a:endParaRPr lang="en-US"/>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numCol="1" rtlCol="0"/>
          <a:lstStyle>
            <a:lvl1pPr algn="r">
              <a:defRPr sz="1200"/>
            </a:lvl1pPr>
          </a:lstStyle>
          <a:p>
            <a:fld id="{74DA69C8-F84C-2947-85D9-F4E475966ECC}" type="datetimeFigureOut">
              <a:rPr lang="en-US" smtClean="0"/>
              <a:t>4/14/2025</a:t>
            </a:fld>
            <a:endParaRPr lang="en-US"/>
          </a:p>
        </p:txBody>
      </p:sp>
      <p:sp>
        <p:nvSpPr>
          <p:cNvPr id="4" name="Slide Image Placeholder 3"/>
          <p:cNvSpPr>
            <a:spLocks noGrp="1" noRot="1" noChangeAspect="1"/>
          </p:cNvSpPr>
          <p:nvPr>
            <p:ph type="sldImg" idx="2"/>
          </p:nvPr>
        </p:nvSpPr>
        <p:spPr>
          <a:xfrm>
            <a:off x="979488" y="1243013"/>
            <a:ext cx="4846637" cy="3355975"/>
          </a:xfrm>
          <a:prstGeom prst="rect">
            <a:avLst/>
          </a:prstGeom>
          <a:noFill/>
          <a:ln w="12700">
            <a:solidFill>
              <a:prstClr val="black"/>
            </a:solidFill>
          </a:ln>
        </p:spPr>
        <p:txBody>
          <a:bodyPr vert="horz" lIns="91440" tIns="45720" rIns="91440" bIns="45720" numCol="1" rtlCol="0" anchor="ctr"/>
          <a:lstStyle/>
          <a:p>
            <a:endParaRPr lang="en-US"/>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numCol="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numCol="1"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numCol="1" rtlCol="0" anchor="b"/>
          <a:lstStyle>
            <a:lvl1pPr algn="r">
              <a:defRPr sz="1200"/>
            </a:lvl1pPr>
          </a:lstStyle>
          <a:p>
            <a:fld id="{90C8F01E-995B-8848-96E4-13733EB6AADD}" type="slidenum">
              <a:rPr lang="en-US" smtClean="0"/>
              <a:t>‹#›</a:t>
            </a:fld>
            <a:endParaRPr lang="en-US"/>
          </a:p>
        </p:txBody>
      </p:sp>
    </p:spTree>
    <p:extLst>
      <p:ext uri="{BB962C8B-B14F-4D97-AF65-F5344CB8AC3E}">
        <p14:creationId xmlns:p14="http://schemas.microsoft.com/office/powerpoint/2010/main" val="1426843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lstStyle/>
          <a:p>
            <a:endParaRPr lang="en-US"/>
          </a:p>
        </p:txBody>
      </p:sp>
      <p:sp>
        <p:nvSpPr>
          <p:cNvPr id="4" name="Slide Number Placeholder 3"/>
          <p:cNvSpPr>
            <a:spLocks noGrp="1"/>
          </p:cNvSpPr>
          <p:nvPr>
            <p:ph type="sldNum" sz="quarter" idx="10"/>
          </p:nvPr>
        </p:nvSpPr>
        <p:spPr/>
        <p:txBody>
          <a:bodyPr numCol="1"/>
          <a:lstStyle/>
          <a:p>
            <a:fld id="{9C5789CE-836E-B042-843F-5605E41F5001}" type="slidenum">
              <a:rPr lang="en-US" smtClean="0"/>
              <a:t>1</a:t>
            </a:fld>
            <a:endParaRPr lang="en-US"/>
          </a:p>
        </p:txBody>
      </p:sp>
    </p:spTree>
    <p:extLst>
      <p:ext uri="{BB962C8B-B14F-4D97-AF65-F5344CB8AC3E}">
        <p14:creationId xmlns:p14="http://schemas.microsoft.com/office/powerpoint/2010/main" val="3917283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numCol="1"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numCol="1"/>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4/14/2025</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4/14/2025</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numCol="1"/>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4/14/2025</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Content Placeholder 2"/>
          <p:cNvSpPr>
            <a:spLocks noGrp="1"/>
          </p:cNvSpPr>
          <p:nvPr>
            <p:ph idx="1"/>
          </p:nvPr>
        </p:nvSpPr>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4/14/2025</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numCol="1"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numCol="1"/>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numCol="1"/>
          <a:lstStyle/>
          <a:p>
            <a:fld id="{4027089A-8636-F64C-9D23-B4C3EC8D4BA5}" type="datetimeFigureOut">
              <a:rPr lang="en-US" smtClean="0"/>
              <a:t>4/14/2025</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numCol="1"/>
          <a:lstStyle/>
          <a:p>
            <a:fld id="{4027089A-8636-F64C-9D23-B4C3EC8D4BA5}" type="datetimeFigureOut">
              <a:rPr lang="en-US" smtClean="0"/>
              <a:t>4/14/2025</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numCol="1"/>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numCol="1"/>
          <a:lstStyle/>
          <a:p>
            <a:fld id="{4027089A-8636-F64C-9D23-B4C3EC8D4BA5}" type="datetimeFigureOut">
              <a:rPr lang="en-US" smtClean="0"/>
              <a:t>4/14/2025</a:t>
            </a:fld>
            <a:endParaRPr lang="en-US"/>
          </a:p>
        </p:txBody>
      </p:sp>
      <p:sp>
        <p:nvSpPr>
          <p:cNvPr id="8" name="Footer Placeholder 7"/>
          <p:cNvSpPr>
            <a:spLocks noGrp="1"/>
          </p:cNvSpPr>
          <p:nvPr>
            <p:ph type="ftr" sz="quarter" idx="11"/>
          </p:nvPr>
        </p:nvSpPr>
        <p:spPr/>
        <p:txBody>
          <a:bodyPr numCol="1"/>
          <a:lstStyle/>
          <a:p>
            <a:endParaRPr lang="en-US"/>
          </a:p>
        </p:txBody>
      </p:sp>
      <p:sp>
        <p:nvSpPr>
          <p:cNvPr id="9" name="Slide Number Placeholder 8"/>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Date Placeholder 2"/>
          <p:cNvSpPr>
            <a:spLocks noGrp="1"/>
          </p:cNvSpPr>
          <p:nvPr>
            <p:ph type="dt" sz="half" idx="10"/>
          </p:nvPr>
        </p:nvSpPr>
        <p:spPr/>
        <p:txBody>
          <a:bodyPr numCol="1"/>
          <a:lstStyle/>
          <a:p>
            <a:fld id="{4027089A-8636-F64C-9D23-B4C3EC8D4BA5}" type="datetimeFigureOut">
              <a:rPr lang="en-US" smtClean="0"/>
              <a:t>4/14/2025</a:t>
            </a:fld>
            <a:endParaRPr lang="en-US"/>
          </a:p>
        </p:txBody>
      </p:sp>
      <p:sp>
        <p:nvSpPr>
          <p:cNvPr id="4" name="Footer Placeholder 3"/>
          <p:cNvSpPr>
            <a:spLocks noGrp="1"/>
          </p:cNvSpPr>
          <p:nvPr>
            <p:ph type="ftr" sz="quarter" idx="11"/>
          </p:nvPr>
        </p:nvSpPr>
        <p:spPr/>
        <p:txBody>
          <a:bodyPr numCol="1"/>
          <a:lstStyle/>
          <a:p>
            <a:endParaRPr lang="en-US"/>
          </a:p>
        </p:txBody>
      </p:sp>
      <p:sp>
        <p:nvSpPr>
          <p:cNvPr id="5" name="Slide Number Placeholder 4"/>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numCol="1"/>
          <a:lstStyle/>
          <a:p>
            <a:fld id="{4027089A-8636-F64C-9D23-B4C3EC8D4BA5}" type="datetimeFigureOut">
              <a:rPr lang="en-US" smtClean="0"/>
              <a:t>4/14/2025</a:t>
            </a:fld>
            <a:endParaRPr lang="en-US"/>
          </a:p>
        </p:txBody>
      </p:sp>
      <p:sp>
        <p:nvSpPr>
          <p:cNvPr id="3" name="Footer Placeholder 2"/>
          <p:cNvSpPr>
            <a:spLocks noGrp="1"/>
          </p:cNvSpPr>
          <p:nvPr>
            <p:ph type="ftr" sz="quarter" idx="11"/>
          </p:nvPr>
        </p:nvSpPr>
        <p:spPr/>
        <p:txBody>
          <a:bodyPr numCol="1"/>
          <a:lstStyle/>
          <a:p>
            <a:endParaRPr lang="en-US"/>
          </a:p>
        </p:txBody>
      </p:sp>
      <p:sp>
        <p:nvSpPr>
          <p:cNvPr id="4" name="Slide Number Placeholder 3"/>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numCol="1"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numCol="1"/>
          <a:lstStyle/>
          <a:p>
            <a:fld id="{4027089A-8636-F64C-9D23-B4C3EC8D4BA5}" type="datetimeFigureOut">
              <a:rPr lang="en-US" smtClean="0"/>
              <a:t>4/14/2025</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numCol="1"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numCol="1"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2328" y="2057400"/>
            <a:ext cx="3194943"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numCol="1"/>
          <a:lstStyle/>
          <a:p>
            <a:fld id="{4027089A-8636-F64C-9D23-B4C3EC8D4BA5}" type="datetimeFigureOut">
              <a:rPr lang="en-US" smtClean="0"/>
              <a:t>4/14/2025</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numCol="1"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numCol="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numCol="1" rtlCol="0" anchor="ctr"/>
          <a:lstStyle>
            <a:lvl1pPr algn="l">
              <a:defRPr sz="1200">
                <a:solidFill>
                  <a:schemeClr val="tx1">
                    <a:tint val="75000"/>
                  </a:schemeClr>
                </a:solidFill>
              </a:defRPr>
            </a:lvl1pPr>
          </a:lstStyle>
          <a:p>
            <a:fld id="{4027089A-8636-F64C-9D23-B4C3EC8D4BA5}" type="datetimeFigureOut">
              <a:rPr lang="en-US" smtClean="0"/>
              <a:t>4/14/2025</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numCol="1"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numCol="1" rtlCol="0" anchor="ctr"/>
          <a:lstStyle>
            <a:lvl1pPr algn="r">
              <a:defRPr sz="1200">
                <a:solidFill>
                  <a:schemeClr val="tx1">
                    <a:tint val="75000"/>
                  </a:schemeClr>
                </a:solidFill>
              </a:defRPr>
            </a:lvl1pPr>
          </a:lstStyle>
          <a:p>
            <a:fld id="{3953B47E-519D-9549-9FB6-B83933F17F08}" type="slidenum">
              <a:rPr lang="en-US" smtClean="0"/>
              <a:t>‹#›</a:t>
            </a:fld>
            <a:endParaRPr lang="en-US"/>
          </a:p>
        </p:txBody>
      </p:sp>
    </p:spTree>
    <p:extLst>
      <p:ext uri="{BB962C8B-B14F-4D97-AF65-F5344CB8AC3E}">
        <p14:creationId xmlns:p14="http://schemas.microsoft.com/office/powerpoint/2010/main" val="762762940"/>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9545" y="47193"/>
            <a:ext cx="7429500" cy="273090"/>
          </a:xfrm>
        </p:spPr>
        <p:txBody>
          <a:bodyPr numCol="1">
            <a:noAutofit/>
          </a:bodyPr>
          <a:lstStyle/>
          <a:p>
            <a:r>
              <a:rPr lang="en-US" sz="1800" b="1" dirty="0"/>
              <a:t> </a:t>
            </a:r>
          </a:p>
        </p:txBody>
      </p:sp>
      <p:graphicFrame>
        <p:nvGraphicFramePr>
          <p:cNvPr id="4" name="Table 3"/>
          <p:cNvGraphicFramePr>
            <a:graphicFrameLocks noGrp="1"/>
          </p:cNvGraphicFramePr>
          <p:nvPr>
            <p:extLst>
              <p:ext uri="{D42A27DB-BD31-4B8C-83A1-F6EECF244321}">
                <p14:modId xmlns:p14="http://schemas.microsoft.com/office/powerpoint/2010/main" val="1633976575"/>
              </p:ext>
            </p:extLst>
          </p:nvPr>
        </p:nvGraphicFramePr>
        <p:xfrm>
          <a:off x="244856" y="58951"/>
          <a:ext cx="2449301" cy="6559684"/>
        </p:xfrm>
        <a:graphic>
          <a:graphicData uri="http://schemas.openxmlformats.org/drawingml/2006/table">
            <a:tbl>
              <a:tblPr firstRow="1" bandRow="1">
                <a:tableStyleId>{5C22544A-7EE6-4342-B048-85BDC9FD1C3A}</a:tableStyleId>
              </a:tblPr>
              <a:tblGrid>
                <a:gridCol w="914712">
                  <a:extLst>
                    <a:ext uri="{9D8B030D-6E8A-4147-A177-3AD203B41FA5}">
                      <a16:colId xmlns:a16="http://schemas.microsoft.com/office/drawing/2014/main" val="20002"/>
                    </a:ext>
                  </a:extLst>
                </a:gridCol>
                <a:gridCol w="1534589">
                  <a:extLst>
                    <a:ext uri="{9D8B030D-6E8A-4147-A177-3AD203B41FA5}">
                      <a16:colId xmlns:a16="http://schemas.microsoft.com/office/drawing/2014/main" val="20001"/>
                    </a:ext>
                  </a:extLst>
                </a:gridCol>
              </a:tblGrid>
              <a:tr h="373671">
                <a:tc gridSpan="2">
                  <a:txBody>
                    <a:bodyPr/>
                    <a:lstStyle/>
                    <a:p>
                      <a:pPr marL="0" marR="0" lvl="0" indent="0" algn="ctr" defTabSz="914400" rtl="0" eaLnBrk="1" latinLnBrk="0" hangingPunct="1">
                        <a:lnSpc>
                          <a:spcPct val="100000"/>
                        </a:lnSpc>
                        <a:spcBef>
                          <a:spcPts val="0"/>
                        </a:spcBef>
                        <a:spcAft>
                          <a:spcPts val="0"/>
                        </a:spcAft>
                        <a:buClrTx/>
                        <a:buSzTx/>
                        <a:buFontTx/>
                        <a:buNone/>
                        <a:tabLst/>
                        <a:defRPr/>
                      </a:pPr>
                      <a:r>
                        <a:rPr lang="en-US" sz="1400" dirty="0">
                          <a:latin typeface="XCCW Joined 1a" panose="03050602040000000000" pitchFamily="66" charset="0"/>
                        </a:rPr>
                        <a:t>Key Vocabulary</a:t>
                      </a:r>
                    </a:p>
                  </a:txBody>
                  <a:tcPr marL="74295" marR="74295" marT="37148" marB="37148"/>
                </a:tc>
                <a:tc hMerge="1">
                  <a:txBody>
                    <a:bodyPr/>
                    <a:lstStyle/>
                    <a:p>
                      <a:endParaRPr lang="en-US" sz="1500" dirty="0"/>
                    </a:p>
                  </a:txBody>
                  <a:tcPr marL="74295" marR="74295" marT="37148" marB="37148"/>
                </a:tc>
                <a:extLst>
                  <a:ext uri="{0D108BD9-81ED-4DB2-BD59-A6C34878D82A}">
                    <a16:rowId xmlns:a16="http://schemas.microsoft.com/office/drawing/2014/main" val="10000"/>
                  </a:ext>
                </a:extLst>
              </a:tr>
              <a:tr h="742827">
                <a:tc>
                  <a:txBody>
                    <a:bodyPr/>
                    <a:lstStyle/>
                    <a:p>
                      <a:pPr algn="l">
                        <a:lnSpc>
                          <a:spcPct val="107000"/>
                        </a:lnSpc>
                        <a:spcAft>
                          <a:spcPts val="800"/>
                        </a:spcAft>
                      </a:pPr>
                      <a:r>
                        <a:rPr lang="en-US" sz="1200" dirty="0">
                          <a:effectLst/>
                          <a:latin typeface="Letter-join No-Lead 36" panose="02000503000000020003" pitchFamily="50" charset="0"/>
                          <a:ea typeface="Calibri" panose="020F0502020204030204" pitchFamily="34" charset="0"/>
                          <a:cs typeface="Times New Roman" panose="02020603050405020304" pitchFamily="18" charset="0"/>
                        </a:rPr>
                        <a:t>fire</a:t>
                      </a:r>
                      <a:endParaRPr lang="en-GB" sz="120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74295" marR="74295" marT="37148" marB="37148"/>
                </a:tc>
                <a:tc>
                  <a:txBody>
                    <a:bodyPr/>
                    <a:lstStyle/>
                    <a:p>
                      <a:pPr algn="l">
                        <a:lnSpc>
                          <a:spcPct val="107000"/>
                        </a:lnSpc>
                        <a:spcAft>
                          <a:spcPts val="800"/>
                        </a:spcAft>
                      </a:pPr>
                      <a:r>
                        <a:rPr lang="en-US" sz="1150" dirty="0">
                          <a:effectLst/>
                          <a:latin typeface="Letter-join No-Lead 36" panose="02000503000000020003" pitchFamily="50" charset="0"/>
                          <a:ea typeface="Calibri" panose="020F0502020204030204" pitchFamily="34" charset="0"/>
                          <a:cs typeface="Times New Roman" panose="02020603050405020304" pitchFamily="18" charset="0"/>
                        </a:rPr>
                        <a:t>The symbol and presence of power and energy from the Holy Spirit.</a:t>
                      </a:r>
                      <a:endParaRPr lang="en-GB" sz="115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69438">
                <a:tc>
                  <a:txBody>
                    <a:bodyPr/>
                    <a:lstStyle/>
                    <a:p>
                      <a:pPr algn="l">
                        <a:lnSpc>
                          <a:spcPct val="107000"/>
                        </a:lnSpc>
                        <a:spcAft>
                          <a:spcPts val="800"/>
                        </a:spcAft>
                      </a:pPr>
                      <a:r>
                        <a:rPr lang="en-US" sz="1200">
                          <a:effectLst/>
                          <a:latin typeface="Letter-join No-Lead 36" panose="02000503000000020003" pitchFamily="50" charset="0"/>
                          <a:ea typeface="Calibri" panose="020F0502020204030204" pitchFamily="34" charset="0"/>
                          <a:cs typeface="Times New Roman" panose="02020603050405020304" pitchFamily="18" charset="0"/>
                        </a:rPr>
                        <a:t>warmth</a:t>
                      </a:r>
                      <a:endParaRPr lang="en-GB" sz="120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74295" marR="74295" marT="37148" marB="37148"/>
                </a:tc>
                <a:tc>
                  <a:txBody>
                    <a:bodyPr/>
                    <a:lstStyle/>
                    <a:p>
                      <a:pPr algn="l">
                        <a:lnSpc>
                          <a:spcPct val="107000"/>
                        </a:lnSpc>
                        <a:spcAft>
                          <a:spcPts val="800"/>
                        </a:spcAft>
                      </a:pPr>
                      <a:r>
                        <a:rPr lang="en-US" sz="1150" dirty="0">
                          <a:effectLst/>
                          <a:latin typeface="Letter-join No-Lead 36" panose="02000503000000020003" pitchFamily="50" charset="0"/>
                          <a:ea typeface="Calibri" panose="020F0502020204030204" pitchFamily="34" charset="0"/>
                          <a:cs typeface="Times New Roman" panose="02020603050405020304" pitchFamily="18" charset="0"/>
                        </a:rPr>
                        <a:t>Symbolises the Holy Spirit.</a:t>
                      </a:r>
                      <a:endParaRPr lang="en-GB" sz="115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923596">
                <a:tc>
                  <a:txBody>
                    <a:bodyPr/>
                    <a:lstStyle/>
                    <a:p>
                      <a:pPr algn="l">
                        <a:lnSpc>
                          <a:spcPct val="107000"/>
                        </a:lnSpc>
                        <a:spcAft>
                          <a:spcPts val="800"/>
                        </a:spcAft>
                      </a:pPr>
                      <a:r>
                        <a:rPr lang="en-US" sz="1200">
                          <a:effectLst/>
                          <a:latin typeface="Letter-join No-Lead 36" panose="02000503000000020003" pitchFamily="50" charset="0"/>
                          <a:ea typeface="Calibri" panose="020F0502020204030204" pitchFamily="34" charset="0"/>
                          <a:cs typeface="Times New Roman" panose="02020603050405020304" pitchFamily="18" charset="0"/>
                        </a:rPr>
                        <a:t>wind</a:t>
                      </a:r>
                      <a:endParaRPr lang="en-GB" sz="120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74295" marR="74295" marT="37148" marB="37148"/>
                </a:tc>
                <a:tc>
                  <a:txBody>
                    <a:bodyPr/>
                    <a:lstStyle/>
                    <a:p>
                      <a:pPr algn="l">
                        <a:lnSpc>
                          <a:spcPct val="107000"/>
                        </a:lnSpc>
                        <a:spcAft>
                          <a:spcPts val="800"/>
                        </a:spcAft>
                      </a:pPr>
                      <a:r>
                        <a:rPr lang="en-US" sz="1150" dirty="0">
                          <a:effectLst/>
                          <a:latin typeface="Letter-join No-Lead 36" panose="02000503000000020003" pitchFamily="50" charset="0"/>
                          <a:ea typeface="Calibri" panose="020F0502020204030204" pitchFamily="34" charset="0"/>
                          <a:cs typeface="Times New Roman" panose="02020603050405020304" pitchFamily="18" charset="0"/>
                        </a:rPr>
                        <a:t>Symbolises the Holy Spirit, representing God’s beath of life, the Spirit’s power and presence.</a:t>
                      </a:r>
                      <a:endParaRPr lang="en-GB" sz="115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45696">
                <a:tc>
                  <a:txBody>
                    <a:bodyPr/>
                    <a:lstStyle/>
                    <a:p>
                      <a:pPr algn="l">
                        <a:lnSpc>
                          <a:spcPct val="107000"/>
                        </a:lnSpc>
                        <a:spcAft>
                          <a:spcPts val="800"/>
                        </a:spcAft>
                      </a:pPr>
                      <a:r>
                        <a:rPr lang="en-US" sz="1200" dirty="0">
                          <a:effectLst/>
                          <a:latin typeface="Letter-join No-Lead 36" panose="02000503000000020003" pitchFamily="50" charset="0"/>
                          <a:ea typeface="Calibri" panose="020F0502020204030204" pitchFamily="34" charset="0"/>
                          <a:cs typeface="Times New Roman" panose="02020603050405020304" pitchFamily="18" charset="0"/>
                        </a:rPr>
                        <a:t>energy</a:t>
                      </a:r>
                      <a:endParaRPr lang="en-GB" sz="120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74295" marR="74295" marT="37148" marB="37148"/>
                </a:tc>
                <a:tc>
                  <a:txBody>
                    <a:bodyPr/>
                    <a:lstStyle/>
                    <a:p>
                      <a:pPr algn="l">
                        <a:lnSpc>
                          <a:spcPct val="107000"/>
                        </a:lnSpc>
                        <a:spcAft>
                          <a:spcPts val="800"/>
                        </a:spcAft>
                      </a:pPr>
                      <a:r>
                        <a:rPr lang="en-US" sz="1150" dirty="0">
                          <a:effectLst/>
                          <a:latin typeface="Letter-join No-Lead 36" panose="02000503000000020003" pitchFamily="50" charset="0"/>
                          <a:ea typeface="Calibri" panose="020F0502020204030204" pitchFamily="34" charset="0"/>
                          <a:cs typeface="Times New Roman" panose="02020603050405020304" pitchFamily="18" charset="0"/>
                        </a:rPr>
                        <a:t>The fire and wind of the Holy Spirit.</a:t>
                      </a:r>
                      <a:endParaRPr lang="en-GB" sz="115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446294">
                <a:tc>
                  <a:txBody>
                    <a:bodyPr/>
                    <a:lstStyle/>
                    <a:p>
                      <a:pPr algn="l">
                        <a:lnSpc>
                          <a:spcPct val="107000"/>
                        </a:lnSpc>
                        <a:spcAft>
                          <a:spcPts val="800"/>
                        </a:spcAft>
                      </a:pPr>
                      <a:r>
                        <a:rPr lang="en-US" sz="1200">
                          <a:effectLst/>
                          <a:latin typeface="Letter-join No-Lead 36" panose="02000503000000020003" pitchFamily="50" charset="0"/>
                          <a:ea typeface="Calibri" panose="020F0502020204030204" pitchFamily="34" charset="0"/>
                          <a:cs typeface="Times New Roman" panose="02020603050405020304" pitchFamily="18" charset="0"/>
                        </a:rPr>
                        <a:t>power</a:t>
                      </a:r>
                      <a:endParaRPr lang="en-GB" sz="120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74295" marR="74295" marT="37148" marB="37148"/>
                </a:tc>
                <a:tc>
                  <a:txBody>
                    <a:bodyPr/>
                    <a:lstStyle/>
                    <a:p>
                      <a:pPr algn="l">
                        <a:lnSpc>
                          <a:spcPct val="107000"/>
                        </a:lnSpc>
                        <a:spcAft>
                          <a:spcPts val="800"/>
                        </a:spcAft>
                      </a:pPr>
                      <a:r>
                        <a:rPr lang="en-US" sz="1150" dirty="0">
                          <a:effectLst/>
                          <a:latin typeface="Letter-join No-Lead 36" panose="02000503000000020003" pitchFamily="50" charset="0"/>
                          <a:ea typeface="Calibri" panose="020F0502020204030204" pitchFamily="34" charset="0"/>
                          <a:cs typeface="Times New Roman" panose="02020603050405020304" pitchFamily="18" charset="0"/>
                        </a:rPr>
                        <a:t>The power of the Holy Spirit.</a:t>
                      </a:r>
                      <a:endParaRPr lang="en-GB" sz="115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554157">
                <a:tc>
                  <a:txBody>
                    <a:bodyPr/>
                    <a:lstStyle/>
                    <a:p>
                      <a:pPr algn="l">
                        <a:lnSpc>
                          <a:spcPct val="107000"/>
                        </a:lnSpc>
                        <a:spcAft>
                          <a:spcPts val="800"/>
                        </a:spcAft>
                      </a:pPr>
                      <a:r>
                        <a:rPr lang="en-US" sz="1200">
                          <a:effectLst/>
                          <a:latin typeface="Letter-join No-Lead 36" panose="02000503000000020003" pitchFamily="50" charset="0"/>
                          <a:ea typeface="Calibri" panose="020F0502020204030204" pitchFamily="34" charset="0"/>
                          <a:cs typeface="Times New Roman" panose="02020603050405020304" pitchFamily="18" charset="0"/>
                        </a:rPr>
                        <a:t>gifts</a:t>
                      </a:r>
                      <a:endParaRPr lang="en-GB" sz="120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1150" dirty="0">
                          <a:effectLst/>
                          <a:latin typeface="Letter-join No-Lead 36" panose="02000503000000020003" pitchFamily="50" charset="0"/>
                          <a:ea typeface="Calibri" panose="020F0502020204030204" pitchFamily="34" charset="0"/>
                          <a:cs typeface="Times New Roman" panose="02020603050405020304" pitchFamily="18" charset="0"/>
                        </a:rPr>
                        <a:t>The people received the gifts of the Holy Spirit. </a:t>
                      </a:r>
                      <a:endParaRPr lang="en-GB" sz="115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2263478"/>
                  </a:ext>
                </a:extLst>
              </a:tr>
              <a:tr h="738876">
                <a:tc>
                  <a:txBody>
                    <a:bodyPr/>
                    <a:lstStyle/>
                    <a:p>
                      <a:pPr algn="l">
                        <a:lnSpc>
                          <a:spcPct val="107000"/>
                        </a:lnSpc>
                        <a:spcAft>
                          <a:spcPts val="800"/>
                        </a:spcAft>
                      </a:pPr>
                      <a:r>
                        <a:rPr lang="en-US" sz="1200" dirty="0">
                          <a:effectLst/>
                          <a:latin typeface="Letter-join No-Lead 36" panose="02000503000000020003" pitchFamily="50" charset="0"/>
                          <a:ea typeface="Calibri" panose="020F0502020204030204" pitchFamily="34" charset="0"/>
                          <a:cs typeface="Times New Roman" panose="02020603050405020304" pitchFamily="18" charset="0"/>
                        </a:rPr>
                        <a:t>Holy Spirit</a:t>
                      </a:r>
                      <a:endParaRPr lang="en-GB" sz="120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1150" dirty="0">
                          <a:effectLst/>
                          <a:latin typeface="Letter-join No-Lead 36" panose="02000503000000020003" pitchFamily="50" charset="0"/>
                          <a:ea typeface="Calibri" panose="020F0502020204030204" pitchFamily="34" charset="0"/>
                          <a:cs typeface="Times New Roman" panose="02020603050405020304" pitchFamily="18" charset="0"/>
                        </a:rPr>
                        <a:t>God’s presence and power that was received on Pentecost day.</a:t>
                      </a:r>
                      <a:endParaRPr lang="en-GB" sz="115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90565"/>
                  </a:ext>
                </a:extLst>
              </a:tr>
              <a:tr h="433089">
                <a:tc>
                  <a:txBody>
                    <a:bodyPr/>
                    <a:lstStyle/>
                    <a:p>
                      <a:pPr algn="l">
                        <a:lnSpc>
                          <a:spcPct val="107000"/>
                        </a:lnSpc>
                        <a:spcAft>
                          <a:spcPts val="800"/>
                        </a:spcAft>
                      </a:pPr>
                      <a:r>
                        <a:rPr lang="en-US" sz="1200" dirty="0">
                          <a:effectLst/>
                          <a:latin typeface="Letter-join No-Lead 36" panose="02000503000000020003" pitchFamily="50" charset="0"/>
                          <a:ea typeface="Calibri" panose="020F0502020204030204" pitchFamily="34" charset="0"/>
                          <a:cs typeface="Times New Roman" panose="02020603050405020304" pitchFamily="18" charset="0"/>
                        </a:rPr>
                        <a:t>Rosary</a:t>
                      </a:r>
                      <a:endParaRPr lang="en-GB" sz="120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1150" dirty="0">
                          <a:effectLst/>
                          <a:latin typeface="Letter-join No-Lead 36" panose="02000503000000020003" pitchFamily="50" charset="0"/>
                          <a:ea typeface="Calibri" panose="020F0502020204030204" pitchFamily="34" charset="0"/>
                          <a:cs typeface="Times New Roman" panose="02020603050405020304" pitchFamily="18" charset="0"/>
                        </a:rPr>
                        <a:t>A special prayer used to honour Mary.</a:t>
                      </a:r>
                      <a:endParaRPr lang="en-GB" sz="115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3016040"/>
                  </a:ext>
                </a:extLst>
              </a:tr>
              <a:tr h="742827">
                <a:tc>
                  <a:txBody>
                    <a:bodyPr/>
                    <a:lstStyle/>
                    <a:p>
                      <a:pPr algn="l">
                        <a:lnSpc>
                          <a:spcPct val="107000"/>
                        </a:lnSpc>
                        <a:spcAft>
                          <a:spcPts val="800"/>
                        </a:spcAft>
                      </a:pPr>
                      <a:r>
                        <a:rPr lang="en-US" sz="1200" dirty="0">
                          <a:effectLst/>
                          <a:latin typeface="Letter-join No-Lead 36" panose="02000503000000020003" pitchFamily="50" charset="0"/>
                          <a:ea typeface="Calibri" panose="020F0502020204030204" pitchFamily="34" charset="0"/>
                          <a:cs typeface="Times New Roman" panose="02020603050405020304" pitchFamily="18" charset="0"/>
                        </a:rPr>
                        <a:t>Glorious Mysteries </a:t>
                      </a:r>
                      <a:endParaRPr lang="en-GB" sz="120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1150" dirty="0">
                          <a:effectLst/>
                          <a:latin typeface="Letter-join No-Lead 36" panose="02000503000000020003" pitchFamily="50" charset="0"/>
                          <a:ea typeface="Calibri" panose="020F0502020204030204" pitchFamily="34" charset="0"/>
                          <a:cs typeface="Times New Roman" panose="02020603050405020304" pitchFamily="18" charset="0"/>
                        </a:rPr>
                        <a:t>The joy and glory of Jesus’ life and Mary’s role after his death.</a:t>
                      </a:r>
                      <a:endParaRPr lang="en-GB" sz="115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1936770"/>
                  </a:ext>
                </a:extLst>
              </a:tr>
              <a:tr h="742827">
                <a:tc>
                  <a:txBody>
                    <a:bodyPr/>
                    <a:lstStyle/>
                    <a:p>
                      <a:pPr algn="l">
                        <a:lnSpc>
                          <a:spcPct val="107000"/>
                        </a:lnSpc>
                        <a:spcAft>
                          <a:spcPts val="800"/>
                        </a:spcAft>
                      </a:pPr>
                      <a:r>
                        <a:rPr lang="en-US" sz="1200" dirty="0">
                          <a:effectLst/>
                          <a:latin typeface="Letter-join No-Lead 36" panose="02000503000000020003" pitchFamily="50" charset="0"/>
                          <a:ea typeface="Calibri" panose="020F0502020204030204" pitchFamily="34" charset="0"/>
                          <a:cs typeface="Times New Roman" panose="02020603050405020304" pitchFamily="18" charset="0"/>
                        </a:rPr>
                        <a:t>Pentecost</a:t>
                      </a:r>
                      <a:endParaRPr lang="en-GB" sz="120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1150" dirty="0">
                          <a:effectLst/>
                          <a:latin typeface="Letter-join No-Lead 36" panose="02000503000000020003" pitchFamily="50" charset="0"/>
                          <a:ea typeface="Calibri" panose="020F0502020204030204" pitchFamily="34" charset="0"/>
                          <a:cs typeface="Times New Roman" panose="02020603050405020304" pitchFamily="18" charset="0"/>
                        </a:rPr>
                        <a:t>Celebrates the coming of the Holy Spirit to Jesus</a:t>
                      </a:r>
                      <a:r>
                        <a:rPr lang="en-US" sz="1150">
                          <a:effectLst/>
                          <a:latin typeface="Letter-join No-Lead 36" panose="02000503000000020003" pitchFamily="50" charset="0"/>
                          <a:ea typeface="Calibri" panose="020F0502020204030204" pitchFamily="34" charset="0"/>
                          <a:cs typeface="Times New Roman" panose="02020603050405020304" pitchFamily="18" charset="0"/>
                        </a:rPr>
                        <a:t>’ disciples.</a:t>
                      </a:r>
                      <a:endParaRPr lang="en-GB" sz="1150" dirty="0">
                        <a:effectLst/>
                        <a:latin typeface="Letter-join No-Lead 36" panose="02000503000000020003"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082532"/>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562052012"/>
              </p:ext>
            </p:extLst>
          </p:nvPr>
        </p:nvGraphicFramePr>
        <p:xfrm>
          <a:off x="6200169" y="4985415"/>
          <a:ext cx="3656765" cy="1668629"/>
        </p:xfrm>
        <a:graphic>
          <a:graphicData uri="http://schemas.openxmlformats.org/drawingml/2006/table">
            <a:tbl>
              <a:tblPr firstRow="1" bandRow="1">
                <a:tableStyleId>{21E4AEA4-8DFA-4A89-87EB-49C32662AFE0}</a:tableStyleId>
              </a:tblPr>
              <a:tblGrid>
                <a:gridCol w="408311">
                  <a:extLst>
                    <a:ext uri="{9D8B030D-6E8A-4147-A177-3AD203B41FA5}">
                      <a16:colId xmlns:a16="http://schemas.microsoft.com/office/drawing/2014/main" val="20000"/>
                    </a:ext>
                  </a:extLst>
                </a:gridCol>
                <a:gridCol w="1126864">
                  <a:extLst>
                    <a:ext uri="{9D8B030D-6E8A-4147-A177-3AD203B41FA5}">
                      <a16:colId xmlns:a16="http://schemas.microsoft.com/office/drawing/2014/main" val="20001"/>
                    </a:ext>
                  </a:extLst>
                </a:gridCol>
                <a:gridCol w="2121590">
                  <a:extLst>
                    <a:ext uri="{9D8B030D-6E8A-4147-A177-3AD203B41FA5}">
                      <a16:colId xmlns:a16="http://schemas.microsoft.com/office/drawing/2014/main" val="3827066675"/>
                    </a:ext>
                  </a:extLst>
                </a:gridCol>
              </a:tblGrid>
              <a:tr h="404683">
                <a:tc gridSpan="3">
                  <a:txBody>
                    <a:bodyPr/>
                    <a:lstStyle/>
                    <a:p>
                      <a:pPr algn="ctr"/>
                      <a:r>
                        <a:rPr lang="en-GB" altLang="en-GB" sz="1600" dirty="0">
                          <a:latin typeface="XCCW Joined 1a" panose="03050602040000000000" pitchFamily="66" charset="0"/>
                        </a:rPr>
                        <a:t>Prior Knowledge </a:t>
                      </a:r>
                    </a:p>
                  </a:txBody>
                  <a:tcPr marL="74295" marR="74295" marT="37148" marB="37148"/>
                </a:tc>
                <a:tc hMerge="1">
                  <a:txBody>
                    <a:bodyPr/>
                    <a:lstStyle/>
                    <a:p>
                      <a:endParaRPr lang="en-GB" altLang="en-GB" dirty="0"/>
                    </a:p>
                  </a:txBody>
                  <a:tcPr marL="74295" marR="74295" marT="37148" marB="37148"/>
                </a:tc>
                <a:tc hMerge="1">
                  <a:txBody>
                    <a:bodyPr/>
                    <a:lstStyle/>
                    <a:p>
                      <a:endParaRPr lang="en-US"/>
                    </a:p>
                  </a:txBody>
                  <a:tcPr/>
                </a:tc>
                <a:extLst>
                  <a:ext uri="{0D108BD9-81ED-4DB2-BD59-A6C34878D82A}">
                    <a16:rowId xmlns:a16="http://schemas.microsoft.com/office/drawing/2014/main" val="10000"/>
                  </a:ext>
                </a:extLst>
              </a:tr>
              <a:tr h="715306">
                <a:tc>
                  <a:txBody>
                    <a:bodyPr/>
                    <a:lstStyle/>
                    <a:p>
                      <a:r>
                        <a:rPr lang="en-GB" altLang="en-GB" sz="1000" dirty="0"/>
                        <a:t>1</a:t>
                      </a:r>
                      <a:endParaRPr lang="en-GB" altLang="en-GB" sz="1000" b="0" dirty="0"/>
                    </a:p>
                  </a:txBody>
                  <a:tcPr marL="74295" marR="74295" marT="37148" marB="37148"/>
                </a:tc>
                <a:tc>
                  <a:txBody>
                    <a:bodyPr/>
                    <a:lstStyle/>
                    <a:p>
                      <a:r>
                        <a:rPr lang="en-US" sz="1200" dirty="0">
                          <a:latin typeface="Letter-join No-Lead 36" panose="02000503000000020003" pitchFamily="50" charset="0"/>
                        </a:rPr>
                        <a:t>Year 1 – Holidays and Holy Days</a:t>
                      </a:r>
                      <a:endParaRPr lang="en-GB" sz="1200" dirty="0">
                        <a:latin typeface="Letter-join No-Lead 36" panose="02000503000000020003" pitchFamily="50" charset="0"/>
                      </a:endParaRPr>
                    </a:p>
                  </a:txBody>
                  <a:tcPr marL="68580" marR="68580" marT="0" marB="0"/>
                </a:tc>
                <a:tc>
                  <a:txBody>
                    <a:bodyPr/>
                    <a:lstStyle/>
                    <a:p>
                      <a:r>
                        <a:rPr lang="en-US" sz="1200" dirty="0">
                          <a:latin typeface="Letter-join No-Lead 36" panose="02000503000000020003" pitchFamily="50" charset="0"/>
                        </a:rPr>
                        <a:t>Pentecost is a Holy Day.</a:t>
                      </a:r>
                      <a:endParaRPr lang="en-GB" sz="1200" dirty="0">
                        <a:latin typeface="Letter-join No-Lead 36" panose="02000503000000020003" pitchFamily="50" charset="0"/>
                      </a:endParaRPr>
                    </a:p>
                  </a:txBody>
                  <a:tcPr marL="68580" marR="68580" marT="0" marB="0"/>
                </a:tc>
                <a:extLst>
                  <a:ext uri="{0D108BD9-81ED-4DB2-BD59-A6C34878D82A}">
                    <a16:rowId xmlns:a16="http://schemas.microsoft.com/office/drawing/2014/main" val="10002"/>
                  </a:ext>
                </a:extLst>
              </a:tr>
              <a:tr h="288367">
                <a:tc>
                  <a:txBody>
                    <a:bodyPr/>
                    <a:lstStyle/>
                    <a:p>
                      <a:r>
                        <a:rPr lang="en-GB" altLang="en-GB" sz="1000" dirty="0"/>
                        <a:t>2</a:t>
                      </a:r>
                      <a:endParaRPr lang="en-GB" altLang="en-GB" sz="1000" b="0" dirty="0"/>
                    </a:p>
                  </a:txBody>
                  <a:tcPr marL="74295" marR="74295" marT="37148" marB="37148"/>
                </a:tc>
                <a:tc>
                  <a:txBody>
                    <a:bodyPr/>
                    <a:lstStyle/>
                    <a:p>
                      <a:r>
                        <a:rPr lang="en-US" sz="1200" dirty="0">
                          <a:latin typeface="Letter-join No-Lead 36" panose="02000503000000020003" pitchFamily="50" charset="0"/>
                        </a:rPr>
                        <a:t>Year 2 – Spread the Word</a:t>
                      </a:r>
                      <a:endParaRPr lang="en-GB" sz="1200" dirty="0">
                        <a:latin typeface="Letter-join No-Lead 36" panose="02000503000000020003" pitchFamily="50" charset="0"/>
                      </a:endParaRPr>
                    </a:p>
                  </a:txBody>
                  <a:tcPr marL="68580" marR="68580" marT="0" marB="0"/>
                </a:tc>
                <a:tc>
                  <a:txBody>
                    <a:bodyPr/>
                    <a:lstStyle/>
                    <a:p>
                      <a:r>
                        <a:rPr lang="en-US" sz="1200" dirty="0">
                          <a:latin typeface="Letter-join No-Lead 36" panose="02000503000000020003" pitchFamily="50" charset="0"/>
                        </a:rPr>
                        <a:t>Jesus promised to send the Holy Spirit before he ascended to Heaven.</a:t>
                      </a:r>
                      <a:endParaRPr lang="en-GB" sz="1200" dirty="0">
                        <a:latin typeface="Letter-join No-Lead 36" panose="02000503000000020003" pitchFamily="50" charset="0"/>
                      </a:endParaRPr>
                    </a:p>
                  </a:txBody>
                  <a:tcPr marL="68580" marR="68580" marT="0" marB="0"/>
                </a:tc>
                <a:extLst>
                  <a:ext uri="{0D108BD9-81ED-4DB2-BD59-A6C34878D82A}">
                    <a16:rowId xmlns:a16="http://schemas.microsoft.com/office/drawing/2014/main" val="2407509847"/>
                  </a:ext>
                </a:extLst>
              </a:tr>
            </a:tbl>
          </a:graphicData>
        </a:graphic>
      </p:graphicFrame>
      <p:graphicFrame>
        <p:nvGraphicFramePr>
          <p:cNvPr id="8" name="Table 7">
            <a:extLst>
              <a:ext uri="{FF2B5EF4-FFF2-40B4-BE49-F238E27FC236}">
                <a16:creationId xmlns:a16="http://schemas.microsoft.com/office/drawing/2014/main" id="{87A16600-9CE5-7D4D-9238-FE903140D703}"/>
              </a:ext>
            </a:extLst>
          </p:cNvPr>
          <p:cNvGraphicFramePr>
            <a:graphicFrameLocks noGrp="1"/>
          </p:cNvGraphicFramePr>
          <p:nvPr>
            <p:extLst>
              <p:ext uri="{D42A27DB-BD31-4B8C-83A1-F6EECF244321}">
                <p14:modId xmlns:p14="http://schemas.microsoft.com/office/powerpoint/2010/main" val="710335549"/>
              </p:ext>
            </p:extLst>
          </p:nvPr>
        </p:nvGraphicFramePr>
        <p:xfrm>
          <a:off x="6200169" y="70338"/>
          <a:ext cx="3656765" cy="4880739"/>
        </p:xfrm>
        <a:graphic>
          <a:graphicData uri="http://schemas.openxmlformats.org/drawingml/2006/table">
            <a:tbl>
              <a:tblPr firstRow="1" bandRow="1">
                <a:tableStyleId>{F5AB1C69-6EDB-4FF4-983F-18BD219EF322}</a:tableStyleId>
              </a:tblPr>
              <a:tblGrid>
                <a:gridCol w="394058">
                  <a:extLst>
                    <a:ext uri="{9D8B030D-6E8A-4147-A177-3AD203B41FA5}">
                      <a16:colId xmlns:a16="http://schemas.microsoft.com/office/drawing/2014/main" val="3034729171"/>
                    </a:ext>
                  </a:extLst>
                </a:gridCol>
                <a:gridCol w="3262707">
                  <a:extLst>
                    <a:ext uri="{9D8B030D-6E8A-4147-A177-3AD203B41FA5}">
                      <a16:colId xmlns:a16="http://schemas.microsoft.com/office/drawing/2014/main" val="771789285"/>
                    </a:ext>
                  </a:extLst>
                </a:gridCol>
              </a:tblGrid>
              <a:tr h="589238">
                <a:tc gridSpan="2">
                  <a:txBody>
                    <a:bodyPr/>
                    <a:lstStyle/>
                    <a:p>
                      <a:pPr algn="ctr"/>
                      <a:r>
                        <a:rPr lang="en-US" sz="1800" dirty="0">
                          <a:latin typeface="XCCW Joined 1a" panose="03050602040000000000" pitchFamily="66" charset="0"/>
                        </a:rPr>
                        <a:t>Key Information </a:t>
                      </a:r>
                    </a:p>
                  </a:txBody>
                  <a:tcPr marL="74295" marR="74295" marT="37148" marB="37148">
                    <a:solidFill>
                      <a:schemeClr val="accent4"/>
                    </a:solidFill>
                  </a:tcPr>
                </a:tc>
                <a:tc hMerge="1">
                  <a:txBody>
                    <a:bodyPr/>
                    <a:lstStyle/>
                    <a:p>
                      <a:endParaRPr lang="en-US"/>
                    </a:p>
                  </a:txBody>
                  <a:tcPr/>
                </a:tc>
                <a:extLst>
                  <a:ext uri="{0D108BD9-81ED-4DB2-BD59-A6C34878D82A}">
                    <a16:rowId xmlns:a16="http://schemas.microsoft.com/office/drawing/2014/main" val="2106910169"/>
                  </a:ext>
                </a:extLst>
              </a:tr>
              <a:tr h="1068641">
                <a:tc>
                  <a:txBody>
                    <a:bodyPr/>
                    <a:lstStyle/>
                    <a:p>
                      <a:r>
                        <a:rPr lang="en-US" sz="1200" b="0" dirty="0"/>
                        <a:t>1</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Letter-join No-Lead 36" panose="02000503000000020003" pitchFamily="50" charset="0"/>
                          <a:ea typeface="+mn-ea"/>
                          <a:cs typeface="+mn-cs"/>
                        </a:rPr>
                        <a:t>On the Sunday morning, Mary of Magdala and the other Mary went looking for Jesus. They were told he had been raised from the dead and ascended to heaven. They were told to go to Galilee where he promised to send the Holy Spirit.</a:t>
                      </a:r>
                      <a:endParaRPr lang="en-GB" sz="1200" kern="1200" dirty="0">
                        <a:solidFill>
                          <a:schemeClr val="dk1"/>
                        </a:solidFill>
                        <a:effectLst/>
                        <a:latin typeface="Letter-join No-Lead 36" panose="02000503000000020003" pitchFamily="50" charset="0"/>
                        <a:ea typeface="+mn-ea"/>
                        <a:cs typeface="+mn-cs"/>
                      </a:endParaRPr>
                    </a:p>
                  </a:txBody>
                  <a:tcPr marL="68580" marR="68580" marT="0" marB="0"/>
                </a:tc>
                <a:extLst>
                  <a:ext uri="{0D108BD9-81ED-4DB2-BD59-A6C34878D82A}">
                    <a16:rowId xmlns:a16="http://schemas.microsoft.com/office/drawing/2014/main" val="3401584818"/>
                  </a:ext>
                </a:extLst>
              </a:tr>
              <a:tr h="573571">
                <a:tc>
                  <a:txBody>
                    <a:bodyPr/>
                    <a:lstStyle/>
                    <a:p>
                      <a:r>
                        <a:rPr lang="en-US" sz="1200" b="0" dirty="0"/>
                        <a:t>2</a:t>
                      </a:r>
                    </a:p>
                  </a:txBody>
                  <a:tcPr marL="74295" marR="74295" marT="37148" marB="37148"/>
                </a:tc>
                <a:tc>
                  <a:txBody>
                    <a:bodyPr/>
                    <a:lstStyle/>
                    <a:p>
                      <a:r>
                        <a:rPr lang="en-US" sz="1200" dirty="0">
                          <a:latin typeface="Letter-join No-Lead 36" panose="02000503000000020003" pitchFamily="50" charset="0"/>
                        </a:rPr>
                        <a:t>The first three Glorious Mysteries include; the Resurrection, the Ascension and the Coming of the Holy Spirit.</a:t>
                      </a:r>
                      <a:endParaRPr lang="en-GB" sz="1200" dirty="0">
                        <a:latin typeface="Letter-join No-Lead 36" panose="02000503000000020003" pitchFamily="50" charset="0"/>
                      </a:endParaRPr>
                    </a:p>
                  </a:txBody>
                  <a:tcPr marL="68580" marR="68580" marT="0" marB="0"/>
                </a:tc>
                <a:extLst>
                  <a:ext uri="{0D108BD9-81ED-4DB2-BD59-A6C34878D82A}">
                    <a16:rowId xmlns:a16="http://schemas.microsoft.com/office/drawing/2014/main" val="2075142700"/>
                  </a:ext>
                </a:extLst>
              </a:tr>
              <a:tr h="890534">
                <a:tc>
                  <a:txBody>
                    <a:bodyPr/>
                    <a:lstStyle/>
                    <a:p>
                      <a:r>
                        <a:rPr lang="en-US" sz="1200" b="0" dirty="0"/>
                        <a:t>3</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Letter-join No-Lead 36" panose="02000503000000020003" pitchFamily="50" charset="0"/>
                          <a:ea typeface="+mn-ea"/>
                          <a:cs typeface="+mn-cs"/>
                        </a:rPr>
                        <a:t>On Pentecost day, people were gathered when they felt a strong, powerful wind and saw sparks of fire. This was the power of the Holy Spirit. The Holy Spirit inspired a new way of living.</a:t>
                      </a:r>
                      <a:endParaRPr lang="en-GB" sz="1200" kern="1200" dirty="0">
                        <a:solidFill>
                          <a:schemeClr val="dk1"/>
                        </a:solidFill>
                        <a:effectLst/>
                        <a:latin typeface="Letter-join No-Lead 36" panose="02000503000000020003" pitchFamily="50" charset="0"/>
                        <a:ea typeface="+mn-ea"/>
                        <a:cs typeface="+mn-cs"/>
                      </a:endParaRPr>
                    </a:p>
                  </a:txBody>
                  <a:tcPr marL="68580" marR="68580" marT="0" marB="0"/>
                </a:tc>
                <a:extLst>
                  <a:ext uri="{0D108BD9-81ED-4DB2-BD59-A6C34878D82A}">
                    <a16:rowId xmlns:a16="http://schemas.microsoft.com/office/drawing/2014/main" val="3734594781"/>
                  </a:ext>
                </a:extLst>
              </a:tr>
              <a:tr h="568750">
                <a:tc>
                  <a:txBody>
                    <a:bodyPr/>
                    <a:lstStyle/>
                    <a:p>
                      <a:r>
                        <a:rPr lang="en-US" sz="1200" b="0" dirty="0"/>
                        <a:t>4</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Letter-join No-Lead 36" panose="02000503000000020003" pitchFamily="50" charset="0"/>
                        </a:rPr>
                        <a:t>The Holt Spirit showered gifts on the friends of Jesus, gifts which were different kinds of energy, gifts which transformed them.</a:t>
                      </a:r>
                    </a:p>
                  </a:txBody>
                  <a:tcPr marL="68580" marR="68580" marT="0" marB="0"/>
                </a:tc>
                <a:extLst>
                  <a:ext uri="{0D108BD9-81ED-4DB2-BD59-A6C34878D82A}">
                    <a16:rowId xmlns:a16="http://schemas.microsoft.com/office/drawing/2014/main" val="1398772385"/>
                  </a:ext>
                </a:extLst>
              </a:tr>
              <a:tr h="568750">
                <a:tc>
                  <a:txBody>
                    <a:bodyPr/>
                    <a:lstStyle/>
                    <a:p>
                      <a:r>
                        <a:rPr lang="en-US" sz="1200" b="0" dirty="0"/>
                        <a:t>5</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Letter-join No-Lead 36" panose="02000503000000020003" pitchFamily="50" charset="0"/>
                        </a:rPr>
                        <a:t>To help Christians live as followers of Christ, the Holy Spirit gives them different gifts so that everyone can help one another.</a:t>
                      </a:r>
                    </a:p>
                  </a:txBody>
                  <a:tcPr marL="68580" marR="68580" marT="0" marB="0"/>
                </a:tc>
                <a:extLst>
                  <a:ext uri="{0D108BD9-81ED-4DB2-BD59-A6C34878D82A}">
                    <a16:rowId xmlns:a16="http://schemas.microsoft.com/office/drawing/2014/main" val="2639262502"/>
                  </a:ext>
                </a:extLst>
              </a:tr>
              <a:tr h="568750">
                <a:tc>
                  <a:txBody>
                    <a:bodyPr/>
                    <a:lstStyle/>
                    <a:p>
                      <a:r>
                        <a:rPr lang="en-US" sz="1200" b="0" dirty="0"/>
                        <a:t>6</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Letter-join No-Lead 36" panose="02000503000000020003" pitchFamily="50" charset="0"/>
                        </a:rPr>
                        <a:t>The seven gifts of the Holy Spirit are; knowledge, understanding, counsel, fortitude, wisdom, piety and fear of the Lord.</a:t>
                      </a:r>
                    </a:p>
                  </a:txBody>
                  <a:tcPr marL="68580" marR="68580" marT="0" marB="0"/>
                </a:tc>
                <a:extLst>
                  <a:ext uri="{0D108BD9-81ED-4DB2-BD59-A6C34878D82A}">
                    <a16:rowId xmlns:a16="http://schemas.microsoft.com/office/drawing/2014/main" val="3712875441"/>
                  </a:ext>
                </a:extLst>
              </a:tr>
            </a:tbl>
          </a:graphicData>
        </a:graphic>
      </p:graphicFrame>
      <p:sp>
        <p:nvSpPr>
          <p:cNvPr id="9" name="Text Box 1">
            <a:extLst>
              <a:ext uri="{FF2B5EF4-FFF2-40B4-BE49-F238E27FC236}">
                <a16:creationId xmlns:a16="http://schemas.microsoft.com/office/drawing/2014/main" id="{B4B651D5-66AC-4685-ACBB-E250E3E48AAA}"/>
              </a:ext>
            </a:extLst>
          </p:cNvPr>
          <p:cNvSpPr txBox="1"/>
          <p:nvPr/>
        </p:nvSpPr>
        <p:spPr>
          <a:xfrm>
            <a:off x="2787805" y="58951"/>
            <a:ext cx="3378292" cy="320283"/>
          </a:xfrm>
          <a:prstGeom prst="rect">
            <a:avLst/>
          </a:prstGeom>
          <a:solidFill>
            <a:schemeClr val="lt1"/>
          </a:solidFill>
          <a:ln w="28575">
            <a:solidFill>
              <a:schemeClr val="accent6"/>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b="1" dirty="0">
                <a:effectLst/>
                <a:latin typeface="Letter-join No-Lead 36" panose="02000503000000020003" pitchFamily="50" charset="0"/>
                <a:ea typeface="Calibri" panose="020F0502020204030204" pitchFamily="34" charset="0"/>
                <a:cs typeface="Times New Roman" panose="02020603050405020304" pitchFamily="18" charset="0"/>
              </a:rPr>
              <a:t>Energy Knowledge Organiser</a:t>
            </a:r>
            <a:endParaRPr lang="en-GB" dirty="0">
              <a:effectLst/>
              <a:latin typeface="Letter-join No-Lead 36" panose="02000503000000020003" pitchFamily="50"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19FE3F45-B516-442B-B6A1-0CAFE3EE6C15}"/>
              </a:ext>
            </a:extLst>
          </p:cNvPr>
          <p:cNvSpPr/>
          <p:nvPr/>
        </p:nvSpPr>
        <p:spPr>
          <a:xfrm>
            <a:off x="131656" y="0"/>
            <a:ext cx="9774343" cy="6651811"/>
          </a:xfrm>
          <a:prstGeom prst="rect">
            <a:avLst/>
          </a:prstGeom>
          <a:no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233FD23-7930-4832-82D2-1E8A5BB2C17E}"/>
              </a:ext>
            </a:extLst>
          </p:cNvPr>
          <p:cNvSpPr txBox="1"/>
          <p:nvPr/>
        </p:nvSpPr>
        <p:spPr>
          <a:xfrm>
            <a:off x="2904455" y="575123"/>
            <a:ext cx="3144992" cy="338554"/>
          </a:xfrm>
          <a:prstGeom prst="rect">
            <a:avLst/>
          </a:prstGeom>
          <a:noFill/>
          <a:ln w="38100">
            <a:solidFill>
              <a:schemeClr val="accent6"/>
            </a:solidFill>
          </a:ln>
        </p:spPr>
        <p:txBody>
          <a:bodyPr wrap="square" rtlCol="0">
            <a:spAutoFit/>
          </a:bodyPr>
          <a:lstStyle/>
          <a:p>
            <a:pPr algn="ctr"/>
            <a:r>
              <a:rPr lang="en-US" sz="1600" dirty="0">
                <a:latin typeface="Letter-join No-Lead 36" panose="02000503000000020003" pitchFamily="50" charset="0"/>
              </a:rPr>
              <a:t>W</a:t>
            </a:r>
            <a:r>
              <a:rPr lang="en-GB" sz="1600" dirty="0">
                <a:latin typeface="Letter-join No-Lead 36" panose="02000503000000020003" pitchFamily="50" charset="0"/>
              </a:rPr>
              <a:t>hat’s the use of energy?</a:t>
            </a:r>
          </a:p>
        </p:txBody>
      </p:sp>
      <p:graphicFrame>
        <p:nvGraphicFramePr>
          <p:cNvPr id="13" name="Table 12">
            <a:extLst>
              <a:ext uri="{FF2B5EF4-FFF2-40B4-BE49-F238E27FC236}">
                <a16:creationId xmlns:a16="http://schemas.microsoft.com/office/drawing/2014/main" id="{BD078A05-EB82-4047-8536-0BDC52BCBDD2}"/>
              </a:ext>
            </a:extLst>
          </p:cNvPr>
          <p:cNvGraphicFramePr>
            <a:graphicFrameLocks noGrp="1"/>
          </p:cNvGraphicFramePr>
          <p:nvPr>
            <p:extLst>
              <p:ext uri="{D42A27DB-BD31-4B8C-83A1-F6EECF244321}">
                <p14:modId xmlns:p14="http://schemas.microsoft.com/office/powerpoint/2010/main" val="3036912663"/>
              </p:ext>
            </p:extLst>
          </p:nvPr>
        </p:nvGraphicFramePr>
        <p:xfrm>
          <a:off x="2805305" y="3747844"/>
          <a:ext cx="3274265" cy="2530942"/>
        </p:xfrm>
        <a:graphic>
          <a:graphicData uri="http://schemas.openxmlformats.org/drawingml/2006/table">
            <a:tbl>
              <a:tblPr firstRow="1" bandRow="1">
                <a:tableStyleId>{93296810-A885-4BE3-A3E7-6D5BEEA58F35}</a:tableStyleId>
              </a:tblPr>
              <a:tblGrid>
                <a:gridCol w="352839">
                  <a:extLst>
                    <a:ext uri="{9D8B030D-6E8A-4147-A177-3AD203B41FA5}">
                      <a16:colId xmlns:a16="http://schemas.microsoft.com/office/drawing/2014/main" val="3034729171"/>
                    </a:ext>
                  </a:extLst>
                </a:gridCol>
                <a:gridCol w="2921426">
                  <a:extLst>
                    <a:ext uri="{9D8B030D-6E8A-4147-A177-3AD203B41FA5}">
                      <a16:colId xmlns:a16="http://schemas.microsoft.com/office/drawing/2014/main" val="771789285"/>
                    </a:ext>
                  </a:extLst>
                </a:gridCol>
              </a:tblGrid>
              <a:tr h="398571">
                <a:tc gridSpan="2">
                  <a:txBody>
                    <a:bodyPr/>
                    <a:lstStyle/>
                    <a:p>
                      <a:pPr algn="ctr"/>
                      <a:r>
                        <a:rPr lang="en-US" sz="1600" dirty="0">
                          <a:latin typeface="CCW Cursive Writing 1" panose="03050602040000000000" pitchFamily="66" charset="0"/>
                        </a:rPr>
                        <a:t>Key Scripture Links </a:t>
                      </a:r>
                    </a:p>
                  </a:txBody>
                  <a:tcPr marL="74295" marR="74295" marT="37148" marB="37148"/>
                </a:tc>
                <a:tc hMerge="1">
                  <a:txBody>
                    <a:bodyPr/>
                    <a:lstStyle/>
                    <a:p>
                      <a:endParaRPr lang="en-US"/>
                    </a:p>
                  </a:txBody>
                  <a:tcPr/>
                </a:tc>
                <a:extLst>
                  <a:ext uri="{0D108BD9-81ED-4DB2-BD59-A6C34878D82A}">
                    <a16:rowId xmlns:a16="http://schemas.microsoft.com/office/drawing/2014/main" val="2106910169"/>
                  </a:ext>
                </a:extLst>
              </a:tr>
              <a:tr h="377206">
                <a:tc>
                  <a:txBody>
                    <a:bodyPr/>
                    <a:lstStyle/>
                    <a:p>
                      <a:r>
                        <a:rPr lang="en-US" sz="1400" dirty="0">
                          <a:latin typeface="Letter-join No-Lead 36" panose="02000503000000020003" pitchFamily="50" charset="0"/>
                        </a:rPr>
                        <a:t>1</a:t>
                      </a:r>
                      <a:endParaRPr lang="en-US" sz="1400" b="0" dirty="0">
                        <a:latin typeface="Letter-join No-Lead 36" panose="02000503000000020003" pitchFamily="50" charset="0"/>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Letter-join No-Lead 36" panose="02000503000000020003" pitchFamily="50" charset="0"/>
                          <a:ea typeface="+mn-ea"/>
                          <a:cs typeface="+mn-cs"/>
                        </a:rPr>
                        <a:t>Matthew 28:1-10</a:t>
                      </a:r>
                      <a:endParaRPr lang="en-GB" sz="1400" kern="1200" dirty="0">
                        <a:solidFill>
                          <a:schemeClr val="dk1"/>
                        </a:solidFill>
                        <a:effectLst/>
                        <a:latin typeface="Letter-join No-Lead 36" panose="02000503000000020003" pitchFamily="50" charset="0"/>
                        <a:ea typeface="+mn-ea"/>
                        <a:cs typeface="+mn-cs"/>
                      </a:endParaRPr>
                    </a:p>
                  </a:txBody>
                  <a:tcPr marL="68580" marR="68580" marT="0" marB="0"/>
                </a:tc>
                <a:extLst>
                  <a:ext uri="{0D108BD9-81ED-4DB2-BD59-A6C34878D82A}">
                    <a16:rowId xmlns:a16="http://schemas.microsoft.com/office/drawing/2014/main" val="3401584818"/>
                  </a:ext>
                </a:extLst>
              </a:tr>
              <a:tr h="351033">
                <a:tc>
                  <a:txBody>
                    <a:bodyPr/>
                    <a:lstStyle/>
                    <a:p>
                      <a:r>
                        <a:rPr lang="en-US" sz="1400" dirty="0">
                          <a:latin typeface="Letter-join No-Lead 36" panose="02000503000000020003" pitchFamily="50" charset="0"/>
                        </a:rPr>
                        <a:t>2</a:t>
                      </a:r>
                      <a:endParaRPr lang="en-US" sz="1400" b="0" dirty="0">
                        <a:latin typeface="Letter-join No-Lead 36" panose="02000503000000020003" pitchFamily="50" charset="0"/>
                      </a:endParaRPr>
                    </a:p>
                  </a:txBody>
                  <a:tcPr marL="74295" marR="74295" marT="37148" marB="37148"/>
                </a:tc>
                <a:tc>
                  <a:txBody>
                    <a:bodyPr/>
                    <a:lstStyle/>
                    <a:p>
                      <a:r>
                        <a:rPr lang="en-US" sz="1400" dirty="0">
                          <a:latin typeface="Letter-join No-Lead 36" panose="02000503000000020003" pitchFamily="50" charset="0"/>
                        </a:rPr>
                        <a:t>John 16:5-7</a:t>
                      </a:r>
                      <a:endParaRPr lang="en-GB" sz="1400" dirty="0">
                        <a:latin typeface="Letter-join No-Lead 36" panose="02000503000000020003" pitchFamily="50" charset="0"/>
                      </a:endParaRPr>
                    </a:p>
                  </a:txBody>
                  <a:tcPr marL="68580" marR="68580" marT="0" marB="0"/>
                </a:tc>
                <a:extLst>
                  <a:ext uri="{0D108BD9-81ED-4DB2-BD59-A6C34878D82A}">
                    <a16:rowId xmlns:a16="http://schemas.microsoft.com/office/drawing/2014/main" val="2075142700"/>
                  </a:ext>
                </a:extLst>
              </a:tr>
              <a:tr h="351033">
                <a:tc>
                  <a:txBody>
                    <a:bodyPr/>
                    <a:lstStyle/>
                    <a:p>
                      <a:r>
                        <a:rPr lang="en-US" sz="1400" dirty="0">
                          <a:latin typeface="Letter-join No-Lead 36" panose="02000503000000020003" pitchFamily="50" charset="0"/>
                        </a:rPr>
                        <a:t>3</a:t>
                      </a:r>
                      <a:endParaRPr lang="en-US" sz="1400" b="0" dirty="0">
                        <a:latin typeface="Letter-join No-Lead 36" panose="02000503000000020003" pitchFamily="50" charset="0"/>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Letter-join No-Lead 36" panose="02000503000000020003" pitchFamily="50" charset="0"/>
                          <a:ea typeface="+mn-ea"/>
                          <a:cs typeface="+mn-cs"/>
                        </a:rPr>
                        <a:t>1 Corinthians 12:4-8, 11</a:t>
                      </a:r>
                      <a:endParaRPr lang="en-GB" sz="1400" kern="1200" dirty="0">
                        <a:solidFill>
                          <a:schemeClr val="dk1"/>
                        </a:solidFill>
                        <a:effectLst/>
                        <a:latin typeface="Letter-join No-Lead 36" panose="02000503000000020003" pitchFamily="50" charset="0"/>
                        <a:ea typeface="+mn-ea"/>
                        <a:cs typeface="+mn-cs"/>
                      </a:endParaRPr>
                    </a:p>
                  </a:txBody>
                  <a:tcPr marL="68580" marR="68580" marT="0" marB="0"/>
                </a:tc>
                <a:extLst>
                  <a:ext uri="{0D108BD9-81ED-4DB2-BD59-A6C34878D82A}">
                    <a16:rowId xmlns:a16="http://schemas.microsoft.com/office/drawing/2014/main" val="3734594781"/>
                  </a:ext>
                </a:extLst>
              </a:tr>
              <a:tr h="351033">
                <a:tc>
                  <a:txBody>
                    <a:bodyPr/>
                    <a:lstStyle/>
                    <a:p>
                      <a:r>
                        <a:rPr lang="en-US" sz="1400" dirty="0">
                          <a:latin typeface="Letter-join No-Lead 36" panose="02000503000000020003" pitchFamily="50" charset="0"/>
                        </a:rPr>
                        <a:t>4</a:t>
                      </a:r>
                      <a:endParaRPr lang="en-US" sz="1400" b="0" dirty="0">
                        <a:latin typeface="Letter-join No-Lead 36" panose="02000503000000020003" pitchFamily="50" charset="0"/>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Letter-join No-Lead 36" panose="02000503000000020003" pitchFamily="50" charset="0"/>
                        </a:rPr>
                        <a:t>Acts 1:6-11</a:t>
                      </a:r>
                    </a:p>
                  </a:txBody>
                  <a:tcPr marL="68580" marR="68580" marT="0" marB="0"/>
                </a:tc>
                <a:extLst>
                  <a:ext uri="{0D108BD9-81ED-4DB2-BD59-A6C34878D82A}">
                    <a16:rowId xmlns:a16="http://schemas.microsoft.com/office/drawing/2014/main" val="1398772385"/>
                  </a:ext>
                </a:extLst>
              </a:tr>
              <a:tr h="351033">
                <a:tc>
                  <a:txBody>
                    <a:bodyPr/>
                    <a:lstStyle/>
                    <a:p>
                      <a:r>
                        <a:rPr lang="en-US" sz="1400" dirty="0">
                          <a:latin typeface="Letter-join No-Lead 36" panose="02000503000000020003" pitchFamily="50" charset="0"/>
                        </a:rPr>
                        <a:t>5</a:t>
                      </a:r>
                      <a:endParaRPr lang="en-US" sz="1400" b="0" dirty="0">
                        <a:latin typeface="Letter-join No-Lead 36" panose="02000503000000020003" pitchFamily="50" charset="0"/>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Letter-join No-Lead 36" panose="02000503000000020003" pitchFamily="50" charset="0"/>
                        </a:rPr>
                        <a:t>Acts 2:1-18, 43</a:t>
                      </a:r>
                    </a:p>
                  </a:txBody>
                  <a:tcPr marL="68580" marR="68580" marT="0" marB="0"/>
                </a:tc>
                <a:extLst>
                  <a:ext uri="{0D108BD9-81ED-4DB2-BD59-A6C34878D82A}">
                    <a16:rowId xmlns:a16="http://schemas.microsoft.com/office/drawing/2014/main" val="2639262502"/>
                  </a:ext>
                </a:extLst>
              </a:tr>
              <a:tr h="351033">
                <a:tc>
                  <a:txBody>
                    <a:bodyPr/>
                    <a:lstStyle/>
                    <a:p>
                      <a:r>
                        <a:rPr lang="en-US" sz="1400" dirty="0">
                          <a:latin typeface="Letter-join No-Lead 36" panose="02000503000000020003" pitchFamily="50" charset="0"/>
                        </a:rPr>
                        <a:t>6</a:t>
                      </a:r>
                      <a:endParaRPr lang="en-US" sz="1400" b="0" dirty="0">
                        <a:latin typeface="Letter-join No-Lead 36" panose="02000503000000020003" pitchFamily="50" charset="0"/>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Letter-join No-Lead 36" panose="02000503000000020003" pitchFamily="50" charset="0"/>
                        </a:rPr>
                        <a:t>Isaiah 11:2</a:t>
                      </a:r>
                    </a:p>
                  </a:txBody>
                  <a:tcPr marL="68580" marR="68580" marT="0" marB="0"/>
                </a:tc>
                <a:extLst>
                  <a:ext uri="{0D108BD9-81ED-4DB2-BD59-A6C34878D82A}">
                    <a16:rowId xmlns:a16="http://schemas.microsoft.com/office/drawing/2014/main" val="3712875441"/>
                  </a:ext>
                </a:extLst>
              </a:tr>
            </a:tbl>
          </a:graphicData>
        </a:graphic>
      </p:graphicFrame>
      <p:pic>
        <p:nvPicPr>
          <p:cNvPr id="14" name="Picture 13" descr="Ascension of Jesus - Wikipedia">
            <a:extLst>
              <a:ext uri="{FF2B5EF4-FFF2-40B4-BE49-F238E27FC236}">
                <a16:creationId xmlns:a16="http://schemas.microsoft.com/office/drawing/2014/main" id="{634E7A43-5E86-4E3C-BE3E-DE462EA3A3B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6158" y="1043275"/>
            <a:ext cx="2449301" cy="2645618"/>
          </a:xfrm>
          <a:prstGeom prst="rect">
            <a:avLst/>
          </a:prstGeom>
          <a:noFill/>
          <a:ln>
            <a:noFill/>
          </a:ln>
        </p:spPr>
      </p:pic>
    </p:spTree>
    <p:extLst>
      <p:ext uri="{BB962C8B-B14F-4D97-AF65-F5344CB8AC3E}">
        <p14:creationId xmlns:p14="http://schemas.microsoft.com/office/powerpoint/2010/main" val="1230895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6139</TotalTime>
  <Words>385</Words>
  <Application>Microsoft Office PowerPoint</Application>
  <PresentationFormat>A4 Paper (210x297 mm)</PresentationFormat>
  <Paragraphs>58</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CCW Cursive Writing 1</vt:lpstr>
      <vt:lpstr>Letter-join No-Lead 36</vt:lpstr>
      <vt:lpstr>XCCW Joined 1a</vt:lpstr>
      <vt:lpstr>Office Theme</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Jill Murphy | Year One | Autumn 2</dc:title>
  <dc:creator>Jon Brunskill</dc:creator>
  <cp:lastModifiedBy>Siobhan McLeod</cp:lastModifiedBy>
  <cp:revision>87</cp:revision>
  <cp:lastPrinted>2017-10-30T10:21:12Z</cp:lastPrinted>
  <dcterms:created xsi:type="dcterms:W3CDTF">2017-10-15T20:56:30Z</dcterms:created>
  <dcterms:modified xsi:type="dcterms:W3CDTF">2025-04-14T18:10:59Z</dcterms:modified>
</cp:coreProperties>
</file>