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66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96" autoAdjust="0"/>
    <p:restoredTop sz="95226" autoAdjust="0"/>
  </p:normalViewPr>
  <p:slideViewPr>
    <p:cSldViewPr snapToGrid="0">
      <p:cViewPr varScale="1">
        <p:scale>
          <a:sx n="94" d="100"/>
          <a:sy n="94" d="100"/>
        </p:scale>
        <p:origin x="37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obhan McLeod" userId="aec265ac-8142-406d-a020-22a2084a2f1e" providerId="ADAL" clId="{BD5A5883-FC9E-4E97-8595-0F4651DC60B1}"/>
    <pc:docChg chg="custSel modSld">
      <pc:chgData name="Siobhan McLeod" userId="aec265ac-8142-406d-a020-22a2084a2f1e" providerId="ADAL" clId="{BD5A5883-FC9E-4E97-8595-0F4651DC60B1}" dt="2025-04-16T13:41:16.483" v="1582" actId="207"/>
      <pc:docMkLst>
        <pc:docMk/>
      </pc:docMkLst>
      <pc:sldChg chg="modSp mod">
        <pc:chgData name="Siobhan McLeod" userId="aec265ac-8142-406d-a020-22a2084a2f1e" providerId="ADAL" clId="{BD5A5883-FC9E-4E97-8595-0F4651DC60B1}" dt="2025-04-16T13:41:16.483" v="1582" actId="207"/>
        <pc:sldMkLst>
          <pc:docMk/>
          <pc:sldMk cId="452701492" sldId="256"/>
        </pc:sldMkLst>
        <pc:graphicFrameChg chg="mod modGraphic">
          <ac:chgData name="Siobhan McLeod" userId="aec265ac-8142-406d-a020-22a2084a2f1e" providerId="ADAL" clId="{BD5A5883-FC9E-4E97-8595-0F4651DC60B1}" dt="2025-04-16T13:33:11.010" v="1019" actId="14100"/>
          <ac:graphicFrameMkLst>
            <pc:docMk/>
            <pc:sldMk cId="452701492" sldId="256"/>
            <ac:graphicFrameMk id="19" creationId="{9685A2C9-D8B1-4101-8A0D-2DF10D222B5E}"/>
          </ac:graphicFrameMkLst>
        </pc:graphicFrameChg>
        <pc:graphicFrameChg chg="modGraphic">
          <ac:chgData name="Siobhan McLeod" userId="aec265ac-8142-406d-a020-22a2084a2f1e" providerId="ADAL" clId="{BD5A5883-FC9E-4E97-8595-0F4651DC60B1}" dt="2025-04-16T13:26:35.844" v="455" actId="20577"/>
          <ac:graphicFrameMkLst>
            <pc:docMk/>
            <pc:sldMk cId="452701492" sldId="256"/>
            <ac:graphicFrameMk id="20" creationId="{B5C462BB-B139-47E0-A8F9-E967FAC46FB1}"/>
          </ac:graphicFrameMkLst>
        </pc:graphicFrameChg>
        <pc:graphicFrameChg chg="mod modGraphic">
          <ac:chgData name="Siobhan McLeod" userId="aec265ac-8142-406d-a020-22a2084a2f1e" providerId="ADAL" clId="{BD5A5883-FC9E-4E97-8595-0F4651DC60B1}" dt="2025-04-16T13:41:16.483" v="1582" actId="207"/>
          <ac:graphicFrameMkLst>
            <pc:docMk/>
            <pc:sldMk cId="452701492" sldId="256"/>
            <ac:graphicFrameMk id="26" creationId="{F46A9761-6C44-42F2-A63A-E9B5CA0EBD2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1229D-CE56-49F9-941C-0645B9CDDC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C94CDA-C241-4BD2-A1BD-F99B235F5C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67565-B18A-4E73-B52E-0316E3778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16/04/2025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AA703-84B6-4D61-909C-C80272BD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2447E-BA5C-452B-B16D-4C2093A13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27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AD701-24C0-4321-9AC9-182864343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110717-1EAE-4CF9-8D97-F67593919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E0DFE-2452-4390-9193-E392AE918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16/04/2025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9E80F-4DC9-4A52-BA46-594C324B1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E193A-0476-49EE-AC5A-10AEC7AAF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205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543E8A-0D12-477B-90F1-3386C0A8A0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3E6AA6-06AA-4683-8512-CDF0D2C50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6334F8-F298-440E-9F15-D9D6F94E9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16/04/2025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2C196-EDFD-4104-81FD-4D2FC5A72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18C03-25FD-4B61-93D6-2DBAB86B1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2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90996-3F5D-498D-970B-674E88FAD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0F955-C65D-4BC2-A169-686B804C6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36CE33-A3A2-4262-9D27-70EBF9744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16/04/2025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674EC-A889-4202-9F9E-0F73EE3EF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E4420-7592-4444-B21C-247B0F603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719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5CA61-4850-4934-87A2-FBC99B198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D928C-53F9-4F21-9675-AD9F1F5B5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AD11D-BBB9-4711-A21E-5178B5D81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16/04/2025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43DE2-A5D2-4CE6-B25B-2F23275B6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39F82-EF22-4910-85DC-DB37D7E11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746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381AC-8767-4845-ACBE-13F24D752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0B9C9-CD62-4175-ADF4-B373139CBF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09ACED-90A3-41CB-9E60-E04B896AF0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2C963-749D-49D4-941B-9EEA33B37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16/04/2025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3ACE5-7D6B-4674-AEEF-C550AD347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FE64C-CDAD-4744-A716-0A073D01D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244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916EC-AAD1-42D6-9565-5B9A30D9A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AEE2A2-D1B1-4991-ABEB-82CB65A54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FD9944-3EA6-4080-9142-E747DBA83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47F690-1831-4FE0-B158-3F8C62BBB5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614FA5-90EC-4ED5-84D3-A36BBB80D5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22480-3337-4098-95DE-D2833FD8C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16/04/2025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01F3AA-ACC6-4D8C-8610-A23316878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1F2090-0CC2-40BF-A07E-8B41AFB69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47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650D8-422A-40EF-8DA1-262B7C02E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04810F-679B-4070-8872-7F8F8CFD2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16/04/2025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F3848D-7FF5-44CD-A206-1834F0DAD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6102F9-C6BE-4224-9D99-2DFAB0C00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80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F7CB78-4AE3-4ABA-97D5-69541345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16/04/2025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312C0E-4E50-4433-9747-1C7EE0BA5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1C1BA9-009A-42CA-A3B2-D6EF11D57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969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167B3-0E92-4569-9130-EDF6623F3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36F24-7AA5-4AF2-B268-92D9AFA54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633548-C335-44B8-AA82-159022C6B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F0C93-73F1-48FF-B689-165C5E97D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16/04/2025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F550CD-037D-434F-9040-22AA8B126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F4AEC-35B3-4D08-89AC-818A5BE7F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127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EF0B9-CDE2-4356-A89D-BCD9FF3A2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94F571-0570-4C68-80FC-E707B3DF81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DD9000-931A-4D07-B355-E68959EE95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0AD92-CB2C-44EA-A6CD-409DD0575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16/04/2025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DBFBEB-A500-4DC6-833D-323621C37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93537-1F14-4472-9A88-A8168072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06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510DE8-C93F-404C-A0D4-73DB20C2C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60075-182E-44A1-8B0C-00FEC3C06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61B45-3771-4D56-914C-C6A9EE4104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3F68A-4007-4E3B-BDFE-9531B846DF9A}" type="datetimeFigureOut">
              <a:rPr lang="en-GB" smtClean="0"/>
              <a:t>16/04/2025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AA869-3FD5-4899-A753-A1870B64FA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E5BE2-4B3A-42CF-9E1A-18E390185B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952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EBCA2D09-D35E-4ED3-9D07-06EC613A1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3883" y="113181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685A2C9-D8B1-4101-8A0D-2DF10D222B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65687"/>
              </p:ext>
            </p:extLst>
          </p:nvPr>
        </p:nvGraphicFramePr>
        <p:xfrm>
          <a:off x="8265" y="478364"/>
          <a:ext cx="4004569" cy="6068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3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329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61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Adventure narrative</a:t>
                      </a:r>
                      <a:endParaRPr lang="en-GB" sz="95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narrative where the author takes you on an adventure.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Usually written in the past tense.</a:t>
                      </a:r>
                      <a:endParaRPr lang="en-US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842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Singular</a:t>
                      </a:r>
                      <a:endParaRPr lang="en-GB" sz="95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This means one person or thing.</a:t>
                      </a:r>
                      <a:endParaRPr lang="en-GB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3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b="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dog, boy, baby, mug, teacher, Lucy, Ben</a:t>
                      </a:r>
                      <a:endParaRPr lang="en-GB" sz="950" b="0" dirty="0">
                        <a:solidFill>
                          <a:srgbClr val="0070C0"/>
                        </a:solidFill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3501767"/>
                  </a:ext>
                </a:extLst>
              </a:tr>
              <a:tr h="537842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Possession</a:t>
                      </a:r>
                      <a:endParaRPr lang="en-GB" sz="95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fact that you have or own something.</a:t>
                      </a:r>
                      <a:endParaRPr lang="en-GB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8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Baby’s bottle, teacher’s pen, dog’s bone, mug’s handle</a:t>
                      </a:r>
                      <a:endParaRPr lang="en-GB" sz="950" dirty="0">
                        <a:solidFill>
                          <a:srgbClr val="0070C0"/>
                        </a:solidFill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433530"/>
                  </a:ext>
                </a:extLst>
              </a:tr>
              <a:tr h="501476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Conjunction</a:t>
                      </a:r>
                      <a:endParaRPr lang="en-GB" sz="95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word used to connect clauses or sentences.</a:t>
                      </a:r>
                      <a:endParaRPr lang="en-GB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3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Because, if, when, that, as, although, after, before, while.</a:t>
                      </a:r>
                      <a:endParaRPr lang="en-GB" sz="950" dirty="0">
                        <a:solidFill>
                          <a:srgbClr val="0070C0"/>
                        </a:solidFill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7917707"/>
                  </a:ext>
                </a:extLst>
              </a:tr>
              <a:tr h="1005707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Adverbial clause</a:t>
                      </a:r>
                      <a:endParaRPr lang="en-GB" sz="95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clause that functions as an adverb in a sentence that provides additional information.</a:t>
                      </a:r>
                      <a:endParaRPr lang="en-GB" sz="95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5918218"/>
                  </a:ext>
                </a:extLst>
              </a:tr>
              <a:tr h="5014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put up my umbrella </a:t>
                      </a:r>
                      <a:r>
                        <a:rPr lang="en-US" sz="950" b="1" u="sng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 it started to rain.</a:t>
                      </a:r>
                      <a:endParaRPr lang="en-GB" sz="950" b="1" u="sng" dirty="0">
                        <a:solidFill>
                          <a:srgbClr val="0070C0"/>
                        </a:solidFill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0241803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B5C462BB-B139-47E0-A8F9-E967FAC46F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651112"/>
              </p:ext>
            </p:extLst>
          </p:nvPr>
        </p:nvGraphicFramePr>
        <p:xfrm>
          <a:off x="4084158" y="3124610"/>
          <a:ext cx="3392304" cy="34331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24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8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0179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275878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1941">
                <a:tc>
                  <a:txBody>
                    <a:bodyPr/>
                    <a:lstStyle/>
                    <a:p>
                      <a:r>
                        <a:rPr lang="en-US" altLang="en-GB" sz="950" b="0" dirty="0">
                          <a:latin typeface="CCW Cursive Writing 1" panose="03050602040000000000" pitchFamily="66" charset="0"/>
                        </a:rPr>
                        <a:t>Y1</a:t>
                      </a:r>
                      <a:endParaRPr lang="en-GB" altLang="en-GB" sz="95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Adventure narrative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A story where the author takes the reader on an adventure.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563">
                <a:tc>
                  <a:txBody>
                    <a:bodyPr/>
                    <a:lstStyle/>
                    <a:p>
                      <a:r>
                        <a:rPr lang="en-US" altLang="en-GB" sz="950" b="0" dirty="0">
                          <a:latin typeface="CCW Cursive Writing 1" panose="03050602040000000000" pitchFamily="66" charset="0"/>
                        </a:rPr>
                        <a:t>Y2</a:t>
                      </a:r>
                      <a:endParaRPr lang="en-GB" altLang="en-GB" sz="95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Persuasive – subordination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Add more information to a sentence by using subordinating conjunctions; when, if, because and that.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7878860"/>
                  </a:ext>
                </a:extLst>
              </a:tr>
              <a:tr h="872286">
                <a:tc>
                  <a:txBody>
                    <a:bodyPr/>
                    <a:lstStyle/>
                    <a:p>
                      <a:r>
                        <a:rPr lang="en-US" altLang="en-GB" sz="950" b="0" dirty="0">
                          <a:latin typeface="CCW Cursive Writing 1" panose="03050602040000000000" pitchFamily="66" charset="0"/>
                        </a:rPr>
                        <a:t>Y2</a:t>
                      </a:r>
                      <a:endParaRPr lang="en-GB" altLang="en-GB" sz="95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Instructions - Apostrophes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Add an apostrophe before the ‘s’ for singular nouns with possession.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5790034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E15C4746-27A0-4A2A-AB98-AB725A5D2A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71989"/>
              </p:ext>
            </p:extLst>
          </p:nvPr>
        </p:nvGraphicFramePr>
        <p:xfrm>
          <a:off x="4084158" y="483240"/>
          <a:ext cx="3392304" cy="26338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555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026745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35455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579400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Singular nouns show possession by placing the apostrophe before the ‘s’.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849961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Letter-join Basic 36" panose="02000505000000020003" pitchFamily="50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CCW Cursive Writing 1" panose="03050602040000000000" pitchFamily="66" charset="0"/>
                        </a:rPr>
                        <a:t>An adverbial clause adds an additional idea to a sentence. The idea adds more information about the verb in the main clause. </a:t>
                      </a:r>
                      <a:endParaRPr 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849961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Letter-join Basic 36" panose="02000505000000020003" pitchFamily="50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CCW Cursive Writing 1" panose="03050602040000000000" pitchFamily="66" charset="0"/>
                        </a:rPr>
                        <a:t>An adverbial clause can be moved around in a sentence and begins with a subordinating conjunction.</a:t>
                      </a:r>
                      <a:endParaRPr 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2828869"/>
                  </a:ext>
                </a:extLst>
              </a:tr>
            </a:tbl>
          </a:graphicData>
        </a:graphic>
      </p:graphicFrame>
      <p:sp>
        <p:nvSpPr>
          <p:cNvPr id="22" name="Text Box 1">
            <a:extLst>
              <a:ext uri="{FF2B5EF4-FFF2-40B4-BE49-F238E27FC236}">
                <a16:creationId xmlns:a16="http://schemas.microsoft.com/office/drawing/2014/main" id="{B62DF21D-FF6D-4243-80C0-DAF15747B246}"/>
              </a:ext>
            </a:extLst>
          </p:cNvPr>
          <p:cNvSpPr txBox="1"/>
          <p:nvPr/>
        </p:nvSpPr>
        <p:spPr>
          <a:xfrm>
            <a:off x="3778025" y="150292"/>
            <a:ext cx="4004569" cy="243474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latin typeface="CCW Cursive Writing 1" panose="03050602040000000000" pitchFamily="66" charset="0"/>
              </a:rPr>
              <a:t>Adventure narrative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46A9761-6C44-42F2-A63A-E9B5CA0EBD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388150"/>
              </p:ext>
            </p:extLst>
          </p:nvPr>
        </p:nvGraphicFramePr>
        <p:xfrm>
          <a:off x="7601488" y="495191"/>
          <a:ext cx="4516531" cy="605161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16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8613">
                <a:tc>
                  <a:txBody>
                    <a:bodyPr/>
                    <a:lstStyle/>
                    <a:p>
                      <a:pPr algn="ctr"/>
                      <a:r>
                        <a:rPr lang="en-US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  <a:endParaRPr lang="en-GB" altLang="en-GB" sz="120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103">
                <a:tc>
                  <a:txBody>
                    <a:bodyPr/>
                    <a:lstStyle/>
                    <a:p>
                      <a:r>
                        <a:rPr lang="en-US" altLang="en-GB" sz="1000" b="1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Use apostrophes for singular possession:</a:t>
                      </a:r>
                    </a:p>
                    <a:p>
                      <a:endParaRPr lang="en-US" altLang="en-GB" sz="10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Write a possessive noun for each phrase to show singular possession and then use it in a sentence. Don’t forget to add an apostrophe and then the ‘s’.</a:t>
                      </a:r>
                    </a:p>
                    <a:p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Example: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the blanket of the </a:t>
                      </a:r>
                      <a:r>
                        <a:rPr lang="en-US" sz="1000" u="sng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baby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= the baby’s blanket</a:t>
                      </a:r>
                    </a:p>
                    <a:p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1000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Mum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dirty="0">
                          <a:solidFill>
                            <a:srgbClr val="FF99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washed </a:t>
                      </a:r>
                      <a:r>
                        <a:rPr lang="en-US" sz="1000" u="sng" kern="1200" dirty="0">
                          <a:solidFill>
                            <a:srgbClr val="FF99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baby’s blanket</a:t>
                      </a:r>
                      <a:r>
                        <a:rPr lang="en-US" sz="1000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</a:t>
                      </a:r>
                      <a:endParaRPr lang="en-GB" sz="1000" kern="1200" dirty="0">
                        <a:solidFill>
                          <a:srgbClr val="FF0000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00" b="1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Example: </a:t>
                      </a:r>
                      <a:r>
                        <a:rPr lang="en-US" altLang="en-GB" sz="1000" b="0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bicycle of the </a:t>
                      </a:r>
                      <a:r>
                        <a:rPr lang="en-US" altLang="en-GB" sz="1000" b="0" u="sng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child</a:t>
                      </a:r>
                      <a:r>
                        <a:rPr lang="en-US" altLang="en-GB" sz="1000" b="0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= the child’s bicycle</a:t>
                      </a:r>
                    </a:p>
                    <a:p>
                      <a:endParaRPr lang="en-US" altLang="en-GB" sz="1000" b="0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00" b="0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Dad</a:t>
                      </a:r>
                      <a:r>
                        <a:rPr lang="en-US" altLang="en-GB" sz="1000" b="0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en-GB" sz="1000" b="0" kern="1200" dirty="0">
                          <a:solidFill>
                            <a:srgbClr val="FF99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put the child’s bicycle in the shed</a:t>
                      </a:r>
                      <a:r>
                        <a:rPr lang="en-US" altLang="en-GB" sz="1000" b="0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</a:t>
                      </a:r>
                      <a:endParaRPr lang="en-US" altLang="en-GB" sz="1000" b="1" kern="1200" dirty="0">
                        <a:solidFill>
                          <a:srgbClr val="FF0000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0898">
                <a:tc>
                  <a:txBody>
                    <a:bodyPr/>
                    <a:lstStyle/>
                    <a:p>
                      <a:r>
                        <a:rPr lang="en-US" altLang="en-GB" sz="1100" b="1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Subordinating clauses:</a:t>
                      </a:r>
                    </a:p>
                    <a:p>
                      <a:endParaRPr lang="en-US" altLang="en-GB" sz="11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00" b="0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Add a subordinating clause to the main clause.</a:t>
                      </a:r>
                    </a:p>
                    <a:p>
                      <a:endParaRPr lang="en-US" altLang="en-GB" sz="1000" b="0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00" b="1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Example: </a:t>
                      </a:r>
                      <a:r>
                        <a:rPr lang="en-US" altLang="en-GB" sz="1000" b="0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My mum </a:t>
                      </a:r>
                      <a:r>
                        <a:rPr lang="en-US" altLang="en-GB" sz="1000" b="0" kern="1200" dirty="0">
                          <a:solidFill>
                            <a:srgbClr val="FF99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baked a cake</a:t>
                      </a:r>
                      <a:r>
                        <a:rPr lang="en-US" altLang="en-GB" sz="1000" b="0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US" altLang="en-GB" sz="1000" b="0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(main clause)</a:t>
                      </a:r>
                    </a:p>
                    <a:p>
                      <a:endParaRPr lang="en-US" altLang="en-GB" sz="1000" b="0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00" b="0" kern="120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Because it was my sister’s birthday, </a:t>
                      </a:r>
                      <a:r>
                        <a:rPr lang="en-US" altLang="en-GB" sz="1000" b="0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my mum </a:t>
                      </a:r>
                      <a:r>
                        <a:rPr lang="en-US" altLang="en-GB" sz="1000" b="0" kern="1200" dirty="0">
                          <a:solidFill>
                            <a:srgbClr val="FF99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baked a cake</a:t>
                      </a:r>
                      <a:r>
                        <a:rPr lang="en-US" altLang="en-GB" sz="1000" b="0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en-US" altLang="en-GB" sz="1000" b="0" kern="1200" dirty="0">
                        <a:solidFill>
                          <a:srgbClr val="FF0000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00" b="1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Example: </a:t>
                      </a:r>
                      <a:r>
                        <a:rPr lang="en-US" altLang="en-GB" sz="1000" b="0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children </a:t>
                      </a:r>
                      <a:r>
                        <a:rPr lang="en-US" altLang="en-GB" sz="1000" b="0" kern="1200" dirty="0">
                          <a:solidFill>
                            <a:srgbClr val="FF99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jumped in the waves</a:t>
                      </a:r>
                      <a:r>
                        <a:rPr lang="en-US" altLang="en-GB" sz="1000" b="0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US" altLang="en-GB" sz="1000" b="0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(main clause)</a:t>
                      </a:r>
                    </a:p>
                    <a:p>
                      <a:endParaRPr lang="en-US" altLang="en-GB" sz="1000" b="0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00" b="0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children </a:t>
                      </a:r>
                      <a:r>
                        <a:rPr lang="en-US" altLang="en-GB" sz="1000" b="0" kern="1200" dirty="0">
                          <a:solidFill>
                            <a:srgbClr val="FF99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jumped in the waves </a:t>
                      </a:r>
                      <a:r>
                        <a:rPr lang="en-US" altLang="en-GB" sz="1000" b="0" kern="120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while the sun was shining.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90474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701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378</Words>
  <Application>Microsoft Office PowerPoint</Application>
  <PresentationFormat>Widescreen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CCW Cursive Writing 1</vt:lpstr>
      <vt:lpstr>Letter-join Basic 36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Lauren Wallis</dc:creator>
  <cp:lastModifiedBy>Siobhan McLeod</cp:lastModifiedBy>
  <cp:revision>24</cp:revision>
  <dcterms:created xsi:type="dcterms:W3CDTF">2024-07-24T15:16:30Z</dcterms:created>
  <dcterms:modified xsi:type="dcterms:W3CDTF">2025-04-16T13:41:26Z</dcterms:modified>
</cp:coreProperties>
</file>