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54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8E6D4-E7B9-409D-8070-036CFFEA9B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892B21-E171-4996-9F50-C0228915C2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689992-86D4-41B4-B00A-BF8E18B98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2DDB4-2A78-4D1F-AB97-3E99516D2182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6E25DE-5497-45CA-B307-1AC35F71D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0DA172-39E3-4453-B059-68E69E295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00230-81D8-4531-ABC7-457AE72A9F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896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966938-0946-4C2E-A7B1-BC6DBBAADC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71EB06-CFDF-41EC-8C54-E6F5DAAB2E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B64E55-E94E-4A5D-BE48-87BF00C36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2DDB4-2A78-4D1F-AB97-3E99516D2182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58C155-8E55-420F-B94A-6A197DE0E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956877-F449-4D03-921A-274871DD7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00230-81D8-4531-ABC7-457AE72A9F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9295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2034AC-E498-4A13-9A29-16FD69F909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F04133-3B15-4C5C-BB97-F84612538D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F3ADA2-8A64-4DF7-A8A1-17D4329B0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2DDB4-2A78-4D1F-AB97-3E99516D2182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3064F0-E247-4F52-B5AD-94C44524F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924F02-4615-40F5-A38D-0F646D318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00230-81D8-4531-ABC7-457AE72A9F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681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FD1C1F-BB33-4180-9428-3E5ED7297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770A9C-4867-4018-9316-DB9264070C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6F53DF-CC66-4F23-8F83-BB0E16209B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2DDB4-2A78-4D1F-AB97-3E99516D2182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CA8A4E-3030-4A36-953E-2A19A93D1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76A579-0160-4339-B64D-F9CB273FA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00230-81D8-4531-ABC7-457AE72A9F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7596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B1BB01-7571-4FE0-B322-22E1B7CF8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7B0E9C-0800-4C3C-9225-C8EA144460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1B74E5-08CE-427C-B5C2-48C3B5B2A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2DDB4-2A78-4D1F-AB97-3E99516D2182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688C67-563F-48B0-A559-1D0563DDD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A2E2BF-8FA2-4CF8-814A-8D79E35CD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00230-81D8-4531-ABC7-457AE72A9F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8218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7B88DC-2DA7-400F-B8E6-67AC8ECAF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68117A-BA5C-4307-A661-0B8F03EE13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785369-A1AA-4506-AE27-FB1C41C0B1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98CF81-4936-46B6-B99D-ED9AC2CCC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2DDB4-2A78-4D1F-AB97-3E99516D2182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CFE046-B4AB-4D7C-9EA8-C72537037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5A23A6-A9C1-4562-A70E-54820107C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00230-81D8-4531-ABC7-457AE72A9F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2230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13ADE-1A37-4B6D-990A-9517F59E9E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AB4CC6-79EB-4E8A-9CEF-8255E67607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5FFE76-2064-4EF1-8164-C03EBA7D15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A8681E9-96A5-447E-8C4B-4F42AFFA99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9893AC-403B-465A-BD15-94720E42F3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BB6397B-A64C-4CB0-84DE-353D893BF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2DDB4-2A78-4D1F-AB97-3E99516D2182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6647AD-2DDE-44DC-9E21-D82502AD4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7F1126E-4A30-4736-99B5-29A577B74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00230-81D8-4531-ABC7-457AE72A9F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6639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AB97C2-1BF5-49D0-8595-803EB8FC5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3E417FA-A6CC-4FB6-8002-EE01B50E3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2DDB4-2A78-4D1F-AB97-3E99516D2182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D2916B-BC61-4789-ABA1-DB7B24980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454AB7-E36B-4651-AF6C-36FAAF2FF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00230-81D8-4531-ABC7-457AE72A9F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9995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21965DE-C28B-47A4-AD3D-EAE906E1E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2DDB4-2A78-4D1F-AB97-3E99516D2182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5AC43B-6B7F-4CEA-A1F8-1035F134F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24B955-B61D-4257-9DDA-62DAA8CF1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00230-81D8-4531-ABC7-457AE72A9F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2122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938E2C-4DA1-46D9-92F0-E8A5608BC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E52362-063B-40C9-930E-35D771FB52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5BF703-5776-47BC-B0CF-23C6791EA6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ECA2ED-CD57-42AB-A997-4ADE16AB5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2DDB4-2A78-4D1F-AB97-3E99516D2182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DD72DF-EBBF-4A88-9945-CBA4C3C26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04C91-DFD1-499D-9104-5EBF29D24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00230-81D8-4531-ABC7-457AE72A9F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6420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ED08A6-E304-4ADD-86D3-462FFC5CAB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A747699-923E-4289-8D33-FA8EEC914D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D0ADB1-91FC-4D49-9DC5-A7E928AB27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D993AE-1974-4E2A-927E-EE2C2ECF3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2DDB4-2A78-4D1F-AB97-3E99516D2182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0E5126-A426-4F6D-9277-9166248CB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FD1608-AEAE-4E2F-BB9B-2BDFE8DA7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00230-81D8-4531-ABC7-457AE72A9F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66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29F776-D3F5-47F4-80F2-51E6CAFC16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DBC24C-6E35-4698-8616-21FC09139D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339686-9B9D-4521-AE03-32BA3B52AE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E2DDB4-2A78-4D1F-AB97-3E99516D2182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A462B9-689F-433D-BBE8-F520316535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A6F9E8-3176-4B01-8F11-2B74DC01D6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700230-81D8-4531-ABC7-457AE72A9F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4416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CB3723AD-25B6-41AE-84BA-1364F11665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72240" y="83890"/>
            <a:ext cx="7429500" cy="273090"/>
          </a:xfrm>
        </p:spPr>
        <p:txBody>
          <a:bodyPr numCol="1">
            <a:noAutofit/>
          </a:bodyPr>
          <a:lstStyle/>
          <a:p>
            <a:r>
              <a:rPr lang="en-US" sz="900" b="1" dirty="0"/>
              <a:t> </a:t>
            </a: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BF43AAFA-6656-4450-ABF0-18D0FCC5B0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5198084"/>
              </p:ext>
            </p:extLst>
          </p:nvPr>
        </p:nvGraphicFramePr>
        <p:xfrm>
          <a:off x="367345" y="419604"/>
          <a:ext cx="3009504" cy="59376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91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6284">
                <a:tc gridSpan="2"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Key Vocabulary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021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3D shapes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Shapes that show their length, width and depth.</a:t>
                      </a:r>
                      <a:endParaRPr lang="en-GB" sz="10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50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Cladding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 covering or coating on a structure or building.</a:t>
                      </a:r>
                      <a:endParaRPr lang="en-GB" sz="10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18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Frame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 stable structure that supports a building.</a:t>
                      </a:r>
                      <a:endParaRPr lang="en-GB" sz="10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915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Pavilion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 structure built for shelter.</a:t>
                      </a:r>
                      <a:endParaRPr lang="en-GB" sz="10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69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Reinforce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Strengthen or add support.</a:t>
                      </a:r>
                      <a:endParaRPr lang="en-GB" sz="10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38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Stable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Unlikely to give way or fall over.</a:t>
                      </a:r>
                      <a:endParaRPr lang="en-GB" sz="10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32263478"/>
                  </a:ext>
                </a:extLst>
              </a:tr>
              <a:tr h="7638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Structure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 building or object made from several different parts.</a:t>
                      </a:r>
                      <a:endParaRPr lang="en-GB" sz="10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68278743"/>
                  </a:ext>
                </a:extLst>
              </a:tr>
              <a:tr h="55050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Texture</a:t>
                      </a:r>
                      <a:endParaRPr lang="en-GB" sz="1000" b="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 feel or consistency of an object.</a:t>
                      </a:r>
                      <a:endParaRPr lang="en-GB" sz="10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49023274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ADAC5DD8-3CC3-409A-ACC4-FB0D356D3D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4569140"/>
              </p:ext>
            </p:extLst>
          </p:nvPr>
        </p:nvGraphicFramePr>
        <p:xfrm>
          <a:off x="6896993" y="4546601"/>
          <a:ext cx="5103405" cy="181065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182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17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93393">
                  <a:extLst>
                    <a:ext uri="{9D8B030D-6E8A-4147-A177-3AD203B41FA5}">
                      <a16:colId xmlns:a16="http://schemas.microsoft.com/office/drawing/2014/main" val="3827066675"/>
                    </a:ext>
                  </a:extLst>
                </a:gridCol>
              </a:tblGrid>
              <a:tr h="337854">
                <a:tc gridSpan="3">
                  <a:txBody>
                    <a:bodyPr/>
                    <a:lstStyle/>
                    <a:p>
                      <a:pPr algn="ctr"/>
                      <a:r>
                        <a:rPr lang="en-GB" altLang="en-GB" sz="900" dirty="0">
                          <a:latin typeface="CCW Cursive Writing 1" panose="03050602040000000000" pitchFamily="66" charset="0"/>
                        </a:rPr>
                        <a:t>Prior Knowledge 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GB" altLang="en-GB" dirty="0"/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8207">
                <a:tc>
                  <a:txBody>
                    <a:bodyPr/>
                    <a:lstStyle/>
                    <a:p>
                      <a:r>
                        <a:rPr lang="en-US" altLang="en-GB" sz="900" b="0" dirty="0">
                          <a:latin typeface="CCW Cursive Writing 1" panose="03050602040000000000" pitchFamily="66" charset="0"/>
                        </a:rPr>
                        <a:t>Year 1</a:t>
                      </a:r>
                      <a:endParaRPr lang="en-GB" altLang="en-GB" sz="9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Mechanisms</a:t>
                      </a:r>
                      <a:endParaRPr lang="en-GB" sz="9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Structures can be made stronger, stiffer and more stable. </a:t>
                      </a:r>
                      <a:endParaRPr lang="en-GB" sz="9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8197">
                <a:tc>
                  <a:txBody>
                    <a:bodyPr/>
                    <a:lstStyle/>
                    <a:p>
                      <a:r>
                        <a:rPr lang="en-US" altLang="en-GB" sz="900" b="0" dirty="0">
                          <a:latin typeface="CCW Cursive Writing 1" panose="03050602040000000000" pitchFamily="66" charset="0"/>
                        </a:rPr>
                        <a:t>Year 2</a:t>
                      </a:r>
                      <a:endParaRPr lang="en-GB" altLang="en-GB" sz="9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Structures</a:t>
                      </a:r>
                      <a:endParaRPr lang="en-GB" sz="9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Structures with wide, flat bases are the most stable.</a:t>
                      </a:r>
                      <a:endParaRPr lang="en-GB" sz="9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6401">
                <a:tc>
                  <a:txBody>
                    <a:bodyPr/>
                    <a:lstStyle/>
                    <a:p>
                      <a:r>
                        <a:rPr lang="en-US" altLang="en-GB" sz="900" b="0" dirty="0">
                          <a:latin typeface="CCW Cursive Writing 1" panose="03050602040000000000" pitchFamily="66" charset="0"/>
                        </a:rPr>
                        <a:t>Year 3</a:t>
                      </a:r>
                      <a:endParaRPr lang="en-GB" altLang="en-GB" sz="9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Mechanical Systems</a:t>
                      </a:r>
                      <a:endParaRPr lang="en-GB" sz="9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Making complex structure stiffer, stronger and more stable.</a:t>
                      </a:r>
                      <a:endParaRPr lang="en-GB" sz="9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07509847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12371D44-57E0-436C-937B-BD5A2810DD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706271"/>
              </p:ext>
            </p:extLst>
          </p:nvPr>
        </p:nvGraphicFramePr>
        <p:xfrm>
          <a:off x="3479355" y="1029288"/>
          <a:ext cx="3315132" cy="532797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57243">
                  <a:extLst>
                    <a:ext uri="{9D8B030D-6E8A-4147-A177-3AD203B41FA5}">
                      <a16:colId xmlns:a16="http://schemas.microsoft.com/office/drawing/2014/main" val="3034729171"/>
                    </a:ext>
                  </a:extLst>
                </a:gridCol>
                <a:gridCol w="2957889">
                  <a:extLst>
                    <a:ext uri="{9D8B030D-6E8A-4147-A177-3AD203B41FA5}">
                      <a16:colId xmlns:a16="http://schemas.microsoft.com/office/drawing/2014/main" val="771789285"/>
                    </a:ext>
                  </a:extLst>
                </a:gridCol>
              </a:tblGrid>
              <a:tr h="304791"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CCW Cursive Writing 1" panose="03050602040000000000" pitchFamily="66" charset="0"/>
                        </a:rPr>
                        <a:t>Key Knowledge </a:t>
                      </a:r>
                    </a:p>
                  </a:txBody>
                  <a:tcPr marL="74295" marR="74295" marT="37148" marB="37148"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910169"/>
                  </a:ext>
                </a:extLst>
              </a:tr>
              <a:tr h="653757">
                <a:tc>
                  <a:txBody>
                    <a:bodyPr/>
                    <a:lstStyle/>
                    <a:p>
                      <a:r>
                        <a:rPr lang="en-US" sz="1000" b="0" dirty="0">
                          <a:latin typeface="CCW Cursive Writing 1" panose="03050602040000000000" pitchFamily="66" charset="0"/>
                        </a:rPr>
                        <a:t>1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A free-standing structure is one that can stand on its own.</a:t>
                      </a:r>
                      <a:endParaRPr lang="en-GB" sz="100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1584818"/>
                  </a:ext>
                </a:extLst>
              </a:tr>
              <a:tr h="965814">
                <a:tc>
                  <a:txBody>
                    <a:bodyPr/>
                    <a:lstStyle/>
                    <a:p>
                      <a:r>
                        <a:rPr lang="en-US" sz="1000" b="0" dirty="0">
                          <a:latin typeface="CCW Cursive Writing 1" panose="03050602040000000000" pitchFamily="66" charset="0"/>
                        </a:rPr>
                        <a:t>2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CCW Cursive Writing 1" panose="03050602040000000000" pitchFamily="66" charset="0"/>
                        </a:rPr>
                        <a:t>Cubes, cuboids, triangular prisms and square-based pyramids are examples of frame shapes to create structures.</a:t>
                      </a:r>
                      <a:endParaRPr lang="en-GB" sz="10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5142700"/>
                  </a:ext>
                </a:extLst>
              </a:tr>
              <a:tr h="551369">
                <a:tc>
                  <a:txBody>
                    <a:bodyPr/>
                    <a:lstStyle/>
                    <a:p>
                      <a:r>
                        <a:rPr lang="en-US" sz="1000" b="0" dirty="0">
                          <a:latin typeface="CCW Cursive Writing 1" panose="03050602040000000000" pitchFamily="66" charset="0"/>
                        </a:rPr>
                        <a:t>3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CCW Cursive Writing 1" panose="03050602040000000000" pitchFamily="66" charset="0"/>
                        </a:rPr>
                        <a:t>A pavilion is a decorate building or structure.</a:t>
                      </a:r>
                      <a:endParaRPr lang="en-GB" sz="10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34594781"/>
                  </a:ext>
                </a:extLst>
              </a:tr>
              <a:tr h="772652">
                <a:tc>
                  <a:txBody>
                    <a:bodyPr/>
                    <a:lstStyle/>
                    <a:p>
                      <a:r>
                        <a:rPr lang="en-US" sz="1000" b="0" dirty="0">
                          <a:latin typeface="CCW Cursive Writing 1" panose="03050602040000000000" pitchFamily="66" charset="0"/>
                        </a:rPr>
                        <a:t>4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Cladding is a covering which can be applied to create different effects and textures.</a:t>
                      </a:r>
                      <a:endParaRPr lang="en-GB" sz="100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98772385"/>
                  </a:ext>
                </a:extLst>
              </a:tr>
              <a:tr h="726688">
                <a:tc>
                  <a:txBody>
                    <a:bodyPr/>
                    <a:lstStyle/>
                    <a:p>
                      <a:r>
                        <a:rPr lang="en-US" sz="1000" b="0" dirty="0">
                          <a:latin typeface="CCW Cursive Writing 1" panose="03050602040000000000" pitchFamily="66" charset="0"/>
                        </a:rPr>
                        <a:t>5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Weaves, concertinas and cut-outs are examples of cladding techniques.</a:t>
                      </a:r>
                      <a:endParaRPr lang="en-GB" sz="100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32408064"/>
                  </a:ext>
                </a:extLst>
              </a:tr>
              <a:tr h="613642">
                <a:tc>
                  <a:txBody>
                    <a:bodyPr/>
                    <a:lstStyle/>
                    <a:p>
                      <a:r>
                        <a:rPr lang="en-US" sz="1000" b="0" dirty="0">
                          <a:latin typeface="CCW Cursive Writing 1" panose="03050602040000000000" pitchFamily="66" charset="0"/>
                        </a:rPr>
                        <a:t>6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Reinforcing corners can make structures more strong and stable.</a:t>
                      </a:r>
                      <a:endParaRPr lang="en-GB" sz="100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53600408"/>
                  </a:ext>
                </a:extLst>
              </a:tr>
              <a:tr h="739258">
                <a:tc>
                  <a:txBody>
                    <a:bodyPr/>
                    <a:lstStyle/>
                    <a:p>
                      <a:r>
                        <a:rPr lang="en-GB" altLang="en-GB" sz="1000" b="0" dirty="0">
                          <a:latin typeface="CCW Cursive Writing 1" panose="03050602040000000000" pitchFamily="66" charset="0"/>
                        </a:rPr>
                        <a:t>7</a:t>
                      </a:r>
                      <a:endParaRPr lang="en-US" sz="10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CCW Cursive Writing 1" panose="03050602040000000000" pitchFamily="66" charset="0"/>
                        </a:rPr>
                        <a:t>Frames must be designed to support the weight of buildings. </a:t>
                      </a:r>
                      <a:endParaRPr lang="en-GB" sz="10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31194389"/>
                  </a:ext>
                </a:extLst>
              </a:tr>
            </a:tbl>
          </a:graphicData>
        </a:graphic>
      </p:graphicFrame>
      <p:sp>
        <p:nvSpPr>
          <p:cNvPr id="18" name="Text Box 1">
            <a:extLst>
              <a:ext uri="{FF2B5EF4-FFF2-40B4-BE49-F238E27FC236}">
                <a16:creationId xmlns:a16="http://schemas.microsoft.com/office/drawing/2014/main" id="{8DE69A99-9681-401A-917E-A689606B5049}"/>
              </a:ext>
            </a:extLst>
          </p:cNvPr>
          <p:cNvSpPr txBox="1"/>
          <p:nvPr/>
        </p:nvSpPr>
        <p:spPr>
          <a:xfrm>
            <a:off x="3479355" y="396242"/>
            <a:ext cx="3315132" cy="550585"/>
          </a:xfrm>
          <a:prstGeom prst="rect">
            <a:avLst/>
          </a:prstGeom>
          <a:solidFill>
            <a:schemeClr val="lt1"/>
          </a:solidFill>
          <a:ln w="28575">
            <a:solidFill>
              <a:schemeClr val="accent6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900" b="1" dirty="0">
                <a:latin typeface="CCW Cursive Writing 1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Design Technology</a:t>
            </a:r>
            <a:r>
              <a:rPr lang="en-GB" sz="900" b="1" dirty="0">
                <a:effectLst/>
                <a:latin typeface="CCW Cursive Writing 1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– Structures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900" b="1" dirty="0">
                <a:effectLst/>
                <a:latin typeface="CCW Cursive Writing 1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Knowledge Organiser</a:t>
            </a:r>
            <a:endParaRPr lang="en-GB" sz="900" dirty="0">
              <a:effectLst/>
              <a:latin typeface="CCW Cursive Writing 1" panose="03050602040000000000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1A6C0ACD-2B89-4D34-B32A-A5A902EB20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96993" y="427971"/>
            <a:ext cx="2860622" cy="4047639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B72D948D-BB81-491F-BA0E-857E83BF57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60121" y="431468"/>
            <a:ext cx="2045303" cy="1271955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B9DB6504-9DB8-4EC0-9E1A-A29C0A4A9B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60123" y="1763360"/>
            <a:ext cx="2045304" cy="1300604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29B43979-BAEE-4712-BB9F-2713EA86BFF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860122" y="3183838"/>
            <a:ext cx="2045305" cy="1291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10181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935B9B1AE2C7A409016C16F515324FB" ma:contentTypeVersion="18" ma:contentTypeDescription="Create a new document." ma:contentTypeScope="" ma:versionID="a407813301381cf3578283d076176d10">
  <xsd:schema xmlns:xsd="http://www.w3.org/2001/XMLSchema" xmlns:xs="http://www.w3.org/2001/XMLSchema" xmlns:p="http://schemas.microsoft.com/office/2006/metadata/properties" xmlns:ns3="5e9575c5-d48f-4f2a-bf2d-a5f4925c180d" xmlns:ns4="ea6f3f84-fa6e-4188-8e1b-49e9b6a9e9bf" targetNamespace="http://schemas.microsoft.com/office/2006/metadata/properties" ma:root="true" ma:fieldsID="dc44c7ece5100a944270daad1da32a11" ns3:_="" ns4:_="">
    <xsd:import namespace="5e9575c5-d48f-4f2a-bf2d-a5f4925c180d"/>
    <xsd:import namespace="ea6f3f84-fa6e-4188-8e1b-49e9b6a9e9b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ServiceOCR" minOccurs="0"/>
                <xsd:element ref="ns4:MediaServiceLocation" minOccurs="0"/>
                <xsd:element ref="ns4:MediaLengthInSeconds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  <xsd:element ref="ns4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9575c5-d48f-4f2a-bf2d-a5f4925c180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6f3f84-fa6e-4188-8e1b-49e9b6a9e9b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25" nillable="true" ma:displayName="_activity" ma:hidden="true" ma:internalName="_activity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ea6f3f84-fa6e-4188-8e1b-49e9b6a9e9bf" xsi:nil="true"/>
  </documentManagement>
</p:properties>
</file>

<file path=customXml/itemProps1.xml><?xml version="1.0" encoding="utf-8"?>
<ds:datastoreItem xmlns:ds="http://schemas.openxmlformats.org/officeDocument/2006/customXml" ds:itemID="{AAC64A46-2708-4033-80CA-02B123BBC4E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e9575c5-d48f-4f2a-bf2d-a5f4925c180d"/>
    <ds:schemaRef ds:uri="ea6f3f84-fa6e-4188-8e1b-49e9b6a9e9b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D6A79F4-1A9C-4CAD-9153-D6134C24EDF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95AEECE-74D5-4AD7-8099-C78594C98E76}">
  <ds:schemaRefs>
    <ds:schemaRef ds:uri="http://www.w3.org/XML/1998/namespace"/>
    <ds:schemaRef ds:uri="http://purl.org/dc/terms/"/>
    <ds:schemaRef ds:uri="http://schemas.microsoft.com/office/infopath/2007/PartnerControls"/>
    <ds:schemaRef ds:uri="http://purl.org/dc/dcmitype/"/>
    <ds:schemaRef ds:uri="http://schemas.microsoft.com/office/2006/documentManagement/types"/>
    <ds:schemaRef ds:uri="ea6f3f84-fa6e-4188-8e1b-49e9b6a9e9bf"/>
    <ds:schemaRef ds:uri="http://schemas.openxmlformats.org/package/2006/metadata/core-properties"/>
    <ds:schemaRef ds:uri="http://purl.org/dc/elements/1.1/"/>
    <ds:schemaRef ds:uri="5e9575c5-d48f-4f2a-bf2d-a5f4925c180d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223</Words>
  <Application>Microsoft Office PowerPoint</Application>
  <PresentationFormat>Widescreen</PresentationFormat>
  <Paragraphs>45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CCW Cursive Writing 1</vt:lpstr>
      <vt:lpstr>Times New Roman</vt:lpstr>
      <vt:lpstr>Office Theme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Lauren Wallis</dc:creator>
  <cp:lastModifiedBy>Lauren Wallis</cp:lastModifiedBy>
  <cp:revision>3</cp:revision>
  <dcterms:created xsi:type="dcterms:W3CDTF">2024-10-23T13:26:10Z</dcterms:created>
  <dcterms:modified xsi:type="dcterms:W3CDTF">2024-10-23T13:36:43Z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0x0101005935B9B1AE2C7A409016C16F515324FB</vt:lpwstr>
  </property>
</Properties>
</file>