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5" d="100"/>
          <a:sy n="125" d="100"/>
        </p:scale>
        <p:origin x="-2856" y="-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en Wallis" userId="14d927a2-156c-45fa-b1e2-db43449603d5" providerId="ADAL" clId="{C9501882-2090-48D9-9BDF-E5C5C15D587E}"/>
    <pc:docChg chg="modSld">
      <pc:chgData name="Lauren Wallis" userId="14d927a2-156c-45fa-b1e2-db43449603d5" providerId="ADAL" clId="{C9501882-2090-48D9-9BDF-E5C5C15D587E}" dt="2024-11-21T15:52:57.296" v="8" actId="20577"/>
      <pc:docMkLst>
        <pc:docMk/>
      </pc:docMkLst>
      <pc:sldChg chg="modSp">
        <pc:chgData name="Lauren Wallis" userId="14d927a2-156c-45fa-b1e2-db43449603d5" providerId="ADAL" clId="{C9501882-2090-48D9-9BDF-E5C5C15D587E}" dt="2024-11-21T15:52:57.296" v="8" actId="20577"/>
        <pc:sldMkLst>
          <pc:docMk/>
          <pc:sldMk cId="2132461935" sldId="256"/>
        </pc:sldMkLst>
        <pc:graphicFrameChg chg="modGraphic">
          <ac:chgData name="Lauren Wallis" userId="14d927a2-156c-45fa-b1e2-db43449603d5" providerId="ADAL" clId="{C9501882-2090-48D9-9BDF-E5C5C15D587E}" dt="2024-11-21T15:52:57.296" v="8" actId="20577"/>
          <ac:graphicFrameMkLst>
            <pc:docMk/>
            <pc:sldMk cId="2132461935" sldId="256"/>
            <ac:graphicFrameMk id="9" creationId="{01EC1D33-E84E-43A1-A137-1DFD9B60B85A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604D3-A361-416A-8A0E-35C306F062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B96397-2082-4026-961A-7195D1D8FE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A0700-4097-40DB-A712-5AD178A20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82565-A83D-41CE-B1E9-FFE6C3C6E646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57109A-AAF0-4978-AABF-46A5DAFA4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572303-3928-4BF9-95FF-A2944ACB6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FF64-A46D-4B4F-9D07-F4AC95B2D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5822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F6FC9-8AFB-4E7C-BAE6-D39E12F73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6881B3-7168-457D-9005-E0D9FA1652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AB9385-3DF8-40EC-A72F-2E73E0218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82565-A83D-41CE-B1E9-FFE6C3C6E646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EBC30-9788-4733-B7CA-DBAC3C2AE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961908-89E8-4526-8DEB-4712B4773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FF64-A46D-4B4F-9D07-F4AC95B2D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873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92F3AE-3E06-4EB4-B533-271CD56494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29A789-6337-431E-A242-DA4483B344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E0EFCB-D4C7-4520-92C3-4378EDFA3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82565-A83D-41CE-B1E9-FFE6C3C6E646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4CEFB3-1C64-4705-9419-8B2FD4FE9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854D4A-3528-4C6D-98C7-803F36A11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FF64-A46D-4B4F-9D07-F4AC95B2D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835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D0FB9-7DAA-4F4F-B7D2-3705946B2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2E552-F550-4210-8385-4E674CA1B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029ECB-4E1E-4451-82B7-D9ADCA404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82565-A83D-41CE-B1E9-FFE6C3C6E646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FEFD1E-A922-47A3-B295-C043F34A4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AA81E8-5AA0-4D04-8C03-D80ACAE0D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FF64-A46D-4B4F-9D07-F4AC95B2D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238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28223-D92F-4817-9E29-34285E251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5B7A30-1814-4A39-991C-2F6AEBB992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1F281E-5F37-4B52-B177-C006E6917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82565-A83D-41CE-B1E9-FFE6C3C6E646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7EAD94-F78F-4ABA-93A9-B7387E448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849222-5628-4AA4-A2FF-E5818924E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FF64-A46D-4B4F-9D07-F4AC95B2D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9397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A8EE6-2F80-415E-82AB-2FAC0E652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DFCD3-C841-4635-8752-E20A407D7A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74EAB8-5D80-4506-ADAE-1E49D46AEB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CC741F-D0F1-4D9E-A0F3-3A7A5BE35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82565-A83D-41CE-B1E9-FFE6C3C6E646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242653-DA68-48DC-A674-78FEE47A3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EC3B00-B045-4CA2-87F0-477392553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FF64-A46D-4B4F-9D07-F4AC95B2D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732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30916-5D02-4B42-8BD5-D4D937031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7BF1EA-65BB-49C5-9A2E-2F3CF4F6E9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B114A2-C54D-4D79-83EA-DC27DE6B5B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942D4E-34DD-4A58-889A-EDE82D9F7D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C8ACEB-EB04-4FD0-9CBF-BD917725FB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D2D46D-F20E-460B-A3B9-82D7EF9A6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82565-A83D-41CE-B1E9-FFE6C3C6E646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1AE400-6B42-4357-B082-DC9F99653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0F1F5B-E8DD-4A31-A646-E7E8326EE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FF64-A46D-4B4F-9D07-F4AC95B2D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69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0D3FF-1A3B-4EFE-A41A-C3CAEE9D2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39DC34-6518-4619-BC2E-4E483BCEB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82565-A83D-41CE-B1E9-FFE6C3C6E646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BFCB30-733C-4699-B1A5-1DA5D3B35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856843-70DA-44B5-B99C-38006078C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FF64-A46D-4B4F-9D07-F4AC95B2D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571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752746-ED40-46AF-B9C0-A1E1F777E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82565-A83D-41CE-B1E9-FFE6C3C6E646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324D5A-04BF-4CAE-BC5D-9E1BE4647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933DD9-1BC1-4E57-B47B-40C65C987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FF64-A46D-4B4F-9D07-F4AC95B2D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908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A1633-FE24-49FA-A396-07BA3EC81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AE138-9A89-4CD3-BC94-05790D40E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3B6017-533B-4F64-ADDE-87873508B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53B876-CC84-4D69-908E-2C82277F1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82565-A83D-41CE-B1E9-FFE6C3C6E646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D354C9-E7A9-45D0-96B7-DED58F3E8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18FF6A-694B-404D-9425-1F34CBA8A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FF64-A46D-4B4F-9D07-F4AC95B2D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85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997E4-07B7-445A-B5ED-4711DB740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3FF802-4BB0-4678-AD60-256C6015D3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04D310-CDE7-4133-A72F-CF57F28A7C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EE18E9-1A2B-4B97-8EF6-C3B87BC25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82565-A83D-41CE-B1E9-FFE6C3C6E646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EB910A-14C8-4A5F-850D-3C8D6894E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420EB7-65D2-4B4C-98AD-EED5F4326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FF64-A46D-4B4F-9D07-F4AC95B2D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22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377DDA-B0BC-4F37-9CB7-FA63166DF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ED447-41A4-47B8-90D3-BF6CF7E876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69182-17B5-491A-97AF-20013E8383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82565-A83D-41CE-B1E9-FFE6C3C6E646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4A20DA-AA2F-45D6-9D35-59A4BE1107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AA4C77-5B66-4AC2-95C5-DFABD975C0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2FF64-A46D-4B4F-9D07-F4AC95B2D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509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A006F49-545A-4A0D-A017-681E6B609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3883" y="113181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/>
              <a:t>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4E5C5EE-ECB8-4A03-B4FA-AF666BCDE1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738747"/>
              </p:ext>
            </p:extLst>
          </p:nvPr>
        </p:nvGraphicFramePr>
        <p:xfrm>
          <a:off x="620530" y="478364"/>
          <a:ext cx="3463625" cy="5964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75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60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0753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CW Cursive Writing 1" panose="03050602040000000000" pitchFamily="66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5080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Determiner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word that introduces a noun or noun phrase.</a:t>
                      </a:r>
                      <a:endParaRPr lang="en-GB" sz="9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02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the, a, an, some, several, two, various</a:t>
                      </a:r>
                      <a:endParaRPr lang="en-GB" sz="900" dirty="0">
                        <a:solidFill>
                          <a:srgbClr val="00B0F0"/>
                        </a:solidFill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0732608"/>
                  </a:ext>
                </a:extLst>
              </a:tr>
              <a:tr h="48412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Expanded noun phrase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noun phrase that has been extended with added detail.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7222464"/>
                  </a:ext>
                </a:extLst>
              </a:tr>
              <a:tr h="48310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Formal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Formal writing is ‘to-the-point’ and serious.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285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Noun phrase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group of words in a sentence which becomes the subject.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6558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Possessive determiner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type of determiner which tells the reader who or what the noun belongs to.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868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his, her, my, your, their, our, its</a:t>
                      </a:r>
                      <a:endParaRPr lang="en-GB" sz="900" dirty="0">
                        <a:solidFill>
                          <a:srgbClr val="00B0F0"/>
                        </a:solidFill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8007542"/>
                  </a:ext>
                </a:extLst>
              </a:tr>
              <a:tr h="456821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Preposition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word that tells the reader where something is.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99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on, in, next to, beyond, between, alongside, underneath, above</a:t>
                      </a:r>
                      <a:endParaRPr lang="en-GB" sz="900" dirty="0">
                        <a:solidFill>
                          <a:srgbClr val="00B0F0"/>
                        </a:solidFill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6607902"/>
                  </a:ext>
                </a:extLst>
              </a:tr>
              <a:tr h="80865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Prepositional phrase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group of words, beginning with a preposition, that describes where something is.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610411"/>
                  </a:ext>
                </a:extLst>
              </a:tr>
              <a:tr h="26862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Recount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retelling.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6575114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7CB3D10-B9F6-4803-8154-75F4290209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97874"/>
              </p:ext>
            </p:extLst>
          </p:nvPr>
        </p:nvGraphicFramePr>
        <p:xfrm>
          <a:off x="4146671" y="2084514"/>
          <a:ext cx="3392304" cy="435104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49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3950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488146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000" dirty="0">
                          <a:latin typeface="CCW Cursive Writing 1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5185">
                <a:tc>
                  <a:txBody>
                    <a:bodyPr/>
                    <a:lstStyle/>
                    <a:p>
                      <a:r>
                        <a:rPr lang="en-US" altLang="en-GB" sz="900" b="0" dirty="0">
                          <a:latin typeface="CCW Cursive Writing 1" panose="03050602040000000000" pitchFamily="66" charset="0"/>
                        </a:rPr>
                        <a:t>Year 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Traditional Tales</a:t>
                      </a:r>
                    </a:p>
                    <a:p>
                      <a:endParaRPr lang="en-US" sz="900" dirty="0">
                        <a:latin typeface="CCW Cursive Writing 1" panose="03050602040000000000" pitchFamily="66" charset="0"/>
                      </a:endParaRPr>
                    </a:p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Poetry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Noun phrases can be expanded before and after the noun. 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1431">
                <a:tc>
                  <a:txBody>
                    <a:bodyPr/>
                    <a:lstStyle/>
                    <a:p>
                      <a:r>
                        <a:rPr lang="en-US" altLang="en-GB" sz="900" b="0" dirty="0">
                          <a:latin typeface="CCW Cursive Writing 1" panose="03050602040000000000" pitchFamily="66" charset="0"/>
                        </a:rPr>
                        <a:t>Year 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Discussion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Ordinal determiners describe the position of a noun in a list e.g. first, second, third.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3218675"/>
                  </a:ext>
                </a:extLst>
              </a:tr>
              <a:tr h="1596280">
                <a:tc>
                  <a:txBody>
                    <a:bodyPr/>
                    <a:lstStyle/>
                    <a:p>
                      <a:r>
                        <a:rPr lang="en-US" altLang="en-GB" sz="900" b="0" dirty="0">
                          <a:latin typeface="CCW Cursive Writing 1" panose="03050602040000000000" pitchFamily="66" charset="0"/>
                        </a:rPr>
                        <a:t>Year 3</a:t>
                      </a:r>
                      <a:endParaRPr lang="en-GB" altLang="en-GB" sz="9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750" dirty="0">
                          <a:latin typeface="CCW Cursive Writing 1" panose="03050602040000000000" pitchFamily="66" charset="0"/>
                        </a:rPr>
                        <a:t>Non-chronological</a:t>
                      </a:r>
                      <a:endParaRPr lang="en-GB" sz="7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‘A’ is used when the noun phrase does not begin with a vowel sound.</a:t>
                      </a:r>
                    </a:p>
                    <a:p>
                      <a:endParaRPr lang="en-US" sz="900" dirty="0">
                        <a:latin typeface="CCW Cursive Writing 1" panose="03050602040000000000" pitchFamily="66" charset="0"/>
                      </a:endParaRPr>
                    </a:p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‘An’ is used when the noun phrase does begin with a vowel sound. 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787886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D99E5DC-1524-454A-84D9-01664ADB0B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116881"/>
              </p:ext>
            </p:extLst>
          </p:nvPr>
        </p:nvGraphicFramePr>
        <p:xfrm>
          <a:off x="4146669" y="483237"/>
          <a:ext cx="3392306" cy="151180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5559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026747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44500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CW Cursive Writing 1" panose="03050602040000000000" pitchFamily="66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500507"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Letter-join Basic 36" panose="02000505000000020003" pitchFamily="50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In order to be a determiner, the word must come before a noun or noun phrase – not after!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Letter-join Basic 36" panose="02000505000000020003" pitchFamily="50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A prepositional phrase must begin with a preposition. It is part of the noun phrase.</a:t>
                      </a:r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</a:tbl>
          </a:graphicData>
        </a:graphic>
      </p:graphicFrame>
      <p:sp>
        <p:nvSpPr>
          <p:cNvPr id="8" name="Text Box 1">
            <a:extLst>
              <a:ext uri="{FF2B5EF4-FFF2-40B4-BE49-F238E27FC236}">
                <a16:creationId xmlns:a16="http://schemas.microsoft.com/office/drawing/2014/main" id="{17E4C8E3-275E-496B-A344-BB3A260D0053}"/>
              </a:ext>
            </a:extLst>
          </p:cNvPr>
          <p:cNvSpPr txBox="1"/>
          <p:nvPr/>
        </p:nvSpPr>
        <p:spPr>
          <a:xfrm>
            <a:off x="3778025" y="150292"/>
            <a:ext cx="4004569" cy="243474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latin typeface="CCW Cursive Writing 1" panose="03050602040000000000" pitchFamily="66" charset="0"/>
              </a:rPr>
              <a:t>Recount (Formal Letter)</a:t>
            </a:r>
            <a:endParaRPr lang="en-GB" sz="1200" dirty="0">
              <a:latin typeface="CCW Cursive Writing 1" panose="03050602040000000000" pitchFamily="66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1EC1D33-E84E-43A1-A137-1DFD9B60B8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762499"/>
              </p:ext>
            </p:extLst>
          </p:nvPr>
        </p:nvGraphicFramePr>
        <p:xfrm>
          <a:off x="7601489" y="495190"/>
          <a:ext cx="3738956" cy="594036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738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82789">
                <a:tc>
                  <a:txBody>
                    <a:bodyPr/>
                    <a:lstStyle/>
                    <a:p>
                      <a:pPr algn="ctr"/>
                      <a:r>
                        <a:rPr lang="en-US" altLang="en-GB" sz="1200" dirty="0">
                          <a:latin typeface="CCW Cursive Writing 1" panose="03050602040000000000" pitchFamily="66" charset="0"/>
                        </a:rPr>
                        <a:t>Worked Examples</a:t>
                      </a:r>
                      <a:endParaRPr lang="en-GB" altLang="en-GB" sz="120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5352">
                <a:tc>
                  <a:txBody>
                    <a:bodyPr/>
                    <a:lstStyle/>
                    <a:p>
                      <a:r>
                        <a:rPr lang="en-US" altLang="en-GB" sz="950" b="1" u="none" kern="1200" dirty="0">
                          <a:solidFill>
                            <a:schemeClr val="tx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Possessive Determiners:</a:t>
                      </a:r>
                    </a:p>
                    <a:p>
                      <a:endParaRPr lang="en-US" altLang="en-GB" sz="950" b="1" u="none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950" b="0" u="none" kern="1200" dirty="0">
                          <a:solidFill>
                            <a:schemeClr val="tx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Identify the possessive determiners below:</a:t>
                      </a:r>
                    </a:p>
                    <a:p>
                      <a:endParaRPr lang="en-US" altLang="en-GB" sz="950" b="0" u="none" kern="1200" dirty="0">
                        <a:solidFill>
                          <a:srgbClr val="FF0000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950" b="1" u="sng" kern="1200" dirty="0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My</a:t>
                      </a:r>
                      <a:r>
                        <a:rPr lang="en-US" altLang="en-GB" sz="950" b="0" u="none" kern="1200" dirty="0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breakfast </a:t>
                      </a:r>
                      <a:r>
                        <a:rPr lang="en-US" altLang="en-GB" sz="950" b="0" u="none" kern="1200" dirty="0">
                          <a:solidFill>
                            <a:srgbClr val="FFC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was absolutely terrible</a:t>
                      </a:r>
                      <a:r>
                        <a:rPr lang="en-US" altLang="en-GB" sz="950" b="0" u="none" kern="1200" dirty="0">
                          <a:solidFill>
                            <a:srgbClr val="FF0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en-GB" sz="950" b="0" u="none" kern="1200" dirty="0">
                          <a:solidFill>
                            <a:schemeClr val="tx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altLang="en-GB" sz="950" b="0" u="none" kern="1200" dirty="0">
                          <a:solidFill>
                            <a:srgbClr val="FF0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en-GB" sz="950" b="0" u="none" kern="1200" dirty="0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bacon </a:t>
                      </a:r>
                      <a:r>
                        <a:rPr lang="en-US" altLang="en-GB" sz="950" b="0" u="none" kern="1200" dirty="0">
                          <a:solidFill>
                            <a:srgbClr val="FFC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was raw</a:t>
                      </a:r>
                      <a:r>
                        <a:rPr lang="en-US" altLang="en-GB" sz="950" b="0" u="none" kern="1200" dirty="0">
                          <a:solidFill>
                            <a:srgbClr val="FF0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! </a:t>
                      </a:r>
                      <a:r>
                        <a:rPr lang="en-US" altLang="en-GB" sz="950" b="0" u="none" kern="1200" dirty="0">
                          <a:solidFill>
                            <a:srgbClr val="FF66FF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Additionally, </a:t>
                      </a:r>
                      <a:r>
                        <a:rPr lang="en-US" altLang="en-GB" sz="950" b="1" u="sng" kern="1200" dirty="0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my brother’s</a:t>
                      </a:r>
                      <a:r>
                        <a:rPr lang="en-US" altLang="en-GB" sz="950" b="1" u="none" kern="1200" dirty="0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en-GB" sz="950" b="0" u="none" kern="1200" dirty="0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cereal</a:t>
                      </a:r>
                      <a:r>
                        <a:rPr lang="en-US" altLang="en-GB" sz="950" b="0" u="none" kern="1200" dirty="0">
                          <a:solidFill>
                            <a:srgbClr val="FF0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en-GB" sz="950" b="0" u="none" kern="1200" dirty="0">
                          <a:solidFill>
                            <a:srgbClr val="FFC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was covered </a:t>
                      </a:r>
                      <a:r>
                        <a:rPr lang="en-US" altLang="en-GB" sz="950" b="0" u="none" kern="1200">
                          <a:solidFill>
                            <a:srgbClr val="FFC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in spoiled </a:t>
                      </a:r>
                      <a:r>
                        <a:rPr lang="en-US" altLang="en-GB" sz="950" b="0" u="none" kern="1200" dirty="0">
                          <a:solidFill>
                            <a:srgbClr val="FFC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milk</a:t>
                      </a:r>
                      <a:r>
                        <a:rPr lang="en-US" altLang="en-GB" sz="950" b="0" u="none" kern="1200" dirty="0">
                          <a:solidFill>
                            <a:srgbClr val="FF0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endParaRPr lang="en-US" altLang="en-GB" sz="950" b="0" u="none" kern="1200" dirty="0">
                        <a:solidFill>
                          <a:srgbClr val="FF0000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950" b="0" u="none" kern="1200" dirty="0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I</a:t>
                      </a:r>
                      <a:r>
                        <a:rPr lang="en-US" altLang="en-GB" sz="950" b="0" u="none" kern="1200" dirty="0">
                          <a:solidFill>
                            <a:srgbClr val="FF0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en-GB" sz="950" b="0" u="none" kern="1200" dirty="0">
                          <a:solidFill>
                            <a:srgbClr val="FFC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expect to hear back from </a:t>
                      </a:r>
                      <a:r>
                        <a:rPr lang="en-US" altLang="en-GB" sz="950" b="1" u="sng" kern="1200" dirty="0">
                          <a:solidFill>
                            <a:srgbClr val="FFC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your</a:t>
                      </a:r>
                      <a:r>
                        <a:rPr lang="en-US" altLang="en-GB" sz="950" b="0" u="none" kern="1200" dirty="0">
                          <a:solidFill>
                            <a:srgbClr val="FFC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company soon</a:t>
                      </a:r>
                      <a:r>
                        <a:rPr lang="en-US" altLang="en-GB" sz="950" b="0" u="none" kern="1200" dirty="0">
                          <a:solidFill>
                            <a:srgbClr val="FF0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altLang="en-GB" sz="950" b="0" u="none" kern="1200" dirty="0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We</a:t>
                      </a:r>
                      <a:r>
                        <a:rPr lang="en-US" altLang="en-GB" sz="950" b="0" u="none" kern="1200" dirty="0">
                          <a:solidFill>
                            <a:srgbClr val="FF0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en-GB" sz="950" b="0" u="none" kern="1200" dirty="0">
                          <a:solidFill>
                            <a:srgbClr val="FFC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deserve an apology for </a:t>
                      </a:r>
                      <a:r>
                        <a:rPr lang="en-US" altLang="en-GB" sz="950" b="1" u="sng" kern="1200" dirty="0">
                          <a:solidFill>
                            <a:srgbClr val="FFC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our</a:t>
                      </a:r>
                      <a:r>
                        <a:rPr lang="en-US" altLang="en-GB" sz="950" b="0" u="none" kern="1200" dirty="0">
                          <a:solidFill>
                            <a:srgbClr val="FFC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shocking experience</a:t>
                      </a:r>
                      <a:r>
                        <a:rPr lang="en-US" altLang="en-GB" sz="950" b="0" u="none" kern="1200" dirty="0">
                          <a:solidFill>
                            <a:srgbClr val="FF0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! 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2225">
                <a:tc>
                  <a:txBody>
                    <a:bodyPr/>
                    <a:lstStyle/>
                    <a:p>
                      <a:r>
                        <a:rPr lang="en-US" altLang="en-GB" sz="950" b="1" u="none" kern="1200" dirty="0">
                          <a:solidFill>
                            <a:schemeClr val="tx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Expansion After the Noun (using prepositional phrases):</a:t>
                      </a:r>
                    </a:p>
                    <a:p>
                      <a:endParaRPr lang="en-US" altLang="en-GB" sz="950" b="1" u="none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950" b="0" u="none" kern="1200" dirty="0">
                          <a:solidFill>
                            <a:schemeClr val="tx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Match up these sentence ingredients to create expanded noun phrases. </a:t>
                      </a:r>
                    </a:p>
                    <a:p>
                      <a:endParaRPr lang="en-US" altLang="en-GB" sz="850" b="0" u="none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850" b="0" u="none" kern="1200" dirty="0">
                        <a:solidFill>
                          <a:srgbClr val="FF0000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850" b="0" u="none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90474992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58516858-F0BA-4E9B-87BE-E1286CAE5A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892218"/>
              </p:ext>
            </p:extLst>
          </p:nvPr>
        </p:nvGraphicFramePr>
        <p:xfrm>
          <a:off x="7657011" y="4260035"/>
          <a:ext cx="3627911" cy="178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8610">
                  <a:extLst>
                    <a:ext uri="{9D8B030D-6E8A-4147-A177-3AD203B41FA5}">
                      <a16:colId xmlns:a16="http://schemas.microsoft.com/office/drawing/2014/main" val="2721460716"/>
                    </a:ext>
                  </a:extLst>
                </a:gridCol>
                <a:gridCol w="1233858">
                  <a:extLst>
                    <a:ext uri="{9D8B030D-6E8A-4147-A177-3AD203B41FA5}">
                      <a16:colId xmlns:a16="http://schemas.microsoft.com/office/drawing/2014/main" val="182773143"/>
                    </a:ext>
                  </a:extLst>
                </a:gridCol>
                <a:gridCol w="1215443">
                  <a:extLst>
                    <a:ext uri="{9D8B030D-6E8A-4147-A177-3AD203B41FA5}">
                      <a16:colId xmlns:a16="http://schemas.microsoft.com/office/drawing/2014/main" val="2007582966"/>
                    </a:ext>
                  </a:extLst>
                </a:gridCol>
              </a:tblGrid>
              <a:tr h="372233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Noun phrase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Prepositional phrase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Predicate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7625261"/>
                  </a:ext>
                </a:extLst>
              </a:tr>
              <a:tr h="458918">
                <a:tc>
                  <a:txBody>
                    <a:bodyPr/>
                    <a:lstStyle/>
                    <a:p>
                      <a:r>
                        <a:rPr lang="en-US" sz="750" dirty="0">
                          <a:solidFill>
                            <a:srgbClr val="00B050"/>
                          </a:solidFill>
                          <a:latin typeface="CCW Cursive Writing 1" panose="03050602040000000000" pitchFamily="66" charset="0"/>
                        </a:rPr>
                        <a:t>A dirty knife</a:t>
                      </a:r>
                      <a:endParaRPr lang="en-GB" sz="750" dirty="0">
                        <a:solidFill>
                          <a:srgbClr val="00B050"/>
                        </a:solidFill>
                        <a:latin typeface="CCW Cursive Writing 1" panose="03050602040000000000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50" dirty="0">
                          <a:solidFill>
                            <a:srgbClr val="00B050"/>
                          </a:solidFill>
                          <a:latin typeface="CCW Cursive Writing 1" panose="03050602040000000000" pitchFamily="66" charset="0"/>
                        </a:rPr>
                        <a:t>between the seats</a:t>
                      </a:r>
                      <a:endParaRPr lang="en-GB" sz="750" dirty="0">
                        <a:solidFill>
                          <a:srgbClr val="00B050"/>
                        </a:solidFill>
                        <a:latin typeface="CCW Cursive Writing 1" panose="03050602040000000000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50" dirty="0">
                          <a:solidFill>
                            <a:srgbClr val="FFC000"/>
                          </a:solidFill>
                          <a:latin typeface="CCW Cursive Writing 1" panose="03050602040000000000" pitchFamily="66" charset="0"/>
                        </a:rPr>
                        <a:t>was stepped on by the staff</a:t>
                      </a:r>
                      <a:r>
                        <a:rPr lang="en-US" sz="750" dirty="0">
                          <a:solidFill>
                            <a:srgbClr val="FF0000"/>
                          </a:solidFill>
                          <a:latin typeface="CCW Cursive Writing 1" panose="03050602040000000000" pitchFamily="66" charset="0"/>
                        </a:rPr>
                        <a:t>.</a:t>
                      </a:r>
                      <a:endParaRPr lang="en-GB" sz="750" dirty="0">
                        <a:solidFill>
                          <a:srgbClr val="FF0000"/>
                        </a:solidFill>
                        <a:latin typeface="CCW Cursive Writing 1" panose="030506020400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872621"/>
                  </a:ext>
                </a:extLst>
              </a:tr>
              <a:tr h="372233">
                <a:tc>
                  <a:txBody>
                    <a:bodyPr/>
                    <a:lstStyle/>
                    <a:p>
                      <a:r>
                        <a:rPr lang="en-US" sz="750" dirty="0">
                          <a:solidFill>
                            <a:srgbClr val="00B050"/>
                          </a:solidFill>
                          <a:latin typeface="CCW Cursive Writing 1" panose="03050602040000000000" pitchFamily="66" charset="0"/>
                        </a:rPr>
                        <a:t>The armrest </a:t>
                      </a:r>
                      <a:endParaRPr lang="en-GB" sz="750" dirty="0">
                        <a:solidFill>
                          <a:srgbClr val="00B050"/>
                        </a:solidFill>
                        <a:latin typeface="CCW Cursive Writing 1" panose="03050602040000000000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50" dirty="0">
                          <a:solidFill>
                            <a:srgbClr val="00B050"/>
                          </a:solidFill>
                          <a:latin typeface="CCW Cursive Writing 1" panose="03050602040000000000" pitchFamily="66" charset="0"/>
                        </a:rPr>
                        <a:t>on the floor</a:t>
                      </a:r>
                      <a:endParaRPr lang="en-GB" sz="750" dirty="0">
                        <a:solidFill>
                          <a:srgbClr val="00B050"/>
                        </a:solidFill>
                        <a:latin typeface="CCW Cursive Writing 1" panose="03050602040000000000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50" dirty="0">
                          <a:solidFill>
                            <a:srgbClr val="FFC000"/>
                          </a:solidFill>
                          <a:latin typeface="CCW Cursive Writing 1" panose="03050602040000000000" pitchFamily="66" charset="0"/>
                        </a:rPr>
                        <a:t>was ripped to shreds</a:t>
                      </a:r>
                      <a:r>
                        <a:rPr lang="en-US" sz="750" dirty="0">
                          <a:solidFill>
                            <a:srgbClr val="FF0000"/>
                          </a:solidFill>
                          <a:latin typeface="CCW Cursive Writing 1" panose="03050602040000000000" pitchFamily="66" charset="0"/>
                        </a:rPr>
                        <a:t>.</a:t>
                      </a:r>
                      <a:endParaRPr lang="en-GB" sz="750" dirty="0">
                        <a:solidFill>
                          <a:srgbClr val="FF0000"/>
                        </a:solidFill>
                        <a:latin typeface="CCW Cursive Writing 1" panose="030506020400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774125"/>
                  </a:ext>
                </a:extLst>
              </a:tr>
              <a:tr h="581296">
                <a:tc>
                  <a:txBody>
                    <a:bodyPr/>
                    <a:lstStyle/>
                    <a:p>
                      <a:r>
                        <a:rPr lang="en-US" sz="750" dirty="0">
                          <a:solidFill>
                            <a:srgbClr val="00B050"/>
                          </a:solidFill>
                          <a:latin typeface="CCW Cursive Writing 1" panose="03050602040000000000" pitchFamily="66" charset="0"/>
                        </a:rPr>
                        <a:t>Several customers</a:t>
                      </a:r>
                      <a:endParaRPr lang="en-GB" sz="750" dirty="0">
                        <a:solidFill>
                          <a:srgbClr val="00B050"/>
                        </a:solidFill>
                        <a:latin typeface="CCW Cursive Writing 1" panose="03050602040000000000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50" dirty="0">
                          <a:solidFill>
                            <a:srgbClr val="00B050"/>
                          </a:solidFill>
                          <a:latin typeface="CCW Cursive Writing 1" panose="03050602040000000000" pitchFamily="66" charset="0"/>
                        </a:rPr>
                        <a:t>next to me</a:t>
                      </a:r>
                      <a:endParaRPr lang="en-GB" sz="750" dirty="0">
                        <a:solidFill>
                          <a:srgbClr val="00B050"/>
                        </a:solidFill>
                        <a:latin typeface="CCW Cursive Writing 1" panose="03050602040000000000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50" dirty="0">
                          <a:solidFill>
                            <a:srgbClr val="FFC000"/>
                          </a:solidFill>
                          <a:latin typeface="CCW Cursive Writing 1" panose="03050602040000000000" pitchFamily="66" charset="0"/>
                        </a:rPr>
                        <a:t>were incredibly disappointed</a:t>
                      </a:r>
                      <a:r>
                        <a:rPr lang="en-US" sz="750" dirty="0">
                          <a:solidFill>
                            <a:srgbClr val="FF0000"/>
                          </a:solidFill>
                          <a:latin typeface="CCW Cursive Writing 1" panose="03050602040000000000" pitchFamily="66" charset="0"/>
                        </a:rPr>
                        <a:t>.</a:t>
                      </a:r>
                      <a:endParaRPr lang="en-GB" sz="750" dirty="0">
                        <a:solidFill>
                          <a:srgbClr val="FF0000"/>
                        </a:solidFill>
                        <a:latin typeface="CCW Cursive Writing 1" panose="030506020400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6080273"/>
                  </a:ext>
                </a:extLst>
              </a:tr>
            </a:tbl>
          </a:graphicData>
        </a:graphic>
      </p:graphicFrame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6CAE9B6-90C5-49D4-9E76-E67982FD425A}"/>
              </a:ext>
            </a:extLst>
          </p:cNvPr>
          <p:cNvCxnSpPr/>
          <p:nvPr/>
        </p:nvCxnSpPr>
        <p:spPr>
          <a:xfrm>
            <a:off x="8718654" y="4978474"/>
            <a:ext cx="190005" cy="190005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4E66947-E8D7-4DB1-B5C3-1F83A204768C}"/>
              </a:ext>
            </a:extLst>
          </p:cNvPr>
          <p:cNvCxnSpPr>
            <a:cxnSpLocks/>
          </p:cNvCxnSpPr>
          <p:nvPr/>
        </p:nvCxnSpPr>
        <p:spPr>
          <a:xfrm flipV="1">
            <a:off x="10029594" y="5061600"/>
            <a:ext cx="143785" cy="148442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B08C5B6-F12C-4A4A-8503-D3C9FEFF6F36}"/>
              </a:ext>
            </a:extLst>
          </p:cNvPr>
          <p:cNvCxnSpPr>
            <a:cxnSpLocks/>
          </p:cNvCxnSpPr>
          <p:nvPr/>
        </p:nvCxnSpPr>
        <p:spPr>
          <a:xfrm flipV="1">
            <a:off x="8718654" y="4990349"/>
            <a:ext cx="271850" cy="17813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83324AD-82F1-417C-907A-580BBEFCEC44}"/>
              </a:ext>
            </a:extLst>
          </p:cNvPr>
          <p:cNvCxnSpPr/>
          <p:nvPr/>
        </p:nvCxnSpPr>
        <p:spPr>
          <a:xfrm>
            <a:off x="9968938" y="5008162"/>
            <a:ext cx="190005" cy="190005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56BE5FB-78DC-4DC1-B1BF-1200BDEA744B}"/>
              </a:ext>
            </a:extLst>
          </p:cNvPr>
          <p:cNvCxnSpPr>
            <a:cxnSpLocks/>
          </p:cNvCxnSpPr>
          <p:nvPr/>
        </p:nvCxnSpPr>
        <p:spPr>
          <a:xfrm>
            <a:off x="8736309" y="5679295"/>
            <a:ext cx="172833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392894E-1D34-4EC1-B7B2-7FC03B85AFDC}"/>
              </a:ext>
            </a:extLst>
          </p:cNvPr>
          <p:cNvCxnSpPr>
            <a:cxnSpLocks/>
          </p:cNvCxnSpPr>
          <p:nvPr/>
        </p:nvCxnSpPr>
        <p:spPr>
          <a:xfrm>
            <a:off x="9961969" y="5681274"/>
            <a:ext cx="172833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2461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35B9B1AE2C7A409016C16F515324FB" ma:contentTypeVersion="17" ma:contentTypeDescription="Create a new document." ma:contentTypeScope="" ma:versionID="120b71c918db07cad8542bd65be6ce3b">
  <xsd:schema xmlns:xsd="http://www.w3.org/2001/XMLSchema" xmlns:xs="http://www.w3.org/2001/XMLSchema" xmlns:p="http://schemas.microsoft.com/office/2006/metadata/properties" xmlns:ns3="5e9575c5-d48f-4f2a-bf2d-a5f4925c180d" xmlns:ns4="ea6f3f84-fa6e-4188-8e1b-49e9b6a9e9bf" targetNamespace="http://schemas.microsoft.com/office/2006/metadata/properties" ma:root="true" ma:fieldsID="f3a5417aec2ae78bc46a6b02c988cebd" ns3:_="" ns4:_="">
    <xsd:import namespace="5e9575c5-d48f-4f2a-bf2d-a5f4925c180d"/>
    <xsd:import namespace="ea6f3f84-fa6e-4188-8e1b-49e9b6a9e9b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ServiceLocation" minOccurs="0"/>
                <xsd:element ref="ns4:MediaLengthInSeconds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9575c5-d48f-4f2a-bf2d-a5f4925c180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6f3f84-fa6e-4188-8e1b-49e9b6a9e9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562FBD-D17C-4C38-899D-0162DB9776E6}">
  <ds:schemaRefs>
    <ds:schemaRef ds:uri="http://schemas.microsoft.com/office/2006/documentManagement/types"/>
    <ds:schemaRef ds:uri="5e9575c5-d48f-4f2a-bf2d-a5f4925c180d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ea6f3f84-fa6e-4188-8e1b-49e9b6a9e9bf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CAB4C48-CA5D-4E8B-86D9-A04863FB31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A42C12-44B8-4558-BEF7-84C64B69EC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9575c5-d48f-4f2a-bf2d-a5f4925c180d"/>
    <ds:schemaRef ds:uri="ea6f3f84-fa6e-4188-8e1b-49e9b6a9e9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379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CCW Cursive Writing 1</vt:lpstr>
      <vt:lpstr>Letter-join Basic 36</vt:lpstr>
      <vt:lpstr>Times New Roman</vt:lpstr>
      <vt:lpstr>Office Theme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Lauren Wallis</dc:creator>
  <cp:lastModifiedBy>Lauren Wallis</cp:lastModifiedBy>
  <cp:revision>4</cp:revision>
  <dcterms:created xsi:type="dcterms:W3CDTF">2024-07-25T13:01:24Z</dcterms:created>
  <dcterms:modified xsi:type="dcterms:W3CDTF">2024-11-21T15:52:58Z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0x0101005935B9B1AE2C7A409016C16F515324FB</vt:lpwstr>
  </property>
</Properties>
</file>