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918" y="-12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280FB-CBB2-40FC-A164-8DA0C8F78D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3E79D0-728C-4085-B2E9-87CF8175BC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7A3ED-68B1-4C97-935B-F947E1CAC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DBDD-AA05-4124-887F-442880DC77E5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ADBDD-B498-478B-94C8-6E21C08CF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FEF97-B2DD-4B81-B525-0730FDF03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7491-B6C5-4B11-8D8F-ACDAD63E4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70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5CDF5-67B5-4A8F-97D3-8362D9CBF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8A8850-624F-4A6D-8B20-CDFE76DA4A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E74A4A-8919-4E63-A602-C6B5570C5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DBDD-AA05-4124-887F-442880DC77E5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2A578-2CF9-4EC1-8838-88EFB4D70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7A565-D551-45CB-944C-7D0C52673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7491-B6C5-4B11-8D8F-ACDAD63E4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336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777EB8-9BA4-4409-9666-A2A00EBEA9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6EF76C-0650-420C-9DE3-159012F496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3B3813-BE00-4681-8B10-2FA4A400A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DBDD-AA05-4124-887F-442880DC77E5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1DF2A-54AD-4BF0-9736-1583DC223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439DD-0E5E-4787-B967-1CBC6CAAE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7491-B6C5-4B11-8D8F-ACDAD63E4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03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C13C0-E64F-4EA8-8414-0434BDF5C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7D571-811C-461E-91EC-6A17E8425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3FC73-9C70-4A85-B8DA-1DC5FD622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DBDD-AA05-4124-887F-442880DC77E5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2530B-BE0B-47D1-80F0-B2E170025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848BD-0286-436A-BEE5-CE74B15FE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7491-B6C5-4B11-8D8F-ACDAD63E4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55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8D8EA-B1EC-4229-ACC1-940EC6F7C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49BEB-45D6-468E-BC32-D56EBAD1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67E5B4-52AC-4642-9C4E-5AE1F4CF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DBDD-AA05-4124-887F-442880DC77E5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0A61B-E146-405F-88F1-FAF692E8E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8890A9-B43D-4E7C-B66E-E0855B6B0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7491-B6C5-4B11-8D8F-ACDAD63E4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001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4C80A-04A9-4D88-88BF-CE59BAC3A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E8C3D-9AE0-456E-BE55-E5E0DE3ECD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50CDB6-4BCF-4462-82B4-AB300C7415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1AB89-6F39-457A-9E1E-518C3E3C1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DBDD-AA05-4124-887F-442880DC77E5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AABA52-B660-4F04-BB97-B6493A1D3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A6B2C3-4834-475A-9583-D3D9D132F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7491-B6C5-4B11-8D8F-ACDAD63E4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69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AE261-849E-45B9-984E-F87443081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9AE14F-D90A-48D2-81B6-E2F5FA16B9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5618DC-2E14-4789-9FBB-C81382623E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CE0A96-332F-4449-9F12-D051E06243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C11DAF-B825-449C-9C3E-D928647AF4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F8C6FB-240A-4C2C-BF81-F8BE6A029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DBDD-AA05-4124-887F-442880DC77E5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E13968-D5CC-4113-93A1-20FD7EA57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B8FDE1-38B1-4664-B735-04377B235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7491-B6C5-4B11-8D8F-ACDAD63E4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577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EAC21-D8FA-42ED-8AD1-7B6FD2792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B8C1D6-A03A-45E4-A865-4970DFA3F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DBDD-AA05-4124-887F-442880DC77E5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6E0A4B-C6E2-47C7-902D-658C78FA6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43CEE0-BAC8-4BFD-9CF3-064A76824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7491-B6C5-4B11-8D8F-ACDAD63E4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400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14D0CE-0A84-4A5D-8B8E-19E8DEBBC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DBDD-AA05-4124-887F-442880DC77E5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C7915F-8671-4398-9454-B377D8664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78854F-66F8-41C6-A5DF-DF2CF4A9B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7491-B6C5-4B11-8D8F-ACDAD63E4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956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2D2EF-D68C-4093-AB9D-73DEFA80E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1CF36-006D-445A-9499-E6D67B10C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1BB4D0-54B5-46B5-AE47-3BEA92DFAF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362DCF-8FE5-47CD-9574-06F8542FB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DBDD-AA05-4124-887F-442880DC77E5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9A12FF-9B74-40B7-8FAE-5E3D7AF2D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80182E-6A80-45C7-9F8E-4949CBA69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7491-B6C5-4B11-8D8F-ACDAD63E4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441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9A7F1-F254-4908-98B3-17429BA50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38F9D8-A2D2-43CA-97BC-EC12E9F975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4FA3B8-AD48-4388-9788-189DD2BF4C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9C191D-048F-4D4E-91A6-D9C1890C0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FDBDD-AA05-4124-887F-442880DC77E5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A0CD89-D1CC-41A6-861E-240A67C07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13F845-B932-4190-8EDE-F6DBE37EE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7491-B6C5-4B11-8D8F-ACDAD63E4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048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007910-F424-474F-9448-F2FFA144A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9AD3E6-03A5-4C68-ADB0-4CF4DC28D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170743-7BA3-4021-B7E4-60E603B616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FDBDD-AA05-4124-887F-442880DC77E5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1BDEC8-FF36-4F86-94B8-AD3FE9789C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407CF-C2F7-4783-8043-C55BA815C6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C7491-B6C5-4B11-8D8F-ACDAD63E4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7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147AE278-0F9A-46C1-B3D2-BED355D8A9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2240" y="83890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900" b="1" dirty="0"/>
              <a:t> 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9AD3A32D-BC0D-4E40-BA65-C6111FC32C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701515"/>
              </p:ext>
            </p:extLst>
          </p:nvPr>
        </p:nvGraphicFramePr>
        <p:xfrm>
          <a:off x="357809" y="114763"/>
          <a:ext cx="3676803" cy="5464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6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3996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937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Assemble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 put something together or to build it.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37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Battery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cell which stores electricity.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9589213"/>
                  </a:ext>
                </a:extLst>
              </a:tr>
              <a:tr h="62937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Component 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part or an item of something bigger.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4865307"/>
                  </a:ext>
                </a:extLst>
              </a:tr>
              <a:tr h="44315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Conductor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material which allows electricity to pass through.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15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Design criteria 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set of rules that must be followed in a design.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1883272"/>
                  </a:ext>
                </a:extLst>
              </a:tr>
              <a:tr h="50867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Electricity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form of energy.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67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Evaluation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 reflect on a piece of work and identify the strengths and weaknesses.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6004310"/>
                  </a:ext>
                </a:extLst>
              </a:tr>
              <a:tr h="62937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Insulator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material which does not allow electricity to pass through.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8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Series circuit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circuit where the current follows one path.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68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Target audience 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particular group that a product is aimed at.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6302529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FE921906-2C35-4AF1-9E04-FE7BC3120A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930198"/>
              </p:ext>
            </p:extLst>
          </p:nvPr>
        </p:nvGraphicFramePr>
        <p:xfrm>
          <a:off x="7602641" y="3760650"/>
          <a:ext cx="3913498" cy="27991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50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2139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346856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9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149">
                <a:tc>
                  <a:txBody>
                    <a:bodyPr/>
                    <a:lstStyle/>
                    <a:p>
                      <a:r>
                        <a:rPr lang="en-US" altLang="en-GB" sz="800" b="0" dirty="0">
                          <a:latin typeface="CCW Cursive Writing 1" panose="03050602040000000000" pitchFamily="66" charset="0"/>
                        </a:rPr>
                        <a:t>Year 1</a:t>
                      </a:r>
                      <a:endParaRPr lang="en-GB" altLang="en-GB" sz="8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Drawing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Different drawing tools can create different marks.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602">
                <a:tc>
                  <a:txBody>
                    <a:bodyPr/>
                    <a:lstStyle/>
                    <a:p>
                      <a:r>
                        <a:rPr lang="en-US" altLang="en-GB" sz="800" b="0" dirty="0">
                          <a:latin typeface="CCW Cursive Writing 1" panose="03050602040000000000" pitchFamily="66" charset="0"/>
                        </a:rPr>
                        <a:t>Year 1</a:t>
                      </a:r>
                      <a:endParaRPr lang="en-GB" altLang="en-GB" sz="8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Drawing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Drawing tools could include pencils, pens, charcoal, pastels and felt tips.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295">
                <a:tc>
                  <a:txBody>
                    <a:bodyPr/>
                    <a:lstStyle/>
                    <a:p>
                      <a:r>
                        <a:rPr lang="en-US" altLang="en-GB" sz="800" b="0" dirty="0">
                          <a:latin typeface="CCW Cursive Writing 1" panose="03050602040000000000" pitchFamily="66" charset="0"/>
                        </a:rPr>
                        <a:t>Year 3</a:t>
                      </a:r>
                      <a:endParaRPr lang="en-GB" altLang="en-GB" sz="8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Painting and Mixed Media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Different drawing tools can create different types of line.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  <a:tr h="531704">
                <a:tc>
                  <a:txBody>
                    <a:bodyPr/>
                    <a:lstStyle/>
                    <a:p>
                      <a:r>
                        <a:rPr lang="en-US" altLang="en-GB" sz="800" b="0" dirty="0">
                          <a:latin typeface="CCW Cursive Writing 1" panose="03050602040000000000" pitchFamily="66" charset="0"/>
                        </a:rPr>
                        <a:t>Year 3</a:t>
                      </a:r>
                      <a:endParaRPr lang="en-GB" altLang="en-GB" sz="8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Painting and Mixed Media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Light and dark </a:t>
                      </a:r>
                      <a:r>
                        <a:rPr lang="en-US" sz="800" dirty="0" err="1">
                          <a:latin typeface="CCW Cursive Writing 1" panose="03050602040000000000" pitchFamily="66" charset="0"/>
                        </a:rPr>
                        <a:t>colours</a:t>
                      </a:r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 next to each other create contrast. 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569">
                <a:tc>
                  <a:txBody>
                    <a:bodyPr/>
                    <a:lstStyle/>
                    <a:p>
                      <a:r>
                        <a:rPr lang="en-US" altLang="en-GB" sz="800" b="0" dirty="0">
                          <a:latin typeface="CCW Cursive Writing 1" panose="03050602040000000000" pitchFamily="66" charset="0"/>
                        </a:rPr>
                        <a:t>Year 3</a:t>
                      </a:r>
                      <a:endParaRPr lang="en-GB" altLang="en-GB" sz="8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Painting and Mixed Media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Shading can add texture to an artwork.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0427349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7EBD35EF-E26C-42E5-96BD-53BE57A06D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669850"/>
              </p:ext>
            </p:extLst>
          </p:nvPr>
        </p:nvGraphicFramePr>
        <p:xfrm>
          <a:off x="4161061" y="724446"/>
          <a:ext cx="3315132" cy="485508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57243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2957889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325907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Key Knowledge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826183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CCW Cursive Writing 1" panose="03050602040000000000" pitchFamily="66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An electrical system is a group of components that work together to transport electricity. 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653952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CCW Cursive Writing 1" panose="03050602040000000000" pitchFamily="66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Torches use an electrical system (a circuit) in order to create light. 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619638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CCW Cursive Writing 1" panose="03050602040000000000" pitchFamily="66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Torch features include casing, bulbs, switches and reflectors.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  <a:tr h="826183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CCW Cursive Writing 1" panose="03050602040000000000" pitchFamily="66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We can use design criteria to design and make a product for a particular person.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8772385"/>
                  </a:ext>
                </a:extLst>
              </a:tr>
              <a:tr h="777035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CCW Cursive Writing 1" panose="03050602040000000000" pitchFamily="66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We can make a torch using a plastic bottle, tin foil and a working circuit. 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408064"/>
                  </a:ext>
                </a:extLst>
              </a:tr>
              <a:tr h="826183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CCW Cursive Writing 1" panose="03050602040000000000" pitchFamily="66" charset="0"/>
                        </a:rPr>
                        <a:t>6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Evaluation is important to identify what went well and what could have been better. 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3600408"/>
                  </a:ext>
                </a:extLst>
              </a:tr>
            </a:tbl>
          </a:graphicData>
        </a:graphic>
      </p:graphicFrame>
      <p:sp>
        <p:nvSpPr>
          <p:cNvPr id="18" name="Text Box 1">
            <a:extLst>
              <a:ext uri="{FF2B5EF4-FFF2-40B4-BE49-F238E27FC236}">
                <a16:creationId xmlns:a16="http://schemas.microsoft.com/office/drawing/2014/main" id="{78A14A97-4DA0-4EB6-AA22-7AA97279025E}"/>
              </a:ext>
            </a:extLst>
          </p:cNvPr>
          <p:cNvSpPr txBox="1"/>
          <p:nvPr/>
        </p:nvSpPr>
        <p:spPr>
          <a:xfrm>
            <a:off x="4161062" y="114761"/>
            <a:ext cx="3315132" cy="550585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900" b="1" dirty="0">
                <a:effectLst/>
                <a:latin typeface="CCW Cursive Writing 1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DT – Electrical Systems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900" b="1" dirty="0">
                <a:latin typeface="CCW Cursive Writing 1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GB" sz="900" b="1" dirty="0" err="1">
                <a:latin typeface="CCW Cursive Writing 1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nowledge</a:t>
            </a:r>
            <a:r>
              <a:rPr lang="en-GB" sz="900" b="1" dirty="0">
                <a:latin typeface="CCW Cursive Writing 1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Organiser</a:t>
            </a:r>
            <a:endParaRPr lang="en-GB" sz="900" dirty="0">
              <a:effectLst/>
              <a:latin typeface="CCW Cursive Writing 1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43561FCF-EC6A-40A6-BFC7-AE9BD246DA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631362"/>
              </p:ext>
            </p:extLst>
          </p:nvPr>
        </p:nvGraphicFramePr>
        <p:xfrm>
          <a:off x="357809" y="5707150"/>
          <a:ext cx="7118384" cy="85267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118384">
                  <a:extLst>
                    <a:ext uri="{9D8B030D-6E8A-4147-A177-3AD203B41FA5}">
                      <a16:colId xmlns:a16="http://schemas.microsoft.com/office/drawing/2014/main" val="3553195376"/>
                    </a:ext>
                  </a:extLst>
                </a:gridCol>
              </a:tblGrid>
              <a:tr h="27811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CW Cursive Writing 1" panose="03050602040000000000" pitchFamily="66" charset="0"/>
                        </a:rPr>
                        <a:t>Key People</a:t>
                      </a:r>
                      <a:endParaRPr lang="en-GB" sz="1100" dirty="0">
                        <a:latin typeface="CCW Cursive Writing 1" panose="030506020400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400258"/>
                  </a:ext>
                </a:extLst>
              </a:tr>
              <a:tr h="57456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Benjamin Franklin – Known as the lightning tamer and researched positive and negative charges. </a:t>
                      </a: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Thomas Edison – Invented a form of light bulb.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67575484"/>
                  </a:ext>
                </a:extLst>
              </a:tr>
            </a:tbl>
          </a:graphicData>
        </a:graphic>
      </p:graphicFrame>
      <p:pic>
        <p:nvPicPr>
          <p:cNvPr id="1026" name="Picture 2" descr="Given the diagram is a torch containing cells. The torch is not glowing  when the switch is ON. Now, it is opened to know the reasons. Which of the  following statements is">
            <a:extLst>
              <a:ext uri="{FF2B5EF4-FFF2-40B4-BE49-F238E27FC236}">
                <a16:creationId xmlns:a16="http://schemas.microsoft.com/office/drawing/2014/main" id="{A9ABC983-DA55-4382-9F22-AF5CF6D8AB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684" y="190138"/>
            <a:ext cx="3090069" cy="140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221E9372-F163-4245-83D4-4C2D66F7755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8574"/>
          <a:stretch/>
        </p:blipFill>
        <p:spPr>
          <a:xfrm>
            <a:off x="7602641" y="2105646"/>
            <a:ext cx="1802616" cy="1657350"/>
          </a:xfrm>
          <a:prstGeom prst="rect">
            <a:avLst/>
          </a:prstGeom>
        </p:spPr>
      </p:pic>
      <p:pic>
        <p:nvPicPr>
          <p:cNvPr id="1028" name="Picture 4" descr="10 Examples of Electrical Conductors and Insulators">
            <a:extLst>
              <a:ext uri="{FF2B5EF4-FFF2-40B4-BE49-F238E27FC236}">
                <a16:creationId xmlns:a16="http://schemas.microsoft.com/office/drawing/2014/main" id="{006CE374-F710-48C8-B202-AC09D7CE12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9602" y="1475185"/>
            <a:ext cx="2448444" cy="1632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0913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35B9B1AE2C7A409016C16F515324FB" ma:contentTypeVersion="18" ma:contentTypeDescription="Create a new document." ma:contentTypeScope="" ma:versionID="a407813301381cf3578283d076176d10">
  <xsd:schema xmlns:xsd="http://www.w3.org/2001/XMLSchema" xmlns:xs="http://www.w3.org/2001/XMLSchema" xmlns:p="http://schemas.microsoft.com/office/2006/metadata/properties" xmlns:ns3="5e9575c5-d48f-4f2a-bf2d-a5f4925c180d" xmlns:ns4="ea6f3f84-fa6e-4188-8e1b-49e9b6a9e9bf" targetNamespace="http://schemas.microsoft.com/office/2006/metadata/properties" ma:root="true" ma:fieldsID="dc44c7ece5100a944270daad1da32a11" ns3:_="" ns4:_="">
    <xsd:import namespace="5e9575c5-d48f-4f2a-bf2d-a5f4925c180d"/>
    <xsd:import namespace="ea6f3f84-fa6e-4188-8e1b-49e9b6a9e9b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Location" minOccurs="0"/>
                <xsd:element ref="ns4:MediaLengthInSeconds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9575c5-d48f-4f2a-bf2d-a5f4925c18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6f3f84-fa6e-4188-8e1b-49e9b6a9e9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5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a6f3f84-fa6e-4188-8e1b-49e9b6a9e9bf" xsi:nil="true"/>
  </documentManagement>
</p:properties>
</file>

<file path=customXml/itemProps1.xml><?xml version="1.0" encoding="utf-8"?>
<ds:datastoreItem xmlns:ds="http://schemas.openxmlformats.org/officeDocument/2006/customXml" ds:itemID="{D82BE49A-4FA1-41EF-A44B-6B7C3BB22B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9575c5-d48f-4f2a-bf2d-a5f4925c180d"/>
    <ds:schemaRef ds:uri="ea6f3f84-fa6e-4188-8e1b-49e9b6a9e9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18F0BC-8313-4A96-BDF7-B8AD931AEA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92E7E1-409B-4E7A-9BA3-C990DD5729E4}">
  <ds:schemaRefs>
    <ds:schemaRef ds:uri="http://purl.org/dc/elements/1.1/"/>
    <ds:schemaRef ds:uri="http://purl.org/dc/dcmitype/"/>
    <ds:schemaRef ds:uri="http://purl.org/dc/terms/"/>
    <ds:schemaRef ds:uri="5e9575c5-d48f-4f2a-bf2d-a5f4925c180d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ea6f3f84-fa6e-4188-8e1b-49e9b6a9e9bf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319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CCW Cursive Writing 1</vt:lpstr>
      <vt:lpstr>Times New Roman</vt:lpstr>
      <vt:lpstr>Office Theme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Lauren Wallis</dc:creator>
  <cp:lastModifiedBy>Lauren Wallis</cp:lastModifiedBy>
  <cp:revision>2</cp:revision>
  <dcterms:created xsi:type="dcterms:W3CDTF">2025-01-07T10:40:33Z</dcterms:created>
  <dcterms:modified xsi:type="dcterms:W3CDTF">2025-01-07T10:47:25Z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0x0101005935B9B1AE2C7A409016C16F515324FB</vt:lpwstr>
  </property>
</Properties>
</file>