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6" d="100"/>
          <a:sy n="86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708207"/>
              </p:ext>
            </p:extLst>
          </p:nvPr>
        </p:nvGraphicFramePr>
        <p:xfrm>
          <a:off x="131657" y="690027"/>
          <a:ext cx="2611543" cy="5600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8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XCCW Joined 1a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subordinating conjunction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subordinating conjunction joins a subordinating clause to another clause or sentence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statement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.Common form of  a sentence. It tells a fact.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command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Telling someone to do something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 that ask something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exclamations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sentence that show surprise or express a feeling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Persuasive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purpose is to convince the reader toward a certain point of view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Letter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Written message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12727"/>
              </p:ext>
            </p:extLst>
          </p:nvPr>
        </p:nvGraphicFramePr>
        <p:xfrm>
          <a:off x="2795257" y="4954012"/>
          <a:ext cx="2702415" cy="16971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3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5718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8062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XCCW Joined 1a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657">
                <a:tc>
                  <a:txBody>
                    <a:bodyPr/>
                    <a:lstStyle/>
                    <a:p>
                      <a:endParaRPr lang="en-GB" altLang="en-GB" sz="1000" b="0" dirty="0">
                        <a:latin typeface="XCCW Joined 1a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00" dirty="0" err="1">
                          <a:latin typeface="XCCW Joined 1a" panose="03050602040000000000" pitchFamily="66" charset="0"/>
                        </a:rPr>
                        <a:t>Yr</a:t>
                      </a:r>
                      <a:r>
                        <a:rPr lang="en-US" sz="700" dirty="0">
                          <a:latin typeface="XCCW Joined 1a" panose="03050602040000000000" pitchFamily="66" charset="0"/>
                        </a:rPr>
                        <a:t> 1</a:t>
                      </a:r>
                      <a:endParaRPr lang="en-GB" sz="7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XCCW Joined 1a" panose="03050602040000000000" pitchFamily="66" charset="0"/>
                        </a:rPr>
                        <a:t>Use question marks to show where questions have been used. </a:t>
                      </a:r>
                    </a:p>
                    <a:p>
                      <a:endParaRPr lang="en-GB" sz="8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387">
                <a:tc>
                  <a:txBody>
                    <a:bodyPr/>
                    <a:lstStyle/>
                    <a:p>
                      <a:endParaRPr lang="en-GB" altLang="en-GB" sz="1000" b="0" dirty="0">
                        <a:latin typeface="XCCW Joined 1a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00" dirty="0" err="1">
                          <a:latin typeface="XCCW Joined 1a" panose="03050602040000000000" pitchFamily="66" charset="0"/>
                        </a:rPr>
                        <a:t>Yr</a:t>
                      </a:r>
                      <a:r>
                        <a:rPr lang="en-US" sz="700" dirty="0">
                          <a:latin typeface="XCCW Joined 1a" panose="03050602040000000000" pitchFamily="66" charset="0"/>
                        </a:rPr>
                        <a:t> 1</a:t>
                      </a:r>
                      <a:endParaRPr lang="en-GB" sz="7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800" dirty="0">
                          <a:latin typeface="XCCW Joined 1a" panose="03050602040000000000" pitchFamily="66" charset="0"/>
                        </a:rPr>
                        <a:t>Use exclamation marks to show where an exclamation has been used.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800" dirty="0">
                          <a:latin typeface="XCCW Joined 1a" panose="03050602040000000000" pitchFamily="66" charset="0"/>
                        </a:rPr>
                        <a:t> </a:t>
                      </a:r>
                      <a:endParaRPr lang="en-GB" sz="8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657">
                <a:tc>
                  <a:txBody>
                    <a:bodyPr/>
                    <a:lstStyle/>
                    <a:p>
                      <a:endParaRPr lang="en-GB" altLang="en-GB" sz="1000" b="0" dirty="0">
                        <a:latin typeface="XCCW Joined 1a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00" dirty="0" err="1">
                          <a:latin typeface="XCCW Joined 1a" panose="03050602040000000000" pitchFamily="66" charset="0"/>
                        </a:rPr>
                        <a:t>Yr</a:t>
                      </a:r>
                      <a:r>
                        <a:rPr lang="en-US" sz="700" dirty="0">
                          <a:latin typeface="XCCW Joined 1a" panose="03050602040000000000" pitchFamily="66" charset="0"/>
                        </a:rPr>
                        <a:t> 1</a:t>
                      </a:r>
                      <a:endParaRPr lang="en-GB" sz="7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XCCW Joined 1a" panose="03050602040000000000" pitchFamily="66" charset="0"/>
                        </a:rPr>
                        <a:t>Join clauses using and, or, but. </a:t>
                      </a:r>
                      <a:endParaRPr lang="en-GB" sz="8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474407"/>
              </p:ext>
            </p:extLst>
          </p:nvPr>
        </p:nvGraphicFramePr>
        <p:xfrm>
          <a:off x="2791407" y="2237357"/>
          <a:ext cx="2628625" cy="27233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283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275786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8817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Persuasive letter is to convince someone of their point of view written in a letter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Exclamations can start with ‘what’ or ‘how’ and end in an exclamation mark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63749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Commands usually start with an imperative verb known as a bossy verb. They tell someone to do something.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Questions are sentences that ask something and end with a question mark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384500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Statements are sentences that state a fact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1624614" y="36695"/>
            <a:ext cx="5601809" cy="653332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2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English – Persuasive Letter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</a:t>
            </a:r>
            <a:r>
              <a:rPr lang="en-US" sz="1400" b="1" dirty="0" err="1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Organiser</a:t>
            </a:r>
            <a:endParaRPr lang="en-GB" sz="1400" b="1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DD0CAC-5A46-4B8D-9583-B264DA3A1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434" y="788506"/>
            <a:ext cx="1655566" cy="1359526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850E7B9-95A4-493B-9AAC-46070CA4E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177355"/>
              </p:ext>
            </p:extLst>
          </p:nvPr>
        </p:nvGraphicFramePr>
        <p:xfrm>
          <a:off x="7377343" y="857959"/>
          <a:ext cx="2396999" cy="5541066"/>
        </p:xfrm>
        <a:graphic>
          <a:graphicData uri="http://schemas.openxmlformats.org/drawingml/2006/table">
            <a:tbl>
              <a:tblPr firstRow="1" bandRow="1"/>
              <a:tblGrid>
                <a:gridCol w="2396999">
                  <a:extLst>
                    <a:ext uri="{9D8B030D-6E8A-4147-A177-3AD203B41FA5}">
                      <a16:colId xmlns:a16="http://schemas.microsoft.com/office/drawing/2014/main" val="2382835315"/>
                    </a:ext>
                  </a:extLst>
                </a:gridCol>
              </a:tblGrid>
              <a:tr h="2338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  <a:endParaRPr lang="en-GB" alt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87820"/>
                  </a:ext>
                </a:extLst>
              </a:tr>
              <a:tr h="13614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u="sng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Grammar Focus 1: </a:t>
                      </a:r>
                      <a:r>
                        <a:rPr lang="en-GB" sz="1050" dirty="0">
                          <a:solidFill>
                            <a:srgbClr val="FF0000"/>
                          </a:solidFill>
                          <a:effectLst/>
                          <a:latin typeface="XCCW Joined 1a" panose="03050602040000000000" pitchFamily="66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			              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use subordinating conjunctions.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stayed inside 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because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it was raining.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</a:t>
                      </a:r>
                      <a:endParaRPr lang="en-US" altLang="en-GB" sz="1000" b="1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066008"/>
                  </a:ext>
                </a:extLst>
              </a:tr>
              <a:tr h="26759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u="sng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Grammar Focus 2:</a:t>
                      </a:r>
                      <a:endParaRPr lang="en-US" altLang="en-GB" sz="1000" b="0" u="sng" kern="1200" dirty="0">
                        <a:solidFill>
                          <a:srgbClr val="00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Identify and use statements, questions, exclamations and commands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0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Question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What time is it?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0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Statement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It is raining.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0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Exclamation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What a surprise!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0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Command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000" b="0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Sit down.</a:t>
                      </a:r>
                    </a:p>
                  </a:txBody>
                  <a:tcPr marL="74295" marR="74295" marT="37148" marB="3714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137266"/>
                  </a:ext>
                </a:extLst>
              </a:tr>
              <a:tr h="419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altLang="en-GB" sz="1000" b="1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94439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82DC36A-E51C-4715-A154-AB5E5E6DE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5533" y="1232954"/>
            <a:ext cx="1984529" cy="47910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60185F8-CB11-4F0F-BD09-3FBF4F31C4A4}"/>
              </a:ext>
            </a:extLst>
          </p:cNvPr>
          <p:cNvSpPr txBox="1"/>
          <p:nvPr/>
        </p:nvSpPr>
        <p:spPr>
          <a:xfrm>
            <a:off x="5392814" y="857959"/>
            <a:ext cx="19845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CW Cursive Writing 1" panose="03050602040000000000" pitchFamily="66" charset="0"/>
              </a:rPr>
              <a:t>Persuasive Structure</a:t>
            </a:r>
            <a:endParaRPr lang="en-GB" sz="900" b="1" dirty="0">
              <a:latin typeface="CCW Cursive Writing 1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CC0F482672A409F4BBBC5183F93FA" ma:contentTypeVersion="11" ma:contentTypeDescription="Create a new document." ma:contentTypeScope="" ma:versionID="7746af73d4c37eca0107598e46491905">
  <xsd:schema xmlns:xsd="http://www.w3.org/2001/XMLSchema" xmlns:xs="http://www.w3.org/2001/XMLSchema" xmlns:p="http://schemas.microsoft.com/office/2006/metadata/properties" xmlns:ns2="b4d385f6-dd65-4bd2-90e2-003ddeccf305" xmlns:ns3="3e3e280b-8a27-4d81-a4c8-402f3e36e39c" targetNamespace="http://schemas.microsoft.com/office/2006/metadata/properties" ma:root="true" ma:fieldsID="fe817a313fd44017318fc66164bf0165" ns2:_="" ns3:_="">
    <xsd:import namespace="b4d385f6-dd65-4bd2-90e2-003ddeccf305"/>
    <xsd:import namespace="3e3e280b-8a27-4d81-a4c8-402f3e36e3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385f6-dd65-4bd2-90e2-003ddeccf3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7f1375d-6204-471b-a628-7b5216576d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3e280b-8a27-4d81-a4c8-402f3e36e39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3433a8b-fea9-4eb8-972b-3e53d7f1193b}" ma:internalName="TaxCatchAll" ma:showField="CatchAllData" ma:web="3e3e280b-8a27-4d81-a4c8-402f3e36e3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d385f6-dd65-4bd2-90e2-003ddeccf305">
      <Terms xmlns="http://schemas.microsoft.com/office/infopath/2007/PartnerControls"/>
    </lcf76f155ced4ddcb4097134ff3c332f>
    <TaxCatchAll xmlns="3e3e280b-8a27-4d81-a4c8-402f3e36e39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0E7AC5-DEE4-45A1-83C2-1F4C527600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d385f6-dd65-4bd2-90e2-003ddeccf305"/>
    <ds:schemaRef ds:uri="3e3e280b-8a27-4d81-a4c8-402f3e36e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8557C0-4311-4AE7-97AB-DA661028F049}">
  <ds:schemaRefs>
    <ds:schemaRef ds:uri="http://schemas.microsoft.com/office/2006/documentManagement/types"/>
    <ds:schemaRef ds:uri="3e3e280b-8a27-4d81-a4c8-402f3e36e39c"/>
    <ds:schemaRef ds:uri="http://schemas.openxmlformats.org/package/2006/metadata/core-properties"/>
    <ds:schemaRef ds:uri="b4d385f6-dd65-4bd2-90e2-003ddeccf305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C359E53-FD18-4683-88A8-4971CC73A7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6011</TotalTime>
  <Words>254</Words>
  <Application>Microsoft Office PowerPoint</Application>
  <PresentationFormat>A4 Paper (210x297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CCW Cursive Writing 1</vt:lpstr>
      <vt:lpstr>Segoe UI</vt:lpstr>
      <vt:lpstr>Times New Roman</vt:lpstr>
      <vt:lpstr>XCCW Joined 1a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Emma Harris</cp:lastModifiedBy>
  <cp:revision>84</cp:revision>
  <cp:lastPrinted>2017-10-30T10:21:12Z</cp:lastPrinted>
  <dcterms:created xsi:type="dcterms:W3CDTF">2017-10-15T20:56:30Z</dcterms:created>
  <dcterms:modified xsi:type="dcterms:W3CDTF">2025-01-08T16:16:26Z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0x010100924CC0F482672A409F4BBBC5183F93FA</vt:lpwstr>
  </property>
</Properties>
</file>