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27"/>
  </p:normalViewPr>
  <p:slideViewPr>
    <p:cSldViewPr snapToGrid="0" snapToObjects="1">
      <p:cViewPr varScale="1">
        <p:scale>
          <a:sx n="85" d="100"/>
          <a:sy n="85" d="100"/>
        </p:scale>
        <p:origin x="106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294" tIns="45647" rIns="91294" bIns="45647" numCol="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294" tIns="45647" rIns="91294" bIns="45647" numCol="1" rtlCol="0"/>
          <a:lstStyle>
            <a:lvl1pPr algn="r">
              <a:defRPr sz="1200"/>
            </a:lvl1pPr>
          </a:lstStyle>
          <a:p>
            <a:fld id="{74DA69C8-F84C-2947-85D9-F4E475966ECC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7" rIns="91294" bIns="45647" numCol="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294" tIns="45647" rIns="91294" bIns="45647" numCol="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8055"/>
          </a:xfrm>
          <a:prstGeom prst="rect">
            <a:avLst/>
          </a:prstGeom>
        </p:spPr>
        <p:txBody>
          <a:bodyPr vert="horz" lIns="91294" tIns="45647" rIns="91294" bIns="45647" numCol="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1294" tIns="45647" rIns="91294" bIns="45647" numCol="1" rtlCol="0" anchor="b"/>
          <a:lstStyle>
            <a:lvl1pPr algn="r">
              <a:defRPr sz="1200"/>
            </a:lvl1pPr>
          </a:lstStyle>
          <a:p>
            <a:fld id="{90C8F01E-995B-8848-96E4-13733EB6A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84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3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numCol="1"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 numCol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numCol="1"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 numCol="1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numCol="1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7089A-8636-F64C-9D23-B4C3EC8D4BA5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6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9545" y="47193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1800" b="1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895523"/>
              </p:ext>
            </p:extLst>
          </p:nvPr>
        </p:nvGraphicFramePr>
        <p:xfrm>
          <a:off x="131657" y="412377"/>
          <a:ext cx="2636838" cy="4414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58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10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4382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Letter-join Basic 36" panose="02000505000000020003" pitchFamily="50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3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Compare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look for similarities and differences.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58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Denominator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bottom number of a fraction.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51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Fraction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representation of a part of a whole.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9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Highest Common Factor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highest factor two numbers have in common.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9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Integer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number that is not a fraction, a whole number.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54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Lowest Common Multiple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lowest multiples two numbers share.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8278743"/>
                  </a:ext>
                </a:extLst>
              </a:tr>
              <a:tr h="3499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Numerator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top number in a fraction.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9023274"/>
                  </a:ext>
                </a:extLst>
              </a:tr>
              <a:tr h="3499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Order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First, second, third…..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0205511"/>
                  </a:ext>
                </a:extLst>
              </a:tr>
              <a:tr h="3499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Simplify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Reducing to a simpler form.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861871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394800"/>
              </p:ext>
            </p:extLst>
          </p:nvPr>
        </p:nvGraphicFramePr>
        <p:xfrm>
          <a:off x="2839820" y="3578777"/>
          <a:ext cx="3373428" cy="272747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90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2553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317838">
                <a:tc gridSpan="2">
                  <a:txBody>
                    <a:bodyPr/>
                    <a:lstStyle/>
                    <a:p>
                      <a:pPr algn="ctr"/>
                      <a:r>
                        <a:rPr lang="en-GB" altLang="en-GB" sz="1600" dirty="0">
                          <a:latin typeface="Letter-join Basic 36" panose="02000505000000020003" pitchFamily="50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418">
                <a:tc>
                  <a:txBody>
                    <a:bodyPr/>
                    <a:lstStyle/>
                    <a:p>
                      <a:r>
                        <a:rPr lang="en-GB" altLang="en-GB" sz="900" b="0" dirty="0">
                          <a:latin typeface="CCW Cursive Writing 1" panose="03050602040000000000" pitchFamily="66" charset="0"/>
                        </a:rPr>
                        <a:t>Y1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CW Cursive Writing 1" panose="03050602040000000000" pitchFamily="66" charset="0"/>
                        </a:rPr>
                        <a:t>Recognise and name a half and quarter of a shape, object or quantity.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3995442"/>
                  </a:ext>
                </a:extLst>
              </a:tr>
              <a:tr h="510894">
                <a:tc>
                  <a:txBody>
                    <a:bodyPr/>
                    <a:lstStyle/>
                    <a:p>
                      <a:r>
                        <a:rPr lang="en-GB" altLang="en-GB" sz="900" b="0" dirty="0">
                          <a:latin typeface="CCW Cursive Writing 1" panose="03050602040000000000" pitchFamily="66" charset="0"/>
                        </a:rPr>
                        <a:t>Y2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CW Cursive Writing 1" panose="03050602040000000000" pitchFamily="66" charset="0"/>
                        </a:rPr>
                        <a:t>Know the fractions 1/3 ¼ 2/4 ¾ and their equivalence.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982274"/>
                  </a:ext>
                </a:extLst>
              </a:tr>
              <a:tr h="510894">
                <a:tc>
                  <a:txBody>
                    <a:bodyPr/>
                    <a:lstStyle/>
                    <a:p>
                      <a:r>
                        <a:rPr lang="en-GB" altLang="en-GB" sz="900" b="0" dirty="0">
                          <a:latin typeface="CCW Cursive Writing 1" panose="03050602040000000000" pitchFamily="66" charset="0"/>
                        </a:rPr>
                        <a:t>Y3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CW Cursive Writing 1" panose="03050602040000000000" pitchFamily="66" charset="0"/>
                        </a:rPr>
                        <a:t>Unit fractions have 1 as the numerator and non unit fractions have a number greater than one as their numerator.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1557248"/>
                  </a:ext>
                </a:extLst>
              </a:tr>
              <a:tr h="510894">
                <a:tc>
                  <a:txBody>
                    <a:bodyPr/>
                    <a:lstStyle/>
                    <a:p>
                      <a:r>
                        <a:rPr lang="en-GB" altLang="en-GB" sz="900" b="0" dirty="0">
                          <a:latin typeface="CCW Cursive Writing 1" panose="03050602040000000000" pitchFamily="66" charset="0"/>
                        </a:rPr>
                        <a:t>Y4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CW Cursive Writing 1" panose="03050602040000000000" pitchFamily="66" charset="0"/>
                        </a:rPr>
                        <a:t>Fractions with the same denominator can be added together by adding the numerators.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0984963"/>
                  </a:ext>
                </a:extLst>
              </a:tr>
              <a:tr h="510894">
                <a:tc>
                  <a:txBody>
                    <a:bodyPr/>
                    <a:lstStyle/>
                    <a:p>
                      <a:r>
                        <a:rPr lang="en-GB" altLang="en-GB" sz="900" b="0" dirty="0">
                          <a:latin typeface="CCW Cursive Writing 1" panose="03050602040000000000" pitchFamily="66" charset="0"/>
                        </a:rPr>
                        <a:t>Y5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CW Cursive Writing 1" panose="03050602040000000000" pitchFamily="66" charset="0"/>
                        </a:rPr>
                        <a:t>Fractions can be compared and ordered depending on their denominator which gives their size value.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316455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7A16600-9CE5-7D4D-9238-FE903140D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444415"/>
              </p:ext>
            </p:extLst>
          </p:nvPr>
        </p:nvGraphicFramePr>
        <p:xfrm>
          <a:off x="2839820" y="452027"/>
          <a:ext cx="3392304" cy="282719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5559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026745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558737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etter-join Basic 36" panose="02000505000000020003" pitchFamily="50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358834"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Letter-join Basic 36" panose="02000505000000020003" pitchFamily="50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CW Cursive Writing 1" panose="03050602040000000000" pitchFamily="66" charset="0"/>
                        </a:rPr>
                        <a:t>Improper fractions are where the numerator is bigger than the denominator.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03162053"/>
                  </a:ext>
                </a:extLst>
              </a:tr>
              <a:tr h="439660"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Letter-join Basic 36" panose="02000505000000020003" pitchFamily="50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CW Cursive Writing 1" panose="03050602040000000000" pitchFamily="66" charset="0"/>
                        </a:rPr>
                        <a:t>Mixed numbers are where fractions and integers are used together to represent one whole and a part whole.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6006784"/>
                  </a:ext>
                </a:extLst>
              </a:tr>
              <a:tr h="439660"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Letter-join Basic 36" panose="02000505000000020003" pitchFamily="50" charset="0"/>
                        </a:rPr>
                        <a:t>3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CW Cursive Writing 1" panose="03050602040000000000" pitchFamily="66" charset="0"/>
                        </a:rPr>
                        <a:t>Multiplying fractions by an integer is have x amount of the fraction.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2609315"/>
                  </a:ext>
                </a:extLst>
              </a:tr>
              <a:tr h="439660"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Letter-join Basic 36" panose="02000505000000020003" pitchFamily="50" charset="0"/>
                        </a:rPr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CW Cursive Writing 1" panose="03050602040000000000" pitchFamily="66" charset="0"/>
                        </a:rPr>
                        <a:t>Multiplying fractions by fractions means you multiply the numerators together and then the denominators together.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9729520"/>
                  </a:ext>
                </a:extLst>
              </a:tr>
              <a:tr h="439660"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Letter-join Basic 36" panose="02000505000000020003" pitchFamily="50" charset="0"/>
                        </a:rPr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CW Cursive Writing 1" panose="03050602040000000000" pitchFamily="66" charset="0"/>
                        </a:rPr>
                        <a:t>When dividing fractions, you are sharing the fraction by the divisor. The numerator and denominator get larger.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6599393"/>
                  </a:ext>
                </a:extLst>
              </a:tr>
            </a:tbl>
          </a:graphicData>
        </a:graphic>
      </p:graphicFrame>
      <p:sp>
        <p:nvSpPr>
          <p:cNvPr id="9" name="Text Box 1">
            <a:extLst>
              <a:ext uri="{FF2B5EF4-FFF2-40B4-BE49-F238E27FC236}">
                <a16:creationId xmlns:a16="http://schemas.microsoft.com/office/drawing/2014/main" id="{B4B651D5-66AC-4685-ACBB-E250E3E48AAA}"/>
              </a:ext>
            </a:extLst>
          </p:cNvPr>
          <p:cNvSpPr txBox="1"/>
          <p:nvPr/>
        </p:nvSpPr>
        <p:spPr>
          <a:xfrm>
            <a:off x="1057835" y="47193"/>
            <a:ext cx="7718611" cy="307427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b="1" dirty="0">
                <a:latin typeface="Letter-join Basic 36" panose="02000505000000020003" pitchFamily="50" charset="0"/>
              </a:rPr>
              <a:t>Fractions: Multiplying and Dividing Fractions </a:t>
            </a:r>
            <a:r>
              <a:rPr lang="en-GB" b="1" dirty="0">
                <a:latin typeface="Letter-join Basic 36" panose="02000505000000020003" pitchFamily="50" charset="0"/>
              </a:rPr>
              <a:t>Knowledge Organiser</a:t>
            </a:r>
            <a:endParaRPr lang="en-GB" dirty="0">
              <a:latin typeface="Letter-join Basic 36" panose="02000505000000020003" pitchFamily="50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EF134E6-305B-4EEC-9B65-15EE6D7DB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423497"/>
              </p:ext>
            </p:extLst>
          </p:nvPr>
        </p:nvGraphicFramePr>
        <p:xfrm>
          <a:off x="131657" y="4884503"/>
          <a:ext cx="2636838" cy="191410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36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518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600" dirty="0">
                          <a:latin typeface="Letter-join Basic 36" panose="02000505000000020003" pitchFamily="50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2583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100" b="1" dirty="0">
                          <a:solidFill>
                            <a:schemeClr val="accent1"/>
                          </a:solidFill>
                          <a:latin typeface="Letter-join Basic 36" panose="02000505000000020003" pitchFamily="50" charset="0"/>
                        </a:rPr>
                        <a:t>                4         4               4/12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D619386D-851B-45DE-AD4F-CF6D138AC3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948888"/>
              </p:ext>
            </p:extLst>
          </p:nvPr>
        </p:nvGraphicFramePr>
        <p:xfrm>
          <a:off x="6382039" y="452027"/>
          <a:ext cx="3392304" cy="634657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392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5545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600" dirty="0">
                          <a:latin typeface="Letter-join Basic 36" panose="02000505000000020003" pitchFamily="50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1033">
                <a:tc>
                  <a:txBody>
                    <a:bodyPr/>
                    <a:lstStyle/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US" altLang="en-GB" sz="800" b="1" kern="1200" dirty="0">
                          <a:solidFill>
                            <a:schemeClr val="tx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2 3/5 x 3</a:t>
                      </a: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US" altLang="en-GB" sz="800" b="1" kern="1200" dirty="0">
                          <a:solidFill>
                            <a:schemeClr val="tx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3 x 2 = 6</a:t>
                      </a: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US" altLang="en-GB" sz="800" b="1" kern="1200" dirty="0">
                          <a:solidFill>
                            <a:schemeClr val="tx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3/5 x 3 = 9/5 = 1 4/5 </a:t>
                      </a: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US" altLang="en-GB" sz="800" b="1" kern="1200" dirty="0">
                          <a:solidFill>
                            <a:schemeClr val="tx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6 + 1 = 7    </a:t>
                      </a:r>
                      <a:r>
                        <a:rPr lang="en-US" altLang="en-GB" sz="1050" b="1" kern="1200" dirty="0">
                          <a:solidFill>
                            <a:schemeClr val="accent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7 4/5</a:t>
                      </a: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US" altLang="en-GB" sz="800" b="1" kern="1200" dirty="0">
                          <a:solidFill>
                            <a:schemeClr val="tx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½ x 1/3  = 1 x 1 = 1 </a:t>
                      </a: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US" altLang="en-GB" sz="800" b="1" kern="1200" dirty="0">
                          <a:solidFill>
                            <a:schemeClr val="tx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          2 x 3 = 6 </a:t>
                      </a: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US" altLang="en-GB" sz="800" b="1" kern="1200" dirty="0">
                          <a:solidFill>
                            <a:schemeClr val="tx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Therefore ½ x 1/3 = 1/6 </a:t>
                      </a: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altLang="en-GB" sz="800" b="1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EDF57C4C-C545-49DD-9157-34CB7C5DD6E8}"/>
              </a:ext>
            </a:extLst>
          </p:cNvPr>
          <p:cNvSpPr txBox="1"/>
          <p:nvPr/>
        </p:nvSpPr>
        <p:spPr>
          <a:xfrm>
            <a:off x="6920753" y="2754579"/>
            <a:ext cx="25101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&gt;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6D51348-5420-46BB-9CBC-7266942509E9}"/>
              </a:ext>
            </a:extLst>
          </p:cNvPr>
          <p:cNvSpPr txBox="1"/>
          <p:nvPr/>
        </p:nvSpPr>
        <p:spPr>
          <a:xfrm>
            <a:off x="6920753" y="3227294"/>
            <a:ext cx="2510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&gt;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F1B647D-81A3-458A-88E9-AF30EAE218C3}"/>
              </a:ext>
            </a:extLst>
          </p:cNvPr>
          <p:cNvSpPr txBox="1"/>
          <p:nvPr/>
        </p:nvSpPr>
        <p:spPr>
          <a:xfrm>
            <a:off x="8776446" y="2678422"/>
            <a:ext cx="20618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&gt;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E5C87C9-2204-4C14-B792-4238F98883BB}"/>
              </a:ext>
            </a:extLst>
          </p:cNvPr>
          <p:cNvSpPr txBox="1"/>
          <p:nvPr/>
        </p:nvSpPr>
        <p:spPr>
          <a:xfrm>
            <a:off x="8776446" y="3179499"/>
            <a:ext cx="20618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&gt;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EF31F300-E20B-48B5-8D36-CFCCB98934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718" y="5326618"/>
            <a:ext cx="1671757" cy="1151801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60217556-FA20-47C5-B70A-2FBDF7539E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19754" y="1344817"/>
            <a:ext cx="2916874" cy="856601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37815641-083B-4A23-8DD5-085FFF97FB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47437" y="4688420"/>
            <a:ext cx="3061507" cy="950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89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16835</TotalTime>
  <Words>323</Words>
  <Application>Microsoft Office PowerPoint</Application>
  <PresentationFormat>A4 Paper (210x297 mm)</PresentationFormat>
  <Paragraphs>74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CCW Cursive Writing 1</vt:lpstr>
      <vt:lpstr>Letter-join Basic 36</vt:lpstr>
      <vt:lpstr>Times New Roman</vt:lpstr>
      <vt:lpstr>Office Theme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Jill Murphy | Year One | Autumn 2</dc:title>
  <dc:creator>Jon Brunskill</dc:creator>
  <cp:lastModifiedBy>Naomi Waring</cp:lastModifiedBy>
  <cp:revision>115</cp:revision>
  <cp:lastPrinted>2024-10-14T08:11:23Z</cp:lastPrinted>
  <dcterms:created xsi:type="dcterms:W3CDTF">2017-10-15T20:56:30Z</dcterms:created>
  <dcterms:modified xsi:type="dcterms:W3CDTF">2024-11-21T14:52:21Z</dcterms:modified>
</cp:coreProperties>
</file>