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69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229D-CE56-49F9-941C-0645B9CDD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94CDA-C241-4BD2-A1BD-F99B235F5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67565-B18A-4E73-B52E-0316E377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AA703-84B6-4D61-909C-C80272BD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2447E-BA5C-452B-B16D-4C2093A13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279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AD701-24C0-4321-9AC9-182864343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110717-1EAE-4CF9-8D97-F67593919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E0DFE-2452-4390-9193-E392AE91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9E80F-4DC9-4A52-BA46-594C324B1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E193A-0476-49EE-AC5A-10AEC7AAF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3205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543E8A-0D12-477B-90F1-3386C0A8A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E6AA6-06AA-4683-8512-CDF0D2C5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334F8-F298-440E-9F15-D9D6F94E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2C196-EDFD-4104-81FD-4D2FC5A72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18C03-25FD-4B61-93D6-2DBAB86B1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2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0996-3F5D-498D-970B-674E88FA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F955-C65D-4BC2-A169-686B804C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6CE33-A3A2-4262-9D27-70EBF974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674EC-A889-4202-9F9E-0F73EE3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E4420-7592-4444-B21C-247B0F603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71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CA61-4850-4934-87A2-FBC99B198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D928C-53F9-4F21-9675-AD9F1F5B5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AD11D-BBB9-4711-A21E-5178B5D8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43DE2-A5D2-4CE6-B25B-2F23275B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39F82-EF22-4910-85DC-DB37D7E11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746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381AC-8767-4845-ACBE-13F24D752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0B9C9-CD62-4175-ADF4-B373139CB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9ACED-90A3-41CB-9E60-E04B896AF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2C963-749D-49D4-941B-9EEA33B37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3ACE5-7D6B-4674-AEEF-C550AD34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FE64C-CDAD-4744-A716-0A073D01D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24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916EC-AAD1-42D6-9565-5B9A30D9A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EE2A2-D1B1-4991-ABEB-82CB65A54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D9944-3EA6-4080-9142-E747DBA83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47F690-1831-4FE0-B158-3F8C62BBB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614FA5-90EC-4ED5-84D3-A36BBB80D5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922480-3337-4098-95DE-D2833FD8C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1F3AA-ACC6-4D8C-8610-A233168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1F2090-0CC2-40BF-A07E-8B41AFB6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47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650D8-422A-40EF-8DA1-262B7C02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4810F-679B-4070-8872-7F8F8CFD2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F3848D-7FF5-44CD-A206-1834F0DAD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102F9-C6BE-4224-9D99-2DFAB0C00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80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F7CB78-4AE3-4ABA-97D5-69541345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12C0E-4E50-4433-9747-1C7EE0BA5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1C1BA9-009A-42CA-A3B2-D6EF11D5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6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167B3-0E92-4569-9130-EDF6623F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36F24-7AA5-4AF2-B268-92D9AFA54A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633548-C335-44B8-AA82-159022C6B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FF0C93-73F1-48FF-B689-165C5E97D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550CD-037D-434F-9040-22AA8B12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F4AEC-35B3-4D08-89AC-818A5BE7F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12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F0B9-CDE2-4356-A89D-BCD9FF3A2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4F571-0570-4C68-80FC-E707B3DF81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DD9000-931A-4D07-B355-E68959EE95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0AD92-CB2C-44EA-A6CD-409DD0575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DBFBEB-A500-4DC6-833D-323621C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93537-1F14-4472-9A88-A8168072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06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10DE8-C93F-404C-A0D4-73DB20C2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60075-182E-44A1-8B0C-00FEC3C06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61B45-3771-4D56-914C-C6A9EE410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3F68A-4007-4E3B-BDFE-9531B846DF9A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AA869-3FD5-4899-A753-A1870B64F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E5BE2-4B3A-42CF-9E1A-18E390185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6A19-24CE-4C2F-9073-BCB97A23D3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BCA2D09-D35E-4ED3-9D07-06EC613A1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3883" y="113181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9685A2C9-D8B1-4101-8A0D-2DF10D222B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717707"/>
              </p:ext>
            </p:extLst>
          </p:nvPr>
        </p:nvGraphicFramePr>
        <p:xfrm>
          <a:off x="385721" y="393766"/>
          <a:ext cx="3392304" cy="621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40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190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64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colon is a punctuation mark made up of 2 equally sized dots organised vertically. It is commonly used before an explanation, a list or a quoted sentence.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3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Coordination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joining of words, phrases or clauses of the same type to give them equal emphasis and importance.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85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Independent Clauses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900" b="0" i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clause that can form a complete sentence standing alone, having a subject and a predicate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72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Persuasion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that persuades of encourages the reader to thinking in your way of thinking. Trying to convince an audience of a point of view.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54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Speeches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formal address to an audience that allows people to express thoughts ideas to an audience.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5C462BB-B139-47E0-A8F9-E967FAC46F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371084"/>
              </p:ext>
            </p:extLst>
          </p:nvPr>
        </p:nvGraphicFramePr>
        <p:xfrm>
          <a:off x="4084157" y="3429000"/>
          <a:ext cx="3392304" cy="30956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4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017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34919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25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CCW Cursive Writing 1" panose="03050602040000000000" pitchFamily="66" charset="0"/>
                        </a:rPr>
                        <a:t>Year 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Persuasion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CW Cursive Writing 1" panose="03050602040000000000" pitchFamily="66" charset="0"/>
                        </a:rPr>
                        <a:t>Use of subordination to reinforce points of view with evidence.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2089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CCW Cursive Writing 1" panose="03050602040000000000" pitchFamily="66" charset="0"/>
                        </a:rPr>
                        <a:t>Year 5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Playscripts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CW Cursive Writing 1" panose="03050602040000000000" pitchFamily="66" charset="0"/>
                        </a:rPr>
                        <a:t>Modal verbs are used to indicate possibility and can be used to convince people of your point of view.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3218675"/>
                  </a:ext>
                </a:extLst>
              </a:tr>
              <a:tr h="1032088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latin typeface="CCW Cursive Writing 1" panose="03050602040000000000" pitchFamily="66" charset="0"/>
                        </a:rPr>
                        <a:t>Year 6 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CCW Cursive Writing 1" panose="03050602040000000000" pitchFamily="66" charset="0"/>
                        </a:rPr>
                        <a:t>Biographies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CW Cursive Writing 1" panose="03050602040000000000" pitchFamily="66" charset="0"/>
                        </a:rPr>
                        <a:t>Colons are used before lists and bullet points to introduce the information.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787886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E15C4746-27A0-4A2A-AB98-AB725A5D2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29990"/>
              </p:ext>
            </p:extLst>
          </p:nvPr>
        </p:nvGraphicFramePr>
        <p:xfrm>
          <a:off x="4084156" y="483238"/>
          <a:ext cx="3392305" cy="26185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6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39466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810949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To punctuate a list using a colon you must use the colon after a complete sentence that can stand alone as an independent clause.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547490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CW Cursive Writing 1" panose="03050602040000000000" pitchFamily="66" charset="0"/>
                        </a:rPr>
                        <a:t>You can use words like ‘namely’ ‘for example’ before the colon if you prefer.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659906">
                <a:tc>
                  <a:txBody>
                    <a:bodyPr/>
                    <a:lstStyle/>
                    <a:p>
                      <a:r>
                        <a:rPr lang="en-US" sz="1000" b="0" dirty="0">
                          <a:latin typeface="Letter-join Basic 36" panose="02000505000000020003" pitchFamily="50" charset="0"/>
                        </a:rPr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CW Cursive Writing 1" panose="03050602040000000000" pitchFamily="66" charset="0"/>
                        </a:rPr>
                        <a:t>A colon can be used to separate two independent clauses instead of a conjunction where both clauses are related.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2782271"/>
                  </a:ext>
                </a:extLst>
              </a:tr>
            </a:tbl>
          </a:graphicData>
        </a:graphic>
      </p:graphicFrame>
      <p:sp>
        <p:nvSpPr>
          <p:cNvPr id="22" name="Text Box 1">
            <a:extLst>
              <a:ext uri="{FF2B5EF4-FFF2-40B4-BE49-F238E27FC236}">
                <a16:creationId xmlns:a16="http://schemas.microsoft.com/office/drawing/2014/main" id="{B62DF21D-FF6D-4243-80C0-DAF15747B246}"/>
              </a:ext>
            </a:extLst>
          </p:cNvPr>
          <p:cNvSpPr txBox="1"/>
          <p:nvPr/>
        </p:nvSpPr>
        <p:spPr>
          <a:xfrm>
            <a:off x="3778025" y="150292"/>
            <a:ext cx="4004569" cy="24347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latin typeface="CCW Cursive Writing 1" panose="03050602040000000000" pitchFamily="66" charset="0"/>
              </a:rPr>
              <a:t>Persuasion - Speeches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F46A9761-6C44-42F2-A63A-E9B5CA0EB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81454"/>
              </p:ext>
            </p:extLst>
          </p:nvPr>
        </p:nvGraphicFramePr>
        <p:xfrm>
          <a:off x="7782592" y="549645"/>
          <a:ext cx="3738956" cy="61930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738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3278">
                <a:tc>
                  <a:txBody>
                    <a:bodyPr/>
                    <a:lstStyle/>
                    <a:p>
                      <a:pPr algn="ctr"/>
                      <a:r>
                        <a:rPr lang="en-US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  <a:endParaRPr lang="en-GB" altLang="en-GB" sz="120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9885">
                <a:tc>
                  <a:txBody>
                    <a:bodyPr/>
                    <a:lstStyle/>
                    <a:p>
                      <a:r>
                        <a:rPr lang="en-US" altLang="en-GB" sz="11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Colons to mark clauses:</a:t>
                      </a: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Add a colon to separate these independent clauses.</a:t>
                      </a:r>
                    </a:p>
                    <a:p>
                      <a:endParaRPr lang="en-US" altLang="en-GB" sz="1050" b="0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100" kern="1200" dirty="0">
                          <a:solidFill>
                            <a:schemeClr val="accent6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pantomime </a:t>
                      </a:r>
                      <a:r>
                        <a:rPr lang="en-GB" sz="1100" kern="1200" dirty="0">
                          <a:solidFill>
                            <a:schemeClr val="accent2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a huge success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kern="1200" dirty="0">
                          <a:solidFill>
                            <a:schemeClr val="accent6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over a thousand people </a:t>
                      </a:r>
                      <a:r>
                        <a:rPr lang="en-GB" sz="1100" kern="1200" dirty="0">
                          <a:solidFill>
                            <a:schemeClr val="accent2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attended</a:t>
                      </a:r>
                      <a:r>
                        <a:rPr lang="en-GB" sz="110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GB" altLang="en-GB" sz="1100" b="0" kern="1200" dirty="0">
                        <a:solidFill>
                          <a:srgbClr val="FF0000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accent6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pantomime </a:t>
                      </a:r>
                      <a:r>
                        <a:rPr lang="en-GB" sz="1100" kern="1200" dirty="0">
                          <a:solidFill>
                            <a:schemeClr val="accent2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was a huge success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: </a:t>
                      </a:r>
                      <a:r>
                        <a:rPr lang="en-GB" sz="1100" kern="1200" dirty="0">
                          <a:solidFill>
                            <a:schemeClr val="accent6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over a thousand people </a:t>
                      </a:r>
                      <a:r>
                        <a:rPr lang="en-GB" sz="1100" kern="1200" dirty="0">
                          <a:solidFill>
                            <a:schemeClr val="accent2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attended</a:t>
                      </a:r>
                      <a:r>
                        <a:rPr lang="en-GB" sz="1100" kern="1200" dirty="0">
                          <a:solidFill>
                            <a:srgbClr val="FF0000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</a:t>
                      </a:r>
                      <a:endParaRPr lang="en-US" altLang="en-GB" sz="1100" b="0" kern="1200" dirty="0">
                        <a:solidFill>
                          <a:schemeClr val="accent2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800" b="0" kern="1200" dirty="0">
                        <a:solidFill>
                          <a:schemeClr val="accent2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6701">
                <a:tc>
                  <a:txBody>
                    <a:bodyPr/>
                    <a:lstStyle/>
                    <a:p>
                      <a:r>
                        <a:rPr lang="en-US" altLang="en-GB" sz="11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Colons to indicate lists:</a:t>
                      </a: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1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Use bullet point to better </a:t>
                      </a:r>
                      <a:r>
                        <a:rPr lang="en-US" altLang="en-GB" sz="1100" b="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organise</a:t>
                      </a:r>
                      <a:r>
                        <a:rPr lang="en-US" altLang="en-GB" sz="110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 this information.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accent6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Humans</a:t>
                      </a:r>
                      <a:r>
                        <a:rPr lang="en-US" sz="1100" dirty="0">
                          <a:solidFill>
                            <a:schemeClr val="dk1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accent2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have several different types of teeth</a:t>
                      </a:r>
                      <a:r>
                        <a:rPr lang="en-US" sz="1100" dirty="0">
                          <a:solidFill>
                            <a:schemeClr val="dk1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: eight sharp incisors at the front, four pointy canines, eight wide premolars in the middle and 12 molars at the back.</a:t>
                      </a:r>
                      <a:endParaRPr lang="en-US" sz="1100" dirty="0">
                        <a:latin typeface="CCW Cursive Writing 1" panose="03050602040000000000" pitchFamily="66" charset="0"/>
                        <a:ea typeface="Lexend"/>
                        <a:cs typeface="Lexend"/>
                        <a:sym typeface="Lexend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en-US" sz="1100" dirty="0">
                          <a:solidFill>
                            <a:schemeClr val="accent6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Humans</a:t>
                      </a:r>
                      <a:r>
                        <a:rPr lang="en-US" sz="1100" dirty="0">
                          <a:solidFill>
                            <a:schemeClr val="dk1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 </a:t>
                      </a:r>
                      <a:r>
                        <a:rPr lang="en-US" sz="1100" dirty="0">
                          <a:solidFill>
                            <a:schemeClr val="accent2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have several different types of teeth</a:t>
                      </a:r>
                      <a:r>
                        <a:rPr lang="en-US" sz="1100" dirty="0">
                          <a:solidFill>
                            <a:schemeClr val="dk1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:</a:t>
                      </a:r>
                    </a:p>
                    <a:p>
                      <a:pPr marL="457200" lvl="0" indent="-34290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dk1"/>
                        </a:buClr>
                        <a:buSzPts val="1800"/>
                        <a:buFont typeface="Lexend"/>
                        <a:buChar char="●"/>
                      </a:pPr>
                      <a:r>
                        <a:rPr lang="en-US" sz="1100" dirty="0">
                          <a:solidFill>
                            <a:schemeClr val="dk1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eight sharp incisors</a:t>
                      </a:r>
                    </a:p>
                    <a:p>
                      <a:pPr marL="457200" lvl="0" indent="-34290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dk1"/>
                        </a:buClr>
                        <a:buSzPts val="1800"/>
                        <a:buFont typeface="Lexend"/>
                        <a:buChar char="●"/>
                      </a:pPr>
                      <a:r>
                        <a:rPr lang="en-US" sz="1100" dirty="0">
                          <a:solidFill>
                            <a:schemeClr val="dk1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four pointy canines</a:t>
                      </a:r>
                    </a:p>
                    <a:p>
                      <a:pPr marL="457200" lvl="0" indent="-34290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dk1"/>
                        </a:buClr>
                        <a:buSzPts val="1800"/>
                        <a:buFont typeface="Lexend"/>
                        <a:buChar char="●"/>
                      </a:pPr>
                      <a:r>
                        <a:rPr lang="en-US" sz="1100" dirty="0">
                          <a:solidFill>
                            <a:schemeClr val="dk1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eight wide premolars</a:t>
                      </a:r>
                    </a:p>
                    <a:p>
                      <a:pPr marL="457200" lvl="0" indent="-34290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dk1"/>
                        </a:buClr>
                        <a:buSzPts val="1800"/>
                        <a:buFont typeface="Lexend"/>
                        <a:buChar char="●"/>
                      </a:pPr>
                      <a:r>
                        <a:rPr lang="en-US" sz="1100" dirty="0">
                          <a:solidFill>
                            <a:schemeClr val="dk1"/>
                          </a:solidFill>
                          <a:latin typeface="CCW Cursive Writing 1" panose="03050602040000000000" pitchFamily="66" charset="0"/>
                          <a:ea typeface="Lexend"/>
                          <a:cs typeface="Lexend"/>
                          <a:sym typeface="Lexend"/>
                        </a:rPr>
                        <a:t>twelve ridged molars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9047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70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1524</TotalTime>
  <Words>354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CCW Cursive Writing 1</vt:lpstr>
      <vt:lpstr>Letter-join Basic 36</vt:lpstr>
      <vt:lpstr>Lexend</vt:lpstr>
      <vt:lpstr>Times New Roman</vt:lpstr>
      <vt:lpstr>Office Theme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Lauren Wallis</dc:creator>
  <cp:lastModifiedBy>Naomi Waring</cp:lastModifiedBy>
  <cp:revision>13</cp:revision>
  <dcterms:created xsi:type="dcterms:W3CDTF">2024-07-24T15:16:30Z</dcterms:created>
  <dcterms:modified xsi:type="dcterms:W3CDTF">2025-01-02T11:14:27Z</dcterms:modified>
</cp:coreProperties>
</file>