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6" d="100"/>
          <a:sy n="86" d="100"/>
        </p:scale>
        <p:origin x="10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887137"/>
              </p:ext>
            </p:extLst>
          </p:nvPr>
        </p:nvGraphicFramePr>
        <p:xfrm>
          <a:off x="131657" y="412377"/>
          <a:ext cx="2636838" cy="5490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8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Letter-join Basic 36" panose="02000505000000020003" pitchFamily="50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Discussion </a:t>
                      </a:r>
                      <a:endParaRPr lang="en-GB" sz="15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discussion text is a text that presents both sides of an issue or argument. </a:t>
                      </a:r>
                      <a:endParaRPr lang="en-GB" sz="15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Adverb </a:t>
                      </a:r>
                      <a:endParaRPr lang="en-GB" sz="15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 adverb modifies a verb. </a:t>
                      </a:r>
                      <a:endParaRPr lang="en-GB" sz="15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Linking Adverb</a:t>
                      </a:r>
                      <a:endParaRPr lang="en-GB" sz="15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linking adverb links a sentences to the one that came before. </a:t>
                      </a:r>
                      <a:endParaRPr lang="en-GB" sz="15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Comma</a:t>
                      </a:r>
                      <a:endParaRPr lang="en-GB" sz="15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comma indicates a pause between parts of a sentence. </a:t>
                      </a:r>
                      <a:endParaRPr lang="en-GB" sz="15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Ambiguity </a:t>
                      </a:r>
                      <a:endParaRPr lang="en-GB" sz="15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Uncertainty. </a:t>
                      </a:r>
                      <a:b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5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word or expression that can be understood in two or more possible ways. </a:t>
                      </a:r>
                      <a:endParaRPr lang="en-GB" sz="15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3535146"/>
              </p:ext>
            </p:extLst>
          </p:nvPr>
        </p:nvGraphicFramePr>
        <p:xfrm>
          <a:off x="2839819" y="2812994"/>
          <a:ext cx="3152608" cy="269557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22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2268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800" dirty="0">
                          <a:latin typeface="Letter-join Basic 36" panose="02000505000000020003" pitchFamily="50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1400" b="0" dirty="0">
                          <a:latin typeface="Letter-join Basic 36" panose="02000505000000020003" pitchFamily="50" charset="0"/>
                        </a:rPr>
                        <a:t>Year 3</a:t>
                      </a:r>
                      <a:endParaRPr lang="en-GB" altLang="en-GB" sz="14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etter-join Basic 36" panose="02000505000000020003" pitchFamily="50" charset="0"/>
                        </a:rPr>
                        <a:t>Discussion</a:t>
                      </a:r>
                      <a:endParaRPr lang="en-GB" sz="14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Letter-join Basic 36" panose="02000505000000020003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discussion text is a text that presents both sides of an issue or argument. </a:t>
                      </a:r>
                      <a:endParaRPr lang="en-GB" sz="1400" dirty="0">
                        <a:effectLst/>
                        <a:latin typeface="Letter-join Basic 36" panose="02000505000000020003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1400" b="0" dirty="0">
                          <a:latin typeface="Letter-join Basic 36" panose="02000505000000020003" pitchFamily="50" charset="0"/>
                        </a:rPr>
                        <a:t>Year 4</a:t>
                      </a:r>
                      <a:endParaRPr lang="en-GB" altLang="en-GB" sz="14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etter-join Basic 36" panose="02000505000000020003" pitchFamily="50" charset="0"/>
                        </a:rPr>
                        <a:t>Stories with familiar settings.</a:t>
                      </a:r>
                      <a:endParaRPr lang="en-GB" sz="14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etter-join Basic 36" panose="02000505000000020003" pitchFamily="50" charset="0"/>
                        </a:rPr>
                        <a:t>Express time, place and cause with adverbs. </a:t>
                      </a:r>
                      <a:endParaRPr lang="en-GB" sz="14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3040876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1400" b="0" dirty="0">
                          <a:latin typeface="Letter-join Basic 36" panose="02000505000000020003" pitchFamily="50" charset="0"/>
                        </a:rPr>
                        <a:t>Year 4</a:t>
                      </a:r>
                      <a:endParaRPr lang="en-GB" altLang="en-GB" sz="1400" b="0" dirty="0">
                        <a:latin typeface="Letter-join Basic 36" panose="02000505000000020003" pitchFamily="50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etter-join Basic 36" panose="02000505000000020003" pitchFamily="50" charset="0"/>
                        </a:rPr>
                        <a:t>Newspaper report</a:t>
                      </a:r>
                      <a:endParaRPr lang="en-GB" sz="14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Letter-join Basic 36" panose="02000505000000020003" pitchFamily="50" charset="0"/>
                        </a:rPr>
                        <a:t>Commas can be used to mark fronted adverbials. </a:t>
                      </a:r>
                      <a:endParaRPr lang="en-GB" sz="1400" dirty="0">
                        <a:latin typeface="Letter-join Basic 36" panose="02000505000000020003" pitchFamily="50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903362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285052"/>
              </p:ext>
            </p:extLst>
          </p:nvPr>
        </p:nvGraphicFramePr>
        <p:xfrm>
          <a:off x="2839820" y="420768"/>
          <a:ext cx="3143730" cy="2031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2778171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68404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Letter-join Basic 36" panose="02000505000000020003" pitchFamily="50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A linking adverb links a sentence to the one that came before.</a:t>
                      </a:r>
                      <a:endParaRPr lang="en-GB" sz="12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14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Commas can help avoid ambiguity by clarifying who or what is being referred to.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2715533" y="71327"/>
            <a:ext cx="3392304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latin typeface="Letter-join Basic 36" panose="02000505000000020003" pitchFamily="50" charset="0"/>
              </a:rPr>
              <a:t>Discussion Knowledge </a:t>
            </a:r>
            <a:r>
              <a:rPr lang="en-US" b="1" dirty="0" err="1">
                <a:latin typeface="Letter-join Basic 36" panose="02000505000000020003" pitchFamily="50" charset="0"/>
              </a:rPr>
              <a:t>Organiser</a:t>
            </a:r>
            <a:endParaRPr lang="en-GB" dirty="0">
              <a:latin typeface="Letter-join Basic 36" panose="02000505000000020003" pitchFamily="50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369577"/>
              </p:ext>
            </p:extLst>
          </p:nvPr>
        </p:nvGraphicFramePr>
        <p:xfrm>
          <a:off x="6063752" y="429204"/>
          <a:ext cx="3685704" cy="63388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85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0833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800" dirty="0">
                          <a:latin typeface="Letter-join Basic 36" panose="02000505000000020003" pitchFamily="50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7896">
                <a:tc>
                  <a:txBody>
                    <a:bodyPr/>
                    <a:lstStyle/>
                    <a:p>
                      <a:r>
                        <a:rPr lang="en-US" altLang="en-GB" sz="1400" b="1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Linking Adverbs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A linking adverb links a sentence to the one that came before.</a:t>
                      </a:r>
                    </a:p>
                    <a:p>
                      <a:endParaRPr lang="en-GB" sz="1400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Delicious cereal, toast, yogurts, fruit are all popular choices for children to start the day with. </a:t>
                      </a:r>
                      <a:r>
                        <a:rPr lang="en-GB" sz="1400" b="1" kern="1200" dirty="0">
                          <a:solidFill>
                            <a:srgbClr val="FF3399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Having said this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, there are some children who would choose a less conventional start to their day, for example, a bar of chocolate.</a:t>
                      </a:r>
                    </a:p>
                    <a:p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GB" sz="1400" b="1" kern="1200" dirty="0">
                          <a:solidFill>
                            <a:srgbClr val="FF3399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Similarly, 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dentists would certainly also agree that beginning the day with such a sugary delight can cause tooth decay. </a:t>
                      </a:r>
                      <a:r>
                        <a:rPr lang="en-GB" sz="1400" b="1" kern="1200" dirty="0">
                          <a:solidFill>
                            <a:srgbClr val="FF3399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Therefore</a:t>
                      </a: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, this could clearly lead to multiple trips to the dentist and money having to be spent from the NHS budget- money which could obviously be spent elsewhere.</a:t>
                      </a:r>
                    </a:p>
                    <a:p>
                      <a:endParaRPr lang="en-US" altLang="en-GB" sz="1200" b="1" kern="1200" dirty="0">
                        <a:solidFill>
                          <a:schemeClr val="dk1"/>
                        </a:solidFill>
                        <a:effectLst/>
                        <a:latin typeface="Letter-join Basic 36" panose="02000505000000020003" pitchFamily="50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36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Letter-join Basic 36" panose="02000505000000020003" pitchFamily="50" charset="0"/>
                        </a:rPr>
                        <a:t>Commas to avoid ambiguity </a:t>
                      </a:r>
                      <a:br>
                        <a:rPr lang="en-US" sz="1200" b="1" dirty="0">
                          <a:latin typeface="Letter-join Basic 36" panose="02000505000000020003" pitchFamily="50" charset="0"/>
                        </a:rPr>
                      </a:br>
                      <a:r>
                        <a:rPr lang="en-GB" sz="1400" kern="1200" dirty="0">
                          <a:solidFill>
                            <a:schemeClr val="dk1"/>
                          </a:solidFill>
                          <a:effectLst/>
                          <a:latin typeface="Letter-join Basic 36" panose="02000505000000020003" pitchFamily="50" charset="0"/>
                          <a:ea typeface="+mn-ea"/>
                          <a:cs typeface="+mn-cs"/>
                        </a:rPr>
                        <a:t>Commas can help avoid ambiguity by clarifying who or what is being referred to. </a:t>
                      </a:r>
                    </a:p>
                    <a:p>
                      <a:endParaRPr lang="en-US" sz="1400" b="1" dirty="0">
                        <a:latin typeface="Letter-join Basic 36" panose="02000505000000020003" pitchFamily="50" charset="0"/>
                      </a:endParaRPr>
                    </a:p>
                    <a:p>
                      <a:r>
                        <a:rPr lang="en-US" sz="1400" b="1" dirty="0">
                          <a:latin typeface="Letter-join Basic 36" panose="02000505000000020003" pitchFamily="50" charset="0"/>
                        </a:rPr>
                        <a:t>Let’s eat Grandma! (Grandma may be eaten for dinner!). </a:t>
                      </a:r>
                    </a:p>
                    <a:p>
                      <a:endParaRPr lang="en-US" sz="1400" b="1" dirty="0">
                        <a:latin typeface="Letter-join Basic 36" panose="02000505000000020003" pitchFamily="50" charset="0"/>
                      </a:endParaRPr>
                    </a:p>
                    <a:p>
                      <a:r>
                        <a:rPr lang="en-US" sz="1400" b="1" dirty="0">
                          <a:latin typeface="Letter-join Basic 36" panose="02000505000000020003" pitchFamily="50" charset="0"/>
                        </a:rPr>
                        <a:t>Let’s eat, Grandma! (We are inviting Grandma to eat with us).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3617713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9134</TotalTime>
  <Words>322</Words>
  <Application>Microsoft Office PowerPoint</Application>
  <PresentationFormat>A4 Paper (210x297 mm)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Letter-join Basic 36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Amy</cp:lastModifiedBy>
  <cp:revision>86</cp:revision>
  <cp:lastPrinted>2017-10-30T10:21:12Z</cp:lastPrinted>
  <dcterms:created xsi:type="dcterms:W3CDTF">2017-10-15T20:56:30Z</dcterms:created>
  <dcterms:modified xsi:type="dcterms:W3CDTF">2024-11-01T21:26:37Z</dcterms:modified>
</cp:coreProperties>
</file>