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27"/>
  </p:normalViewPr>
  <p:slideViewPr>
    <p:cSldViewPr snapToGrid="0" snapToObjects="1">
      <p:cViewPr varScale="1">
        <p:scale>
          <a:sx n="86" d="100"/>
          <a:sy n="86" d="100"/>
        </p:scale>
        <p:origin x="10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294" tIns="45647" rIns="91294" bIns="45647" numCol="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294" tIns="45647" rIns="91294" bIns="45647" numCol="1" rtlCol="0"/>
          <a:lstStyle>
            <a:lvl1pPr algn="r">
              <a:defRPr sz="1200"/>
            </a:lvl1pPr>
          </a:lstStyle>
          <a:p>
            <a:fld id="{74DA69C8-F84C-2947-85D9-F4E475966ECC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numCol="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294" tIns="45647" rIns="91294" bIns="45647" numCol="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8055"/>
          </a:xfrm>
          <a:prstGeom prst="rect">
            <a:avLst/>
          </a:prstGeom>
        </p:spPr>
        <p:txBody>
          <a:bodyPr vert="horz" lIns="91294" tIns="45647" rIns="91294" bIns="45647" numCol="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1294" tIns="45647" rIns="91294" bIns="45647" numCol="1" rtlCol="0" anchor="b"/>
          <a:lstStyle>
            <a:lvl1pPr algn="r">
              <a:defRPr sz="1200"/>
            </a:lvl1pPr>
          </a:lstStyle>
          <a:p>
            <a:fld id="{90C8F01E-995B-8848-96E4-13733EB6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4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3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numCol="1"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 numCol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numCol="1"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 numCol="1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numCol="1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7089A-8636-F64C-9D23-B4C3EC8D4BA5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6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9545" y="47193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14312"/>
              </p:ext>
            </p:extLst>
          </p:nvPr>
        </p:nvGraphicFramePr>
        <p:xfrm>
          <a:off x="131657" y="412377"/>
          <a:ext cx="2636838" cy="58294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0410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Letter-join Basic 36" panose="02000505000000020003" pitchFamily="50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339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</a:t>
                      </a:r>
                      <a:endParaRPr lang="en-GB" sz="13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operation of combining addends to find a sum or total.</a:t>
                      </a:r>
                      <a:endParaRPr lang="en-GB" sz="13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169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GB" sz="13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sum found by adding</a:t>
                      </a:r>
                      <a:endParaRPr lang="en-GB" sz="13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0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Addend</a:t>
                      </a:r>
                      <a:endParaRPr lang="en-GB" sz="13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number to be added to another.</a:t>
                      </a:r>
                      <a:endParaRPr lang="en-GB" sz="13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8278743"/>
                  </a:ext>
                </a:extLst>
              </a:tr>
              <a:tr h="4240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Subtract</a:t>
                      </a:r>
                      <a:endParaRPr lang="en-GB" sz="13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Finding the difference. </a:t>
                      </a:r>
                      <a:endParaRPr lang="en-GB" sz="13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5061003"/>
                  </a:ext>
                </a:extLst>
              </a:tr>
              <a:tr h="87511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Minuend</a:t>
                      </a:r>
                      <a:endParaRPr lang="en-GB" sz="13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number from which another number is subtracted. </a:t>
                      </a:r>
                      <a:br>
                        <a:rPr lang="en-US" sz="13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3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E.g. 10-4=6. 10 is the minuend. </a:t>
                      </a:r>
                      <a:endParaRPr lang="en-GB" sz="13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3592695"/>
                  </a:ext>
                </a:extLst>
              </a:tr>
              <a:tr h="70030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Subtrahend</a:t>
                      </a:r>
                      <a:endParaRPr lang="en-GB" sz="13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number to be subtracted from another. E.g. 10-4=6. 4 is the subtrahend. </a:t>
                      </a:r>
                      <a:endParaRPr lang="en-GB" sz="13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2169930"/>
                  </a:ext>
                </a:extLst>
              </a:tr>
              <a:tr h="137093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Difference</a:t>
                      </a:r>
                      <a:endParaRPr lang="en-GB" sz="13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numerical difference between two numbers. You find the difference by subtracting. E.g. 10-4=6. 6 is the difference. </a:t>
                      </a:r>
                      <a:endParaRPr lang="en-GB" sz="13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5714660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600118"/>
              </p:ext>
            </p:extLst>
          </p:nvPr>
        </p:nvGraphicFramePr>
        <p:xfrm>
          <a:off x="2839820" y="3996531"/>
          <a:ext cx="3392304" cy="25825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8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9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4036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326974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600" dirty="0">
                          <a:latin typeface="Letter-join Basic 36" panose="02000505000000020003" pitchFamily="50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1842">
                <a:tc>
                  <a:txBody>
                    <a:bodyPr/>
                    <a:lstStyle/>
                    <a:p>
                      <a:r>
                        <a:rPr lang="en-US" altLang="en-GB" sz="1200" b="0" dirty="0">
                          <a:latin typeface="Letter-join Basic 36" panose="02000505000000020003" pitchFamily="50" charset="0"/>
                        </a:rPr>
                        <a:t>Y4</a:t>
                      </a:r>
                      <a:endParaRPr lang="en-GB" altLang="en-GB" sz="1200" b="0" dirty="0">
                        <a:latin typeface="Letter-join Basic 36" panose="02000505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Basic 36" panose="02000505000000020003" pitchFamily="50" charset="0"/>
                        </a:rPr>
                        <a:t>Number: Addition and Subtraction</a:t>
                      </a:r>
                      <a:endParaRPr lang="en-GB" sz="1200" dirty="0">
                        <a:latin typeface="Letter-join Basic 36" panose="02000505000000020003" pitchFamily="50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Basic 36" panose="02000505000000020003" pitchFamily="50" charset="0"/>
                        </a:rPr>
                        <a:t>To add and subtract numbers with up to 4-digits using the formal written method.</a:t>
                      </a:r>
                      <a:endParaRPr lang="en-GB" sz="1200" dirty="0">
                        <a:latin typeface="Letter-join Basic 36" panose="02000505000000020003" pitchFamily="50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1842">
                <a:tc>
                  <a:txBody>
                    <a:bodyPr/>
                    <a:lstStyle/>
                    <a:p>
                      <a:r>
                        <a:rPr lang="en-US" altLang="en-GB" sz="1200" b="0" dirty="0">
                          <a:latin typeface="Letter-join Basic 36" panose="02000505000000020003" pitchFamily="50" charset="0"/>
                        </a:rPr>
                        <a:t>Y3</a:t>
                      </a:r>
                      <a:endParaRPr lang="en-GB" altLang="en-GB" sz="1200" b="0" dirty="0">
                        <a:latin typeface="Letter-join Basic 36" panose="02000505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Basic 36" panose="02000505000000020003" pitchFamily="50" charset="0"/>
                        </a:rPr>
                        <a:t>Number: Addition and Subtraction</a:t>
                      </a:r>
                      <a:endParaRPr lang="en-GB" sz="1200" dirty="0">
                        <a:latin typeface="Letter-join Basic 36" panose="02000505000000020003" pitchFamily="50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Basic 36" panose="02000505000000020003" pitchFamily="50" charset="0"/>
                        </a:rPr>
                        <a:t>To add and subtract numbers with up to 3-digits using the formal written method. </a:t>
                      </a:r>
                      <a:endParaRPr lang="en-GB" sz="1200" dirty="0">
                        <a:latin typeface="Letter-join Basic 36" panose="02000505000000020003" pitchFamily="50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2193493"/>
                  </a:ext>
                </a:extLst>
              </a:tr>
              <a:tr h="751842">
                <a:tc>
                  <a:txBody>
                    <a:bodyPr/>
                    <a:lstStyle/>
                    <a:p>
                      <a:r>
                        <a:rPr lang="en-US" altLang="en-GB" sz="1200" b="0" dirty="0">
                          <a:latin typeface="Letter-join Basic 36" panose="02000505000000020003" pitchFamily="50" charset="0"/>
                        </a:rPr>
                        <a:t>Y2</a:t>
                      </a:r>
                      <a:endParaRPr lang="en-GB" altLang="en-GB" sz="1200" b="0" dirty="0">
                        <a:latin typeface="Letter-join Basic 36" panose="02000505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Basic 36" panose="02000505000000020003" pitchFamily="50" charset="0"/>
                        </a:rPr>
                        <a:t>Number: Addition and Subtraction</a:t>
                      </a:r>
                      <a:endParaRPr lang="en-GB" sz="1200" dirty="0">
                        <a:latin typeface="Letter-join Basic 36" panose="02000505000000020003" pitchFamily="50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Basic 36" panose="02000505000000020003" pitchFamily="50" charset="0"/>
                        </a:rPr>
                        <a:t>That addition can be done in any order but in subtraction, you must always start with the minuend (greatest number). </a:t>
                      </a:r>
                      <a:endParaRPr lang="en-GB" sz="1200" dirty="0">
                        <a:latin typeface="Letter-join Basic 36" panose="02000505000000020003" pitchFamily="50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022445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16600-9CE5-7D4D-9238-FE903140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550562"/>
              </p:ext>
            </p:extLst>
          </p:nvPr>
        </p:nvGraphicFramePr>
        <p:xfrm>
          <a:off x="2839820" y="420768"/>
          <a:ext cx="3392304" cy="351478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5559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026745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33837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etter-join Basic 36" panose="02000505000000020003" pitchFamily="50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286119">
                <a:tc>
                  <a:txBody>
                    <a:bodyPr/>
                    <a:lstStyle/>
                    <a:p>
                      <a:r>
                        <a:rPr lang="en-US" sz="1300" b="0" dirty="0">
                          <a:latin typeface="Letter-join Basic 36" panose="02000505000000020003" pitchFamily="50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Letter-join Basic 36" panose="02000505000000020003" pitchFamily="50" charset="0"/>
                        </a:rPr>
                        <a:t>Knowledge of number bonds and place value can be used to add and subtract multiples of powers of 10. Children </a:t>
                      </a:r>
                      <a:r>
                        <a:rPr lang="en-US" sz="1300" dirty="0" err="1">
                          <a:latin typeface="Letter-join Basic 36" panose="02000505000000020003" pitchFamily="50" charset="0"/>
                        </a:rPr>
                        <a:t>unitise</a:t>
                      </a:r>
                      <a:r>
                        <a:rPr lang="en-US" sz="1300" dirty="0">
                          <a:latin typeface="Letter-join Basic 36" panose="02000505000000020003" pitchFamily="50" charset="0"/>
                        </a:rPr>
                        <a:t> to help them complete a calculation. For example, if they know that 3 + 5 = 8, then 3 thousand + 5 thousand = 8 thousand and 3,000 + 5,000 = 8,000</a:t>
                      </a:r>
                      <a:endParaRPr lang="en-GB" sz="1300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602642">
                <a:tc>
                  <a:txBody>
                    <a:bodyPr/>
                    <a:lstStyle/>
                    <a:p>
                      <a:r>
                        <a:rPr lang="en-US" sz="1300" b="0" dirty="0">
                          <a:latin typeface="Letter-join Basic 36" panose="02000505000000020003" pitchFamily="50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Letter-join Basic 36" panose="02000505000000020003" pitchFamily="50" charset="0"/>
                        </a:rPr>
                        <a:t>When using the formal written method of addition and subtraction, always start in the ones column.</a:t>
                      </a:r>
                      <a:endParaRPr lang="en-GB" sz="1300" dirty="0">
                        <a:latin typeface="Letter-join Basic 36" panose="02000505000000020003" pitchFamily="50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512752">
                <a:tc>
                  <a:txBody>
                    <a:bodyPr/>
                    <a:lstStyle/>
                    <a:p>
                      <a:r>
                        <a:rPr lang="en-US" sz="1300" b="0" dirty="0">
                          <a:latin typeface="Letter-join Basic 36" panose="02000505000000020003" pitchFamily="50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Letter-join Basic 36" panose="02000505000000020003" pitchFamily="50" charset="0"/>
                        </a:rPr>
                        <a:t>When subtracting, always start with the greater number. </a:t>
                      </a:r>
                      <a:endParaRPr lang="en-GB" sz="1300" dirty="0">
                        <a:latin typeface="Letter-join Basic 36" panose="02000505000000020003" pitchFamily="50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1979790"/>
                  </a:ext>
                </a:extLst>
              </a:tr>
              <a:tr h="340963">
                <a:tc>
                  <a:txBody>
                    <a:bodyPr/>
                    <a:lstStyle/>
                    <a:p>
                      <a:r>
                        <a:rPr lang="en-US" sz="1300" b="0" dirty="0">
                          <a:latin typeface="Letter-join Basic 36" panose="02000505000000020003" pitchFamily="50" charset="0"/>
                        </a:rPr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Letter-join Basic 36" panose="02000505000000020003" pitchFamily="50" charset="0"/>
                        </a:rPr>
                        <a:t>The inverse of addition is subtraction.</a:t>
                      </a:r>
                      <a:endParaRPr lang="en-GB" sz="1300" dirty="0">
                        <a:latin typeface="Letter-join Basic 36" panose="02000505000000020003" pitchFamily="50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8746832"/>
                  </a:ext>
                </a:extLst>
              </a:tr>
              <a:tr h="333214">
                <a:tc>
                  <a:txBody>
                    <a:bodyPr/>
                    <a:lstStyle/>
                    <a:p>
                      <a:r>
                        <a:rPr lang="en-US" sz="1300" b="0" dirty="0">
                          <a:latin typeface="Letter-join Basic 36" panose="02000505000000020003" pitchFamily="50" charset="0"/>
                        </a:rPr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Letter-join Basic 36" panose="02000505000000020003" pitchFamily="50" charset="0"/>
                        </a:rPr>
                        <a:t>The inverse of subtraction is addition. </a:t>
                      </a:r>
                      <a:endParaRPr lang="en-GB" sz="1300" dirty="0">
                        <a:latin typeface="Letter-join Basic 36" panose="02000505000000020003" pitchFamily="50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5855896"/>
                  </a:ext>
                </a:extLst>
              </a:tr>
            </a:tbl>
          </a:graphicData>
        </a:graphic>
      </p:graphicFrame>
      <p:sp>
        <p:nvSpPr>
          <p:cNvPr id="9" name="Text Box 1">
            <a:extLst>
              <a:ext uri="{FF2B5EF4-FFF2-40B4-BE49-F238E27FC236}">
                <a16:creationId xmlns:a16="http://schemas.microsoft.com/office/drawing/2014/main" id="{B4B651D5-66AC-4685-ACBB-E250E3E48AAA}"/>
              </a:ext>
            </a:extLst>
          </p:cNvPr>
          <p:cNvSpPr txBox="1"/>
          <p:nvPr/>
        </p:nvSpPr>
        <p:spPr>
          <a:xfrm>
            <a:off x="2298094" y="68394"/>
            <a:ext cx="4465126" cy="306348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350" b="1" dirty="0">
                <a:latin typeface="Letter-join Basic 36" panose="02000505000000020003" pitchFamily="50" charset="0"/>
              </a:rPr>
              <a:t>Number: Addition and Subtraction Knowledge Organiser</a:t>
            </a:r>
            <a:endParaRPr lang="en-GB" sz="1350" dirty="0">
              <a:latin typeface="Letter-join Basic 36" panose="02000505000000020003" pitchFamily="50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619386D-851B-45DE-AD4F-CF6D138AC3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766505"/>
              </p:ext>
            </p:extLst>
          </p:nvPr>
        </p:nvGraphicFramePr>
        <p:xfrm>
          <a:off x="6382039" y="443030"/>
          <a:ext cx="3392304" cy="62418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92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53193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600" dirty="0">
                          <a:latin typeface="Letter-join Basic 36" panose="02000505000000020003" pitchFamily="50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86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4,356 + 2,435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  <a:p>
                      <a:endParaRPr lang="en-US" sz="1400" kern="1200" dirty="0">
                        <a:solidFill>
                          <a:srgbClr val="0070C0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  <a:p>
                      <a:endParaRPr lang="en-GB" sz="1400" kern="1200" dirty="0">
                        <a:solidFill>
                          <a:srgbClr val="0070C0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  <a:p>
                      <a:endParaRPr lang="en-US" altLang="en-GB" sz="1400" b="0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5,643 – 4,316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I</a:t>
                      </a:r>
                      <a:r>
                        <a:rPr lang="en-GB" sz="1600" b="1" kern="1200" dirty="0" err="1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nverse</a:t>
                      </a:r>
                      <a:r>
                        <a:rPr lang="en-GB" sz="1600" b="1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 Operations</a:t>
                      </a:r>
                      <a:br>
                        <a:rPr lang="en-GB" sz="1600" b="1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</a:br>
                      <a:endParaRPr lang="en-GB" sz="1600" b="1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  <a:p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  <a:p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To check 53,476 – 32,732 = 20,744</a:t>
                      </a:r>
                    </a:p>
                    <a:p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use 32,732 + 20,744 = 53,476  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1" name="Picture 30">
            <a:extLst>
              <a:ext uri="{FF2B5EF4-FFF2-40B4-BE49-F238E27FC236}">
                <a16:creationId xmlns:a16="http://schemas.microsoft.com/office/drawing/2014/main" id="{A726C608-D699-4C80-A651-DF343C821B7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039" y="1350290"/>
            <a:ext cx="3392304" cy="1090693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993D3D8F-48FE-4FCC-9FA7-303CCB7129F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038" y="2803886"/>
            <a:ext cx="3392304" cy="2009485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D9801187-B52C-4607-BEDE-BDC1A176B477}"/>
              </a:ext>
            </a:extLst>
          </p:cNvPr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88" r="57968"/>
          <a:stretch/>
        </p:blipFill>
        <p:spPr bwMode="auto">
          <a:xfrm>
            <a:off x="6382038" y="5309091"/>
            <a:ext cx="1733550" cy="7429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308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7424</TotalTime>
  <Words>316</Words>
  <Application>Microsoft Office PowerPoint</Application>
  <PresentationFormat>A4 Paper (210x297 mm)</PresentationFormat>
  <Paragraphs>63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Letter-join Basic 36</vt:lpstr>
      <vt:lpstr>Times New Roman</vt:lpstr>
      <vt:lpstr>Office Theme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Jill Murphy | Year One | Autumn 2</dc:title>
  <dc:creator>Jon Brunskill</dc:creator>
  <cp:lastModifiedBy>Amy Marriott</cp:lastModifiedBy>
  <cp:revision>92</cp:revision>
  <cp:lastPrinted>2024-09-27T07:36:49Z</cp:lastPrinted>
  <dcterms:created xsi:type="dcterms:W3CDTF">2017-10-15T20:56:30Z</dcterms:created>
  <dcterms:modified xsi:type="dcterms:W3CDTF">2024-10-09T07:24:36Z</dcterms:modified>
</cp:coreProperties>
</file>