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4"/>
  </p:sldMasterIdLst>
  <p:notesMasterIdLst>
    <p:notesMasterId r:id="rId6"/>
  </p:notesMasterIdLst>
  <p:sldIdLst>
    <p:sldId id="256" r:id="rId5"/>
  </p:sldIdLst>
  <p:sldSz cx="9906000" cy="6858000" type="A4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27"/>
  </p:normalViewPr>
  <p:slideViewPr>
    <p:cSldViewPr snapToGrid="0" snapToObjects="1">
      <p:cViewPr>
        <p:scale>
          <a:sx n="88" d="100"/>
          <a:sy n="88" d="100"/>
        </p:scale>
        <p:origin x="989" y="-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r">
              <a:defRPr sz="1200"/>
            </a:lvl1pPr>
          </a:lstStyle>
          <a:p>
            <a:fld id="{74DA69C8-F84C-2947-85D9-F4E475966ECC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3013"/>
            <a:ext cx="48466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numCol="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numCol="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r">
              <a:defRPr sz="1200"/>
            </a:lvl1pPr>
          </a:lstStyle>
          <a:p>
            <a:fld id="{90C8F01E-995B-8848-96E4-13733EB6A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843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9C5789CE-836E-B042-843F-5605E41F500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83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numCol="1"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 numCol="1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numCol="1"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 numCol="1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numCol="1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7089A-8636-F64C-9D23-B4C3EC8D4BA5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76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9545" y="47193"/>
            <a:ext cx="7429500" cy="273090"/>
          </a:xfrm>
        </p:spPr>
        <p:txBody>
          <a:bodyPr numCol="1">
            <a:noAutofit/>
          </a:bodyPr>
          <a:lstStyle/>
          <a:p>
            <a:r>
              <a:rPr lang="en-US" sz="1800" b="1" dirty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3543213"/>
              </p:ext>
            </p:extLst>
          </p:nvPr>
        </p:nvGraphicFramePr>
        <p:xfrm>
          <a:off x="131657" y="320281"/>
          <a:ext cx="2671744" cy="64721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9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24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2968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Letter-join Basic 36" panose="02000505000000020003" pitchFamily="50" charset="0"/>
                        </a:rPr>
                        <a:t>Key Vocabulary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32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Empire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A group of countries ruled by one monarch.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996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Factory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A place where goods are produced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057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Industrial Revolution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The rapid development of industry that took place during the late 1700’s, early 1800’s brought about by the introduction of machinery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2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Orphan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A child whose parents have died. 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46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Population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The people living in a country or area. 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539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Punishment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Inflicting a negative consequence as a result of someone’s crime. 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2263478"/>
                  </a:ext>
                </a:extLst>
              </a:tr>
              <a:tr h="51875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Reign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The time when a King or Queen is on the throne. 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8278743"/>
                  </a:ext>
                </a:extLst>
              </a:tr>
              <a:tr h="41306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Revolutionise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To change something completely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9023274"/>
                  </a:ext>
                </a:extLst>
              </a:tr>
              <a:tr h="38317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Slum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An overcrowded area where poor people live. 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6617851"/>
                  </a:ext>
                </a:extLst>
              </a:tr>
              <a:tr h="43812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Social Reformer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A person who tries to improve the lives of people in society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19202902"/>
                  </a:ext>
                </a:extLst>
              </a:tr>
              <a:tr h="56605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Suffragette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A woman who campaigned for the right for women to vote. 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67775834"/>
                  </a:ext>
                </a:extLst>
              </a:tr>
              <a:tr h="67026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Workhouse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A place where poor people lived and worked, usually in poor conditions. 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42634738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4387349"/>
              </p:ext>
            </p:extLst>
          </p:nvPr>
        </p:nvGraphicFramePr>
        <p:xfrm>
          <a:off x="2857272" y="2239751"/>
          <a:ext cx="3274264" cy="329495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5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6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1783">
                  <a:extLst>
                    <a:ext uri="{9D8B030D-6E8A-4147-A177-3AD203B41FA5}">
                      <a16:colId xmlns:a16="http://schemas.microsoft.com/office/drawing/2014/main" val="3827066675"/>
                    </a:ext>
                  </a:extLst>
                </a:gridCol>
              </a:tblGrid>
              <a:tr h="284963">
                <a:tc gridSpan="3">
                  <a:txBody>
                    <a:bodyPr/>
                    <a:lstStyle/>
                    <a:p>
                      <a:pPr algn="ctr"/>
                      <a:r>
                        <a:rPr lang="en-GB" altLang="en-GB" sz="1800" dirty="0">
                          <a:latin typeface="Letter-join Basic 36" panose="02000505000000020003" pitchFamily="50" charset="0"/>
                        </a:rPr>
                        <a:t>Prior Knowledge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 altLang="en-GB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035">
                <a:tc>
                  <a:txBody>
                    <a:bodyPr/>
                    <a:lstStyle/>
                    <a:p>
                      <a:r>
                        <a:rPr lang="en-GB" altLang="en-GB" sz="1000" dirty="0">
                          <a:latin typeface="Letter-join Basic 36" panose="02000505000000020003" pitchFamily="50" charset="0"/>
                        </a:rPr>
                        <a:t>1</a:t>
                      </a:r>
                      <a:endParaRPr lang="en-GB" altLang="en-GB" sz="1000" b="0" dirty="0">
                        <a:latin typeface="Letter-join Basic 36" panose="02000505000000020003" pitchFamily="50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750" dirty="0">
                          <a:latin typeface="CCW Cursive Writing 1" panose="03050602040000000000" pitchFamily="66" charset="0"/>
                        </a:rPr>
                        <a:t>Bright Lights, Big City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750" dirty="0">
                          <a:latin typeface="CCW Cursive Writing 1" panose="03050602040000000000" pitchFamily="66" charset="0"/>
                        </a:rPr>
                        <a:t>Monarchs rule over countries often from a capital like London.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7137">
                <a:tc>
                  <a:txBody>
                    <a:bodyPr/>
                    <a:lstStyle/>
                    <a:p>
                      <a:r>
                        <a:rPr lang="en-GB" altLang="en-GB" sz="1000" dirty="0">
                          <a:latin typeface="Letter-join Basic 36" panose="02000505000000020003" pitchFamily="50" charset="0"/>
                        </a:rPr>
                        <a:t>2</a:t>
                      </a:r>
                      <a:endParaRPr lang="en-GB" altLang="en-GB" sz="1000" b="0" dirty="0">
                        <a:latin typeface="Letter-join Basic 36" panose="02000505000000020003" pitchFamily="50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750" dirty="0">
                          <a:latin typeface="CCW Cursive Writing 1" panose="03050602040000000000" pitchFamily="66" charset="0"/>
                        </a:rPr>
                        <a:t>Street Detectives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750" dirty="0">
                          <a:latin typeface="CCW Cursive Writing 1" panose="03050602040000000000" pitchFamily="66" charset="0"/>
                        </a:rPr>
                        <a:t>Mining was a local industry for us and developed our local area during the Industrial Revolution.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6517">
                <a:tc>
                  <a:txBody>
                    <a:bodyPr/>
                    <a:lstStyle/>
                    <a:p>
                      <a:r>
                        <a:rPr lang="en-GB" altLang="en-GB" sz="1000" b="0" dirty="0">
                          <a:latin typeface="Letter-join Basic 36" panose="02000505000000020003" pitchFamily="50" charset="0"/>
                        </a:rPr>
                        <a:t>4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750" dirty="0">
                          <a:latin typeface="CCW Cursive Writing 1" panose="03050602040000000000" pitchFamily="66" charset="0"/>
                        </a:rPr>
                        <a:t>I am Warrior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750" dirty="0">
                          <a:latin typeface="CCW Cursive Writing 1" panose="03050602040000000000" pitchFamily="66" charset="0"/>
                        </a:rPr>
                        <a:t>Queen Victoria ruled over an empire as the Romans did. Empires were land taken by force.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7509847"/>
                  </a:ext>
                </a:extLst>
              </a:tr>
              <a:tr h="436827">
                <a:tc>
                  <a:txBody>
                    <a:bodyPr/>
                    <a:lstStyle/>
                    <a:p>
                      <a:r>
                        <a:rPr lang="en-GB" altLang="en-GB" sz="1000" b="0" dirty="0">
                          <a:latin typeface="Letter-join Basic 36" panose="02000505000000020003" pitchFamily="50" charset="0"/>
                        </a:rPr>
                        <a:t>5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750" dirty="0">
                          <a:latin typeface="CCW Cursive Writing 1" panose="03050602040000000000" pitchFamily="66" charset="0"/>
                        </a:rPr>
                        <a:t>Off with her Head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750" dirty="0">
                          <a:latin typeface="CCW Cursive Writing 1" panose="03050602040000000000" pitchFamily="66" charset="0"/>
                        </a:rPr>
                        <a:t>Eras are named after their monarch e.g. Henry VIII ruled over the Tudor period named after him, Henry Tudor. Queen Elizabeth ruled the Elizabethan era.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6827">
                <a:tc>
                  <a:txBody>
                    <a:bodyPr/>
                    <a:lstStyle/>
                    <a:p>
                      <a:r>
                        <a:rPr lang="en-GB" altLang="en-GB" sz="1000" dirty="0">
                          <a:latin typeface="Letter-join Basic 36" panose="02000505000000020003" pitchFamily="50" charset="0"/>
                        </a:rPr>
                        <a:t>5</a:t>
                      </a:r>
                      <a:endParaRPr lang="en-GB" altLang="en-GB" sz="1000" b="0" dirty="0">
                        <a:latin typeface="Letter-join Basic 36" panose="02000505000000020003" pitchFamily="50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50" dirty="0">
                          <a:latin typeface="CCW Cursive Writing 1" panose="03050602040000000000" pitchFamily="66" charset="0"/>
                        </a:rPr>
                        <a:t>Fire Damp and Davy Lamps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750" dirty="0">
                          <a:latin typeface="CCW Cursive Writing 1" panose="03050602040000000000" pitchFamily="66" charset="0"/>
                        </a:rPr>
                        <a:t>Coal mining was a key factor in the Industrial Revolution as it enabled steam power to be used.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7A16600-9CE5-7D4D-9238-FE903140D7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8132392"/>
              </p:ext>
            </p:extLst>
          </p:nvPr>
        </p:nvGraphicFramePr>
        <p:xfrm>
          <a:off x="6185407" y="365116"/>
          <a:ext cx="3656765" cy="57110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4058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3262707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39388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Letter-join Basic 36" panose="02000505000000020003" pitchFamily="50" charset="0"/>
                        </a:rPr>
                        <a:t>Key Knowledge </a:t>
                      </a:r>
                    </a:p>
                  </a:txBody>
                  <a:tcPr marL="74295" marR="74295" marT="37148" marB="37148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570043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Letter-join Basic 36" panose="02000505000000020003" pitchFamily="50" charset="0"/>
                        </a:rPr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The Victorian period is the period of time between 1837 and 1901 when Queen Victoria was the reigning monarch over the British Empire.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760058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Letter-join Basic 36" panose="02000505000000020003" pitchFamily="50" charset="0"/>
                        </a:rPr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CW Cursive Writing 1" panose="03050602040000000000" pitchFamily="66" charset="0"/>
                        </a:rPr>
                        <a:t>Queen Victoria came to become Queen in 1837 at the age of 18. She was a member of the British Royal family and married a German Prince, Prince Albert in 1840. They had 9 children.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  <a:tr h="760058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Letter-join Basic 36" panose="02000505000000020003" pitchFamily="50" charset="0"/>
                        </a:rPr>
                        <a:t>3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The Industrial Revolution saw the inclusion of machines in factories, mills and mines. This allowed vast amounts of coal to be mined making business owners rich very fast.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4594781"/>
                  </a:ext>
                </a:extLst>
              </a:tr>
              <a:tr h="380029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Letter-join Basic 36" panose="02000505000000020003" pitchFamily="50" charset="0"/>
                        </a:rPr>
                        <a:t>4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Factories were built in British cities, close to where coal could be mined. Coal was used to power steam engines which were crucial to the development of Industry.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98772385"/>
                  </a:ext>
                </a:extLst>
              </a:tr>
              <a:tr h="570043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Letter-join Basic 36" panose="02000505000000020003" pitchFamily="50" charset="0"/>
                        </a:rPr>
                        <a:t>5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CW Cursive Writing 1" panose="03050602040000000000" pitchFamily="66" charset="0"/>
                        </a:rPr>
                        <a:t>The steam engine changed transportation in England also. This meant that people could travel further, quicker and that goods could also be transported in this way.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2408064"/>
                  </a:ext>
                </a:extLst>
              </a:tr>
              <a:tr h="760058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Letter-join Basic 36" panose="02000505000000020003" pitchFamily="50" charset="0"/>
                        </a:rPr>
                        <a:t>6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Key inventions such as the steam engine, the light bulb and cameras were made during the Industrial Revolution and produced in factories.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3600408"/>
                  </a:ext>
                </a:extLst>
              </a:tr>
              <a:tr h="760058">
                <a:tc>
                  <a:txBody>
                    <a:bodyPr/>
                    <a:lstStyle/>
                    <a:p>
                      <a:r>
                        <a:rPr lang="en-GB" altLang="en-GB" sz="1200" b="0" dirty="0">
                          <a:latin typeface="Letter-join Basic 36" panose="02000505000000020003" pitchFamily="50" charset="0"/>
                        </a:rPr>
                        <a:t>7</a:t>
                      </a:r>
                      <a:endParaRPr lang="en-US" sz="1200" b="0" dirty="0">
                        <a:latin typeface="Letter-join Basic 36" panose="02000505000000020003" pitchFamily="50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People moved quickly to the cities for work in the factories. This meant that cities became crowded quickly as lots of people were living in a small space. The conditions were poor and these places became known as slums.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31194389"/>
                  </a:ext>
                </a:extLst>
              </a:tr>
              <a:tr h="410963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Letter-join Basic 36" panose="02000505000000020003" pitchFamily="50" charset="0"/>
                        </a:rPr>
                        <a:t>8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Workhouses were developed to house the poor who could not afford to feed themselves anymore. The conditions were poor and any people died here.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5794675"/>
                  </a:ext>
                </a:extLst>
              </a:tr>
            </a:tbl>
          </a:graphicData>
        </a:graphic>
      </p:graphicFrame>
      <p:sp>
        <p:nvSpPr>
          <p:cNvPr id="9" name="Text Box 1">
            <a:extLst>
              <a:ext uri="{FF2B5EF4-FFF2-40B4-BE49-F238E27FC236}">
                <a16:creationId xmlns:a16="http://schemas.microsoft.com/office/drawing/2014/main" id="{B4B651D5-66AC-4685-ACBB-E250E3E48AAA}"/>
              </a:ext>
            </a:extLst>
          </p:cNvPr>
          <p:cNvSpPr txBox="1"/>
          <p:nvPr/>
        </p:nvSpPr>
        <p:spPr>
          <a:xfrm>
            <a:off x="2246050" y="36696"/>
            <a:ext cx="4687410" cy="317924"/>
          </a:xfrm>
          <a:prstGeom prst="rect">
            <a:avLst/>
          </a:prstGeom>
          <a:solidFill>
            <a:schemeClr val="lt1"/>
          </a:solidFill>
          <a:ln w="28575">
            <a:solidFill>
              <a:schemeClr val="accent6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latin typeface="XCCW Joined 1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Revolution! </a:t>
            </a:r>
            <a:r>
              <a:rPr lang="en-GB" sz="1400" b="1" dirty="0">
                <a:effectLst/>
                <a:latin typeface="XCCW Joined 1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Knowledge Organiser</a:t>
            </a:r>
            <a:endParaRPr lang="en-GB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8AED7DA-6808-44B0-A32B-B0D16EE499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5607270"/>
              </p:ext>
            </p:extLst>
          </p:nvPr>
        </p:nvGraphicFramePr>
        <p:xfrm>
          <a:off x="2857272" y="5759539"/>
          <a:ext cx="3274264" cy="101279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274264">
                  <a:extLst>
                    <a:ext uri="{9D8B030D-6E8A-4147-A177-3AD203B41FA5}">
                      <a16:colId xmlns:a16="http://schemas.microsoft.com/office/drawing/2014/main" val="3553195376"/>
                    </a:ext>
                  </a:extLst>
                </a:gridCol>
              </a:tblGrid>
              <a:tr h="188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Letter-join Basic 36" panose="02000505000000020003" pitchFamily="50" charset="0"/>
                        </a:rPr>
                        <a:t>Significant Individuals </a:t>
                      </a:r>
                      <a:endParaRPr lang="en-GB" sz="1600" dirty="0">
                        <a:latin typeface="Letter-join Basic 36" panose="020005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0400258"/>
                  </a:ext>
                </a:extLst>
              </a:tr>
              <a:tr h="67751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Queen Victoria – Prince Albert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Isambard Kingdom Brunel – Robert Peel – Emmaline Pankhurst – James Watt</a:t>
                      </a: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367575484"/>
                  </a:ext>
                </a:extLst>
              </a:tr>
            </a:tbl>
          </a:graphicData>
        </a:graphic>
      </p:graphicFrame>
      <p:pic>
        <p:nvPicPr>
          <p:cNvPr id="1026" name="Picture 2" descr="Image result for queen victoria">
            <a:extLst>
              <a:ext uri="{FF2B5EF4-FFF2-40B4-BE49-F238E27FC236}">
                <a16:creationId xmlns:a16="http://schemas.microsoft.com/office/drawing/2014/main" id="{E8667FE6-F90A-4447-9EDD-F054DB0FE5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2879" y="365116"/>
            <a:ext cx="1297824" cy="1874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089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24CC0F482672A409F4BBBC5183F93FA" ma:contentTypeVersion="4" ma:contentTypeDescription="Create a new document." ma:contentTypeScope="" ma:versionID="112ca61ae6e66691df0da9c859cf1f2d">
  <xsd:schema xmlns:xsd="http://www.w3.org/2001/XMLSchema" xmlns:xs="http://www.w3.org/2001/XMLSchema" xmlns:p="http://schemas.microsoft.com/office/2006/metadata/properties" xmlns:ns2="b4d385f6-dd65-4bd2-90e2-003ddeccf305" targetNamespace="http://schemas.microsoft.com/office/2006/metadata/properties" ma:root="true" ma:fieldsID="48e0289320b5cec9a0954bf1be352b65" ns2:_="">
    <xsd:import namespace="b4d385f6-dd65-4bd2-90e2-003ddeccf30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d385f6-dd65-4bd2-90e2-003ddeccf3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4A96684-E1F0-4C3B-A06D-4A9CBD647505}">
  <ds:schemaRefs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schemas.microsoft.com/office/infopath/2007/PartnerControls"/>
    <ds:schemaRef ds:uri="b4d385f6-dd65-4bd2-90e2-003ddeccf305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770977DD-A02B-4494-A898-D287B1E6EAA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945170F-1116-46A4-8F88-8FF179673B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d385f6-dd65-4bd2-90e2-003ddeccf30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6104</TotalTime>
  <Words>545</Words>
  <Application>Microsoft Office PowerPoint</Application>
  <PresentationFormat>A4 Paper (210x297 mm)</PresentationFormat>
  <Paragraphs>64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CCW Cursive Writing 1</vt:lpstr>
      <vt:lpstr>Letter-join Basic 36</vt:lpstr>
      <vt:lpstr>Times New Roman</vt:lpstr>
      <vt:lpstr>XCCW Joined 1a</vt:lpstr>
      <vt:lpstr>Office Theme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Jill Murphy | Year One | Autumn 2</dc:title>
  <dc:creator>Jon Brunskill</dc:creator>
  <cp:lastModifiedBy>Naomi Waring</cp:lastModifiedBy>
  <cp:revision>84</cp:revision>
  <cp:lastPrinted>2017-10-30T10:21:12Z</cp:lastPrinted>
  <dcterms:created xsi:type="dcterms:W3CDTF">2017-10-15T20:56:30Z</dcterms:created>
  <dcterms:modified xsi:type="dcterms:W3CDTF">2024-10-21T15:07:19Z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0x010100924CC0F482672A409F4BBBC5183F93FA</vt:lpwstr>
  </property>
</Properties>
</file>