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906000" cy="6858000" type="A4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27"/>
  </p:normalViewPr>
  <p:slideViewPr>
    <p:cSldViewPr snapToGrid="0" snapToObjects="1">
      <p:cViewPr varScale="1">
        <p:scale>
          <a:sx n="85" d="100"/>
          <a:sy n="85" d="100"/>
        </p:scale>
        <p:origin x="106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74DA69C8-F84C-2947-85D9-F4E475966ECC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3013"/>
            <a:ext cx="48466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numCol="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numCol="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90C8F01E-995B-8848-96E4-13733EB6A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84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9C5789CE-836E-B042-843F-5605E41F50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3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numCol="1"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 numCol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numCol="1"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 numCol="1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numCol="1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7089A-8636-F64C-9D23-B4C3EC8D4BA5}" type="datetimeFigureOut">
              <a:rPr lang="en-US" smtClean="0"/>
              <a:t>9/8/2024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76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9545" y="47193"/>
            <a:ext cx="7429500" cy="273090"/>
          </a:xfrm>
        </p:spPr>
        <p:txBody>
          <a:bodyPr numCol="1">
            <a:noAutofit/>
          </a:bodyPr>
          <a:lstStyle/>
          <a:p>
            <a:r>
              <a:rPr lang="en-US" sz="1800" b="1" dirty="0"/>
              <a:t>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902516"/>
              </p:ext>
            </p:extLst>
          </p:nvPr>
        </p:nvGraphicFramePr>
        <p:xfrm>
          <a:off x="131657" y="412377"/>
          <a:ext cx="2636838" cy="63088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2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4382">
                <a:tc gridSpan="2"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latin typeface="CCW Cursive Writing 1" panose="03050602040000000000" pitchFamily="66" charset="0"/>
                        </a:rPr>
                        <a:t>Key Vocabulary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 sz="15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430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GB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one</a:t>
                      </a:r>
                      <a:endParaRPr lang="en-GB" sz="10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430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GB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two</a:t>
                      </a:r>
                      <a:endParaRPr lang="en-GB" sz="10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651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GB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three</a:t>
                      </a:r>
                      <a:endParaRPr lang="en-GB" sz="10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99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GB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four</a:t>
                      </a:r>
                      <a:endParaRPr lang="en-GB" sz="10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9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GB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five</a:t>
                      </a:r>
                      <a:endParaRPr lang="en-GB" sz="10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430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GB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six</a:t>
                      </a:r>
                      <a:endParaRPr lang="en-GB" sz="10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32263478"/>
                  </a:ext>
                </a:extLst>
              </a:tr>
              <a:tr h="49430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GB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seven</a:t>
                      </a:r>
                      <a:endParaRPr lang="en-GB" sz="10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8278743"/>
                  </a:ext>
                </a:extLst>
              </a:tr>
              <a:tr h="34993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GB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eight</a:t>
                      </a:r>
                      <a:endParaRPr lang="en-GB" sz="10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9023274"/>
                  </a:ext>
                </a:extLst>
              </a:tr>
              <a:tr h="49430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GB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nine</a:t>
                      </a:r>
                      <a:endParaRPr lang="en-GB" sz="10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6617851"/>
                  </a:ext>
                </a:extLst>
              </a:tr>
              <a:tr h="37397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GB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ten</a:t>
                      </a:r>
                      <a:endParaRPr lang="en-GB" sz="10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9202902"/>
                  </a:ext>
                </a:extLst>
              </a:tr>
              <a:tr h="37397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more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bigger amount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91472281"/>
                  </a:ext>
                </a:extLst>
              </a:tr>
              <a:tr h="37397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less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smaller amount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88656197"/>
                  </a:ext>
                </a:extLst>
              </a:tr>
              <a:tr h="37397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0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sort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050" dirty="0">
                          <a:effectLst/>
                          <a:latin typeface="CCW Cursive Writing 1" panose="03050602040000000000" pitchFamily="66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group similar things together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71342236"/>
                  </a:ext>
                </a:extLst>
              </a:tr>
              <a:tr h="37397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00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GB" sz="1050" dirty="0">
                        <a:effectLst/>
                        <a:latin typeface="CCW Cursive Writing 1" panose="03050602040000000000" pitchFamily="66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04302917"/>
                  </a:ext>
                </a:extLst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5523957"/>
              </p:ext>
            </p:extLst>
          </p:nvPr>
        </p:nvGraphicFramePr>
        <p:xfrm>
          <a:off x="2839820" y="2631727"/>
          <a:ext cx="3392304" cy="83360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787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38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79719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284963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000" dirty="0">
                          <a:latin typeface="CCW Cursive Writing 1" panose="03050602040000000000" pitchFamily="66" charset="0"/>
                        </a:rPr>
                        <a:t>Prior Knowledge </a:t>
                      </a:r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6035">
                <a:tc>
                  <a:txBody>
                    <a:bodyPr/>
                    <a:lstStyle/>
                    <a:p>
                      <a:r>
                        <a:rPr lang="en-US" altLang="en-GB" sz="700" b="0" dirty="0">
                          <a:latin typeface="CCW Cursive Writing 1" panose="03050602040000000000" pitchFamily="66" charset="0"/>
                        </a:rPr>
                        <a:t>4</a:t>
                      </a:r>
                      <a:endParaRPr lang="en-GB" altLang="en-GB" sz="7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Number and Place Value: 1- 10</a:t>
                      </a:r>
                      <a:endParaRPr lang="en-GB" sz="9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900" dirty="0">
                        <a:latin typeface="CCW Cursive Writing 1" panose="03050602040000000000" pitchFamily="66" charset="0"/>
                      </a:endParaRPr>
                    </a:p>
                    <a:p>
                      <a:r>
                        <a:rPr lang="en-US" sz="900" dirty="0">
                          <a:latin typeface="CCW Cursive Writing 1" panose="03050602040000000000" pitchFamily="66" charset="0"/>
                        </a:rPr>
                        <a:t>Numbers 1 to 10 in digits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7A16600-9CE5-7D4D-9238-FE903140D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1241687"/>
              </p:ext>
            </p:extLst>
          </p:nvPr>
        </p:nvGraphicFramePr>
        <p:xfrm>
          <a:off x="2839820" y="417250"/>
          <a:ext cx="3392304" cy="213402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5559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026745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571922"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latin typeface="CCW Cursive Writing 1" panose="03050602040000000000" pitchFamily="66" charset="0"/>
                        </a:rPr>
                        <a:t>Key Information </a:t>
                      </a:r>
                    </a:p>
                  </a:txBody>
                  <a:tcPr marL="74295" marR="74295" marT="37148" marB="37148"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447267">
                <a:tc>
                  <a:txBody>
                    <a:bodyPr/>
                    <a:lstStyle/>
                    <a:p>
                      <a:r>
                        <a:rPr lang="en-US" sz="800" b="0" dirty="0">
                          <a:latin typeface="Letter-join Basic 36" panose="02000505000000020003" pitchFamily="50" charset="0"/>
                        </a:rPr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Numbers can be compared by the amount: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10 is more than 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2 is less than 7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40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447267">
                <a:tc>
                  <a:txBody>
                    <a:bodyPr/>
                    <a:lstStyle/>
                    <a:p>
                      <a:r>
                        <a:rPr lang="en-US" sz="800" b="0" dirty="0">
                          <a:latin typeface="Letter-join Basic 36" panose="02000505000000020003" pitchFamily="50" charset="0"/>
                        </a:rPr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Objects can be sorted into different groups: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shape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colour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size </a:t>
                      </a:r>
                    </a:p>
                    <a:p>
                      <a:endParaRPr lang="en-GB" sz="400" dirty="0">
                        <a:latin typeface="CCW Cursive Writing 1" panose="03050602040000000000" pitchFamily="66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</a:tbl>
          </a:graphicData>
        </a:graphic>
      </p:graphicFrame>
      <p:sp>
        <p:nvSpPr>
          <p:cNvPr id="9" name="Text Box 1">
            <a:extLst>
              <a:ext uri="{FF2B5EF4-FFF2-40B4-BE49-F238E27FC236}">
                <a16:creationId xmlns:a16="http://schemas.microsoft.com/office/drawing/2014/main" id="{B4B651D5-66AC-4685-ACBB-E250E3E48AAA}"/>
              </a:ext>
            </a:extLst>
          </p:cNvPr>
          <p:cNvSpPr txBox="1"/>
          <p:nvPr/>
        </p:nvSpPr>
        <p:spPr>
          <a:xfrm>
            <a:off x="976544" y="91746"/>
            <a:ext cx="7981025" cy="307427"/>
          </a:xfrm>
          <a:prstGeom prst="rect">
            <a:avLst/>
          </a:prstGeom>
          <a:solidFill>
            <a:schemeClr val="lt1"/>
          </a:solidFill>
          <a:ln w="28575">
            <a:solidFill>
              <a:schemeClr val="accent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200" b="1" dirty="0">
                <a:latin typeface="CCW Cursive Writing 1" panose="03050602040000000000" pitchFamily="66" charset="0"/>
              </a:rPr>
              <a:t>N</a:t>
            </a:r>
            <a:r>
              <a:rPr lang="en-GB" sz="1200" b="1" dirty="0">
                <a:latin typeface="CCW Cursive Writing 1" panose="03050602040000000000" pitchFamily="66" charset="0"/>
              </a:rPr>
              <a:t>umber and Place Value: Numbers to 10 Knowledge Organiser</a:t>
            </a:r>
            <a:endParaRPr lang="en-GB" sz="1200" dirty="0">
              <a:latin typeface="CCW Cursive Writing 1" panose="03050602040000000000" pitchFamily="66" charset="0"/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EF134E6-305B-4EEC-9B65-15EE6D7DB7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914082"/>
              </p:ext>
            </p:extLst>
          </p:nvPr>
        </p:nvGraphicFramePr>
        <p:xfrm>
          <a:off x="2839820" y="3720465"/>
          <a:ext cx="3392304" cy="286397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392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5587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Worked Examples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8387">
                <a:tc>
                  <a:txBody>
                    <a:bodyPr/>
                    <a:lstStyle/>
                    <a:p>
                      <a:r>
                        <a:rPr lang="en-US" altLang="en-GB" sz="1100" b="0" dirty="0">
                          <a:latin typeface="CCW Cursive Writing 1" panose="03050602040000000000" pitchFamily="66" charset="0"/>
                        </a:rPr>
                        <a:t>Complete diagram to match the words to the numbers. </a:t>
                      </a:r>
                    </a:p>
                    <a:p>
                      <a:endParaRPr lang="en-US" altLang="en-GB" sz="1000" b="0" dirty="0">
                        <a:latin typeface="CCW Cursive Writing 1" panose="03050602040000000000" pitchFamily="66" charset="0"/>
                      </a:endParaRPr>
                    </a:p>
                    <a:p>
                      <a:endParaRPr lang="en-US" altLang="en-GB" sz="1000" b="0" dirty="0">
                        <a:latin typeface="CCW Cursive Writing 1" panose="03050602040000000000" pitchFamily="66" charset="0"/>
                      </a:endParaRPr>
                    </a:p>
                    <a:p>
                      <a:endParaRPr lang="en-US" altLang="en-GB" sz="1000" b="0" dirty="0">
                        <a:latin typeface="CCW Cursive Writing 1" panose="03050602040000000000" pitchFamily="66" charset="0"/>
                      </a:endParaRPr>
                    </a:p>
                    <a:p>
                      <a:endParaRPr lang="en-US" altLang="en-GB" sz="1000" b="0" dirty="0">
                        <a:latin typeface="CCW Cursive Writing 1" panose="03050602040000000000" pitchFamily="66" charset="0"/>
                      </a:endParaRPr>
                    </a:p>
                    <a:p>
                      <a:endParaRPr lang="en-GB" altLang="en-GB" sz="1000" b="0" dirty="0">
                        <a:latin typeface="CCW Cursive Writing 1" panose="03050602040000000000" pitchFamily="66" charset="0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D619386D-851B-45DE-AD4F-CF6D138AC3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6860766"/>
              </p:ext>
            </p:extLst>
          </p:nvPr>
        </p:nvGraphicFramePr>
        <p:xfrm>
          <a:off x="6357151" y="429201"/>
          <a:ext cx="3392304" cy="617206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3923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69444">
                <a:tc>
                  <a:txBody>
                    <a:bodyPr/>
                    <a:lstStyle/>
                    <a:p>
                      <a:pPr algn="ctr"/>
                      <a:r>
                        <a:rPr lang="en-GB" altLang="en-GB" sz="1200" dirty="0">
                          <a:latin typeface="CCW Cursive Writing 1" panose="03050602040000000000" pitchFamily="66" charset="0"/>
                        </a:rPr>
                        <a:t>Worked Examples</a:t>
                      </a: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02618">
                <a:tc>
                  <a:txBody>
                    <a:bodyPr/>
                    <a:lstStyle/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105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 pictures have been sorted by shape.</a:t>
                      </a:r>
                    </a:p>
                    <a:p>
                      <a:endParaRPr lang="en-US" altLang="en-GB" sz="105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105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How else could they be sorted?</a:t>
                      </a:r>
                    </a:p>
                    <a:p>
                      <a:endParaRPr lang="en-US" altLang="en-GB" sz="105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105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 pictures could be sorted by </a:t>
                      </a:r>
                      <a:r>
                        <a:rPr lang="en-US" altLang="en-GB" sz="1050" b="0" kern="1200" dirty="0" err="1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colour</a:t>
                      </a:r>
                      <a:r>
                        <a:rPr lang="en-US" altLang="en-GB" sz="105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. </a:t>
                      </a:r>
                    </a:p>
                    <a:p>
                      <a:endParaRPr lang="en-US" altLang="en-GB" sz="105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1050" b="0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The pictures could be sorted by number of sides or corners. </a:t>
                      </a: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105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Find 1 less than each number: </a:t>
                      </a: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  <a:p>
                      <a:r>
                        <a:rPr lang="en-US" altLang="en-GB" sz="1100" b="1" kern="1200" dirty="0">
                          <a:solidFill>
                            <a:schemeClr val="dk1"/>
                          </a:solidFill>
                          <a:effectLst/>
                          <a:latin typeface="CCW Cursive Writing 1" panose="03050602040000000000" pitchFamily="66" charset="0"/>
                          <a:ea typeface="+mn-ea"/>
                          <a:cs typeface="+mn-cs"/>
                        </a:rPr>
                        <a:t>Choose a phrase to complete the sentence: </a:t>
                      </a:r>
                    </a:p>
                    <a:p>
                      <a:endParaRPr lang="en-US" altLang="en-GB" sz="1100" b="0" kern="1200" dirty="0">
                        <a:solidFill>
                          <a:schemeClr val="dk1"/>
                        </a:solidFill>
                        <a:effectLst/>
                        <a:latin typeface="CCW Cursive Writing 1" panose="03050602040000000000" pitchFamily="66" charset="0"/>
                        <a:ea typeface="+mn-ea"/>
                        <a:cs typeface="+mn-cs"/>
                      </a:endParaRPr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F05C2AAF-D056-40F7-9106-D2699FA691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4073" y="4631913"/>
            <a:ext cx="1795103" cy="1873151"/>
          </a:xfrm>
          <a:prstGeom prst="rect">
            <a:avLst/>
          </a:prstGeom>
        </p:spPr>
      </p:pic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2CA0BC0-DDA2-4CED-A526-0027490305EE}"/>
              </a:ext>
            </a:extLst>
          </p:cNvPr>
          <p:cNvCxnSpPr/>
          <p:nvPr/>
        </p:nvCxnSpPr>
        <p:spPr>
          <a:xfrm>
            <a:off x="4016188" y="4769224"/>
            <a:ext cx="690283" cy="762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4C6F2E2-D131-4C05-A22B-353D635C6CAB}"/>
              </a:ext>
            </a:extLst>
          </p:cNvPr>
          <p:cNvCxnSpPr/>
          <p:nvPr/>
        </p:nvCxnSpPr>
        <p:spPr>
          <a:xfrm>
            <a:off x="4016188" y="5235388"/>
            <a:ext cx="690283" cy="708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A7E8D25-6C45-4A78-8718-4C15692C9F6A}"/>
              </a:ext>
            </a:extLst>
          </p:cNvPr>
          <p:cNvCxnSpPr/>
          <p:nvPr/>
        </p:nvCxnSpPr>
        <p:spPr>
          <a:xfrm flipV="1">
            <a:off x="4016188" y="5235388"/>
            <a:ext cx="690283" cy="2958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105702E-4CC3-43F5-BCAA-8D393B131EA2}"/>
              </a:ext>
            </a:extLst>
          </p:cNvPr>
          <p:cNvCxnSpPr/>
          <p:nvPr/>
        </p:nvCxnSpPr>
        <p:spPr>
          <a:xfrm flipV="1">
            <a:off x="4016188" y="4858871"/>
            <a:ext cx="690283" cy="10847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6CFE67D-A8C3-44A4-B32F-E1B261438D8A}"/>
              </a:ext>
            </a:extLst>
          </p:cNvPr>
          <p:cNvCxnSpPr/>
          <p:nvPr/>
        </p:nvCxnSpPr>
        <p:spPr>
          <a:xfrm>
            <a:off x="4016188" y="6320118"/>
            <a:ext cx="6902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24">
            <a:extLst>
              <a:ext uri="{FF2B5EF4-FFF2-40B4-BE49-F238E27FC236}">
                <a16:creationId xmlns:a16="http://schemas.microsoft.com/office/drawing/2014/main" id="{C0481419-3338-48FF-B52F-7E12456487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57151" y="1062390"/>
            <a:ext cx="3392304" cy="843741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225E59D5-EA85-4D37-9B84-E2E700D92CBA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t="27860"/>
          <a:stretch/>
        </p:blipFill>
        <p:spPr>
          <a:xfrm>
            <a:off x="6431319" y="4058449"/>
            <a:ext cx="3243963" cy="899311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FCFABBD2-E048-42F8-9A7D-C329D23C4CA6}"/>
              </a:ext>
            </a:extLst>
          </p:cNvPr>
          <p:cNvSpPr txBox="1"/>
          <p:nvPr/>
        </p:nvSpPr>
        <p:spPr>
          <a:xfrm>
            <a:off x="6478824" y="4496340"/>
            <a:ext cx="322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  <a:endParaRPr lang="en-GB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2F14986-8268-4EDD-BE01-AD5EAF573218}"/>
              </a:ext>
            </a:extLst>
          </p:cNvPr>
          <p:cNvSpPr txBox="1"/>
          <p:nvPr/>
        </p:nvSpPr>
        <p:spPr>
          <a:xfrm>
            <a:off x="8295127" y="4496340"/>
            <a:ext cx="3229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  <a:endParaRPr lang="en-GB" dirty="0"/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61F55315-CEE1-477C-AC09-5F4AFDBA5AF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31319" y="5568488"/>
            <a:ext cx="3148955" cy="790021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199DF975-A6A0-41B0-A04D-9F8CB8586A13}"/>
              </a:ext>
            </a:extLst>
          </p:cNvPr>
          <p:cNvSpPr txBox="1"/>
          <p:nvPr/>
        </p:nvSpPr>
        <p:spPr>
          <a:xfrm>
            <a:off x="7345056" y="5795610"/>
            <a:ext cx="12729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equal to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89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7491</TotalTime>
  <Words>165</Words>
  <Application>Microsoft Office PowerPoint</Application>
  <PresentationFormat>A4 Paper (210x297 mm)</PresentationFormat>
  <Paragraphs>77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CCW Cursive Writing 1</vt:lpstr>
      <vt:lpstr>Letter-join Basic 36</vt:lpstr>
      <vt:lpstr>Times New Roman</vt:lpstr>
      <vt:lpstr>Office Theme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Jill Murphy | Year One | Autumn 2</dc:title>
  <dc:creator>Jon Brunskill</dc:creator>
  <cp:lastModifiedBy>Chelsea Gee</cp:lastModifiedBy>
  <cp:revision>85</cp:revision>
  <cp:lastPrinted>2017-10-30T10:21:12Z</cp:lastPrinted>
  <dcterms:created xsi:type="dcterms:W3CDTF">2017-10-15T20:56:30Z</dcterms:created>
  <dcterms:modified xsi:type="dcterms:W3CDTF">2024-09-08T21:12:59Z</dcterms:modified>
</cp:coreProperties>
</file>