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3"/>
  </p:notesMasterIdLst>
  <p:sldIdLst>
    <p:sldId id="256" r:id="rId2"/>
  </p:sldIdLst>
  <p:sldSz cx="9906000" cy="6858000" type="A4"/>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27"/>
  </p:normalViewPr>
  <p:slideViewPr>
    <p:cSldViewPr snapToGrid="0" snapToObjects="1">
      <p:cViewPr varScale="1">
        <p:scale>
          <a:sx n="85" d="100"/>
          <a:sy n="85" d="100"/>
        </p:scale>
        <p:origin x="10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numCol="1" rtlCol="0"/>
          <a:lstStyle>
            <a:lvl1pPr algn="l">
              <a:defRPr sz="1200"/>
            </a:lvl1pPr>
          </a:lstStyle>
          <a:p>
            <a:endParaRPr lang="en-US"/>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numCol="1" rtlCol="0"/>
          <a:lstStyle>
            <a:lvl1pPr algn="r">
              <a:defRPr sz="1200"/>
            </a:lvl1pPr>
          </a:lstStyle>
          <a:p>
            <a:fld id="{74DA69C8-F84C-2947-85D9-F4E475966ECC}" type="datetimeFigureOut">
              <a:rPr lang="en-US" smtClean="0"/>
              <a:t>7/11/2024</a:t>
            </a:fld>
            <a:endParaRPr lang="en-US"/>
          </a:p>
        </p:txBody>
      </p:sp>
      <p:sp>
        <p:nvSpPr>
          <p:cNvPr id="4" name="Slide Image Placeholder 3"/>
          <p:cNvSpPr>
            <a:spLocks noGrp="1" noRot="1" noChangeAspect="1"/>
          </p:cNvSpPr>
          <p:nvPr>
            <p:ph type="sldImg" idx="2"/>
          </p:nvPr>
        </p:nvSpPr>
        <p:spPr>
          <a:xfrm>
            <a:off x="979488" y="1243013"/>
            <a:ext cx="4846637" cy="3355975"/>
          </a:xfrm>
          <a:prstGeom prst="rect">
            <a:avLst/>
          </a:prstGeom>
          <a:noFill/>
          <a:ln w="12700">
            <a:solidFill>
              <a:prstClr val="black"/>
            </a:solidFill>
          </a:ln>
        </p:spPr>
        <p:txBody>
          <a:bodyPr vert="horz" lIns="91440" tIns="45720" rIns="91440" bIns="45720" numCol="1" rtlCol="0" anchor="ctr"/>
          <a:lstStyle/>
          <a:p>
            <a:endParaRPr lang="en-US"/>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numCol="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numCol="1"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numCol="1" rtlCol="0" anchor="b"/>
          <a:lstStyle>
            <a:lvl1pPr algn="r">
              <a:defRPr sz="1200"/>
            </a:lvl1pPr>
          </a:lstStyle>
          <a:p>
            <a:fld id="{90C8F01E-995B-8848-96E4-13733EB6AADD}" type="slidenum">
              <a:rPr lang="en-US" smtClean="0"/>
              <a:t>‹#›</a:t>
            </a:fld>
            <a:endParaRPr lang="en-US"/>
          </a:p>
        </p:txBody>
      </p:sp>
    </p:spTree>
    <p:extLst>
      <p:ext uri="{BB962C8B-B14F-4D97-AF65-F5344CB8AC3E}">
        <p14:creationId xmlns:p14="http://schemas.microsoft.com/office/powerpoint/2010/main" val="1426843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lstStyle/>
          <a:p>
            <a:endParaRPr lang="en-US"/>
          </a:p>
        </p:txBody>
      </p:sp>
      <p:sp>
        <p:nvSpPr>
          <p:cNvPr id="4" name="Slide Number Placeholder 3"/>
          <p:cNvSpPr>
            <a:spLocks noGrp="1"/>
          </p:cNvSpPr>
          <p:nvPr>
            <p:ph type="sldNum" sz="quarter" idx="10"/>
          </p:nvPr>
        </p:nvSpPr>
        <p:spPr/>
        <p:txBody>
          <a:bodyPr numCol="1"/>
          <a:lstStyle/>
          <a:p>
            <a:fld id="{9C5789CE-836E-B042-843F-5605E41F5001}" type="slidenum">
              <a:rPr lang="en-US" smtClean="0"/>
              <a:t>1</a:t>
            </a:fld>
            <a:endParaRPr lang="en-US"/>
          </a:p>
        </p:txBody>
      </p:sp>
    </p:spTree>
    <p:extLst>
      <p:ext uri="{BB962C8B-B14F-4D97-AF65-F5344CB8AC3E}">
        <p14:creationId xmlns:p14="http://schemas.microsoft.com/office/powerpoint/2010/main" val="3917283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numCol="1"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numCol="1"/>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numCol="1"/>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Content Placeholder 2"/>
          <p:cNvSpPr>
            <a:spLocks noGrp="1"/>
          </p:cNvSpPr>
          <p:nvPr>
            <p:ph idx="1"/>
          </p:nvPr>
        </p:nvSpPr>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numCol="1"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numCol="1"/>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numCol="1"/>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8" name="Footer Placeholder 7"/>
          <p:cNvSpPr>
            <a:spLocks noGrp="1"/>
          </p:cNvSpPr>
          <p:nvPr>
            <p:ph type="ftr" sz="quarter" idx="11"/>
          </p:nvPr>
        </p:nvSpPr>
        <p:spPr/>
        <p:txBody>
          <a:bodyPr numCol="1"/>
          <a:lstStyle/>
          <a:p>
            <a:endParaRPr lang="en-US"/>
          </a:p>
        </p:txBody>
      </p:sp>
      <p:sp>
        <p:nvSpPr>
          <p:cNvPr id="9" name="Slide Number Placeholder 8"/>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Date Placeholder 2"/>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4" name="Footer Placeholder 3"/>
          <p:cNvSpPr>
            <a:spLocks noGrp="1"/>
          </p:cNvSpPr>
          <p:nvPr>
            <p:ph type="ftr" sz="quarter" idx="11"/>
          </p:nvPr>
        </p:nvSpPr>
        <p:spPr/>
        <p:txBody>
          <a:bodyPr numCol="1"/>
          <a:lstStyle/>
          <a:p>
            <a:endParaRPr lang="en-US"/>
          </a:p>
        </p:txBody>
      </p:sp>
      <p:sp>
        <p:nvSpPr>
          <p:cNvPr id="5" name="Slide Number Placeholder 4"/>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3" name="Footer Placeholder 2"/>
          <p:cNvSpPr>
            <a:spLocks noGrp="1"/>
          </p:cNvSpPr>
          <p:nvPr>
            <p:ph type="ftr" sz="quarter" idx="11"/>
          </p:nvPr>
        </p:nvSpPr>
        <p:spPr/>
        <p:txBody>
          <a:bodyPr numCol="1"/>
          <a:lstStyle/>
          <a:p>
            <a:endParaRPr lang="en-US"/>
          </a:p>
        </p:txBody>
      </p:sp>
      <p:sp>
        <p:nvSpPr>
          <p:cNvPr id="4" name="Slide Number Placeholder 3"/>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numCol="1"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numCol="1"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numCol="1"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2328" y="2057400"/>
            <a:ext cx="3194943"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4027089A-8636-F64C-9D23-B4C3EC8D4BA5}" type="datetimeFigureOut">
              <a:rPr lang="en-US" smtClean="0"/>
              <a:t>7/11/2024</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numCol="1"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numCol="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4027089A-8636-F64C-9D23-B4C3EC8D4BA5}" type="datetimeFigureOut">
              <a:rPr lang="en-US" smtClean="0"/>
              <a:t>7/11/2024</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3953B47E-519D-9549-9FB6-B83933F17F08}" type="slidenum">
              <a:rPr lang="en-US" smtClean="0"/>
              <a:t>‹#›</a:t>
            </a:fld>
            <a:endParaRPr lang="en-US"/>
          </a:p>
        </p:txBody>
      </p:sp>
    </p:spTree>
    <p:extLst>
      <p:ext uri="{BB962C8B-B14F-4D97-AF65-F5344CB8AC3E}">
        <p14:creationId xmlns:p14="http://schemas.microsoft.com/office/powerpoint/2010/main" val="762762940"/>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9545" y="47193"/>
            <a:ext cx="7429500" cy="273090"/>
          </a:xfrm>
        </p:spPr>
        <p:txBody>
          <a:bodyPr numCol="1">
            <a:noAutofit/>
          </a:bodyPr>
          <a:lstStyle/>
          <a:p>
            <a:r>
              <a:rPr lang="en-US" sz="1800" b="1" dirty="0"/>
              <a:t> </a:t>
            </a:r>
          </a:p>
        </p:txBody>
      </p:sp>
      <p:graphicFrame>
        <p:nvGraphicFramePr>
          <p:cNvPr id="4" name="Table 3"/>
          <p:cNvGraphicFramePr>
            <a:graphicFrameLocks noGrp="1"/>
          </p:cNvGraphicFramePr>
          <p:nvPr>
            <p:extLst>
              <p:ext uri="{D42A27DB-BD31-4B8C-83A1-F6EECF244321}">
                <p14:modId xmlns:p14="http://schemas.microsoft.com/office/powerpoint/2010/main" val="1047690787"/>
              </p:ext>
            </p:extLst>
          </p:nvPr>
        </p:nvGraphicFramePr>
        <p:xfrm>
          <a:off x="131657" y="412377"/>
          <a:ext cx="2636838" cy="5579547"/>
        </p:xfrm>
        <a:graphic>
          <a:graphicData uri="http://schemas.openxmlformats.org/drawingml/2006/table">
            <a:tbl>
              <a:tblPr firstRow="1" bandRow="1">
                <a:tableStyleId>{5C22544A-7EE6-4342-B048-85BDC9FD1C3A}</a:tableStyleId>
              </a:tblPr>
              <a:tblGrid>
                <a:gridCol w="1012518">
                  <a:extLst>
                    <a:ext uri="{9D8B030D-6E8A-4147-A177-3AD203B41FA5}">
                      <a16:colId xmlns:a16="http://schemas.microsoft.com/office/drawing/2014/main" val="20002"/>
                    </a:ext>
                  </a:extLst>
                </a:gridCol>
                <a:gridCol w="1624320">
                  <a:extLst>
                    <a:ext uri="{9D8B030D-6E8A-4147-A177-3AD203B41FA5}">
                      <a16:colId xmlns:a16="http://schemas.microsoft.com/office/drawing/2014/main" val="20001"/>
                    </a:ext>
                  </a:extLst>
                </a:gridCol>
              </a:tblGrid>
              <a:tr h="294382">
                <a:tc gridSpan="2">
                  <a:txBody>
                    <a:bodyPr/>
                    <a:lstStyle/>
                    <a:p>
                      <a:pPr marL="0" marR="0" lvl="0" indent="0" algn="ctr" defTabSz="914400" rtl="0" eaLnBrk="1" latinLnBrk="0" hangingPunct="1">
                        <a:lnSpc>
                          <a:spcPct val="100000"/>
                        </a:lnSpc>
                        <a:spcBef>
                          <a:spcPts val="0"/>
                        </a:spcBef>
                        <a:spcAft>
                          <a:spcPts val="0"/>
                        </a:spcAft>
                        <a:buClrTx/>
                        <a:buSzTx/>
                        <a:buFontTx/>
                        <a:buNone/>
                        <a:tabLst/>
                        <a:defRPr/>
                      </a:pPr>
                      <a:r>
                        <a:rPr lang="en-US" sz="1400" dirty="0">
                          <a:latin typeface="XCCW Joined 1a" panose="03050602040000000000" pitchFamily="66" charset="0"/>
                        </a:rPr>
                        <a:t>Key Vocabulary</a:t>
                      </a:r>
                    </a:p>
                  </a:txBody>
                  <a:tcPr marL="74295" marR="74295" marT="37148" marB="37148"/>
                </a:tc>
                <a:tc hMerge="1">
                  <a:txBody>
                    <a:bodyPr/>
                    <a:lstStyle/>
                    <a:p>
                      <a:endParaRPr lang="en-US" sz="1500" dirty="0"/>
                    </a:p>
                  </a:txBody>
                  <a:tcPr marL="74295" marR="74295" marT="37148" marB="37148"/>
                </a:tc>
                <a:extLst>
                  <a:ext uri="{0D108BD9-81ED-4DB2-BD59-A6C34878D82A}">
                    <a16:rowId xmlns:a16="http://schemas.microsoft.com/office/drawing/2014/main" val="10000"/>
                  </a:ext>
                </a:extLst>
              </a:tr>
              <a:tr h="494302">
                <a:tc>
                  <a:txBody>
                    <a:bodyPr/>
                    <a:lstStyle/>
                    <a:p>
                      <a:pPr algn="l">
                        <a:lnSpc>
                          <a:spcPct val="107000"/>
                        </a:lnSpc>
                        <a:spcAft>
                          <a:spcPts val="800"/>
                        </a:spcAft>
                      </a:pPr>
                      <a:r>
                        <a:rPr lang="en-GB" sz="1000" b="1" dirty="0">
                          <a:effectLst/>
                          <a:latin typeface="XCCW Joined 1a" panose="03050602040000000000" pitchFamily="66" charset="0"/>
                          <a:ea typeface="Calibri" panose="020F0502020204030204" pitchFamily="34" charset="0"/>
                          <a:cs typeface="Times New Roman" panose="02020603050405020304" pitchFamily="18" charset="0"/>
                        </a:rPr>
                        <a:t>Civilisation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GB" sz="700">
                          <a:effectLst/>
                          <a:latin typeface="XCCW Joined 1a" panose="03050602040000000000" pitchFamily="66" charset="0"/>
                          <a:ea typeface="Calibri" panose="020F0502020204030204" pitchFamily="34" charset="0"/>
                          <a:cs typeface="Times New Roman" panose="02020603050405020304" pitchFamily="18" charset="0"/>
                        </a:rPr>
                        <a:t>A well-organised and developed society.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4302">
                <a:tc>
                  <a:txBody>
                    <a:bodyPr/>
                    <a:lstStyle/>
                    <a:p>
                      <a:pPr algn="l">
                        <a:lnSpc>
                          <a:spcPct val="107000"/>
                        </a:lnSpc>
                        <a:spcAft>
                          <a:spcPts val="800"/>
                        </a:spcAft>
                      </a:pPr>
                      <a:r>
                        <a:rPr lang="en-GB" sz="1000" b="1" dirty="0">
                          <a:effectLst/>
                          <a:latin typeface="XCCW Joined 1a" panose="03050602040000000000" pitchFamily="66" charset="0"/>
                          <a:ea typeface="Calibri" panose="020F0502020204030204" pitchFamily="34" charset="0"/>
                          <a:cs typeface="Times New Roman" panose="02020603050405020304" pitchFamily="18" charset="0"/>
                        </a:rPr>
                        <a:t>Climate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GB" sz="700">
                          <a:effectLst/>
                          <a:latin typeface="XCCW Joined 1a" panose="03050602040000000000" pitchFamily="66" charset="0"/>
                          <a:ea typeface="Calibri" panose="020F0502020204030204" pitchFamily="34" charset="0"/>
                          <a:cs typeface="Times New Roman" panose="02020603050405020304" pitchFamily="18" charset="0"/>
                        </a:rPr>
                        <a:t>The weather in a particular place over a period of time.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86510">
                <a:tc>
                  <a:txBody>
                    <a:bodyPr/>
                    <a:lstStyle/>
                    <a:p>
                      <a:pPr algn="l">
                        <a:lnSpc>
                          <a:spcPct val="107000"/>
                        </a:lnSpc>
                        <a:spcAft>
                          <a:spcPts val="800"/>
                        </a:spcAft>
                      </a:pPr>
                      <a:r>
                        <a:rPr lang="en-GB" sz="1000" b="1" dirty="0">
                          <a:effectLst/>
                          <a:latin typeface="XCCW Joined 1a" panose="03050602040000000000" pitchFamily="66" charset="0"/>
                          <a:ea typeface="Calibri" panose="020F0502020204030204" pitchFamily="34" charset="0"/>
                          <a:cs typeface="Times New Roman" panose="02020603050405020304" pitchFamily="18" charset="0"/>
                        </a:rPr>
                        <a:t>Culture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GB" sz="700" dirty="0">
                          <a:effectLst/>
                          <a:latin typeface="XCCW Joined 1a" panose="03050602040000000000" pitchFamily="66" charset="0"/>
                          <a:ea typeface="Calibri" panose="020F0502020204030204" pitchFamily="34" charset="0"/>
                          <a:cs typeface="Times New Roman" panose="02020603050405020304" pitchFamily="18" charset="0"/>
                        </a:rPr>
                        <a:t>The lifestyle of a group of people or a society.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49935">
                <a:tc>
                  <a:txBody>
                    <a:bodyPr/>
                    <a:lstStyle/>
                    <a:p>
                      <a:pPr algn="l">
                        <a:lnSpc>
                          <a:spcPct val="107000"/>
                        </a:lnSpc>
                        <a:spcAft>
                          <a:spcPts val="800"/>
                        </a:spcAft>
                      </a:pPr>
                      <a:r>
                        <a:rPr lang="en-GB" sz="1000" b="1" dirty="0">
                          <a:effectLst/>
                          <a:latin typeface="XCCW Joined 1a" panose="03050602040000000000" pitchFamily="66" charset="0"/>
                          <a:ea typeface="Calibri" panose="020F0502020204030204" pitchFamily="34" charset="0"/>
                          <a:cs typeface="Times New Roman" panose="02020603050405020304" pitchFamily="18" charset="0"/>
                        </a:rPr>
                        <a:t>Diverse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GB" sz="700">
                          <a:effectLst/>
                          <a:latin typeface="XCCW Joined 1a" panose="03050602040000000000" pitchFamily="66" charset="0"/>
                          <a:ea typeface="Calibri" panose="020F0502020204030204" pitchFamily="34" charset="0"/>
                          <a:cs typeface="Times New Roman" panose="02020603050405020304" pitchFamily="18" charset="0"/>
                        </a:rPr>
                        <a:t>Very varied or different.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49935">
                <a:tc>
                  <a:txBody>
                    <a:bodyPr/>
                    <a:lstStyle/>
                    <a:p>
                      <a:pPr algn="l">
                        <a:lnSpc>
                          <a:spcPct val="107000"/>
                        </a:lnSpc>
                        <a:spcAft>
                          <a:spcPts val="800"/>
                        </a:spcAft>
                      </a:pPr>
                      <a:r>
                        <a:rPr lang="en-GB" sz="1000" b="1" dirty="0">
                          <a:effectLst/>
                          <a:latin typeface="XCCW Joined 1a" panose="03050602040000000000" pitchFamily="66" charset="0"/>
                          <a:ea typeface="Calibri" panose="020F0502020204030204" pitchFamily="34" charset="0"/>
                          <a:cs typeface="Times New Roman" panose="02020603050405020304" pitchFamily="18" charset="0"/>
                        </a:rPr>
                        <a:t>Equinox</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GB" sz="700" dirty="0">
                          <a:effectLst/>
                          <a:latin typeface="XCCW Joined 1a" panose="03050602040000000000" pitchFamily="66" charset="0"/>
                          <a:ea typeface="Calibri" panose="020F0502020204030204" pitchFamily="34" charset="0"/>
                          <a:cs typeface="Times New Roman" panose="02020603050405020304" pitchFamily="18" charset="0"/>
                        </a:rPr>
                        <a:t>A time when the length of the day and night are the same.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94302">
                <a:tc>
                  <a:txBody>
                    <a:bodyPr/>
                    <a:lstStyle/>
                    <a:p>
                      <a:pPr algn="l">
                        <a:lnSpc>
                          <a:spcPct val="107000"/>
                        </a:lnSpc>
                        <a:spcAft>
                          <a:spcPts val="800"/>
                        </a:spcAft>
                      </a:pPr>
                      <a:r>
                        <a:rPr lang="en-GB" sz="900" b="1">
                          <a:effectLst/>
                          <a:latin typeface="XCCW Joined 1a" panose="03050602040000000000" pitchFamily="66" charset="0"/>
                          <a:ea typeface="Calibri" panose="020F0502020204030204" pitchFamily="34" charset="0"/>
                          <a:cs typeface="Times New Roman" panose="02020603050405020304" pitchFamily="18" charset="0"/>
                        </a:rPr>
                        <a:t>Heritage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700">
                          <a:effectLst/>
                          <a:latin typeface="XCCW Joined 1a" panose="03050602040000000000" pitchFamily="66" charset="0"/>
                          <a:ea typeface="Calibri" panose="020F0502020204030204" pitchFamily="34" charset="0"/>
                          <a:cs typeface="Times New Roman" panose="02020603050405020304" pitchFamily="18" charset="0"/>
                        </a:rPr>
                        <a:t>Traditions, languages or buildings from the past that are important to a particular society.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2263478"/>
                  </a:ext>
                </a:extLst>
              </a:tr>
              <a:tr h="494302">
                <a:tc>
                  <a:txBody>
                    <a:bodyPr/>
                    <a:lstStyle/>
                    <a:p>
                      <a:pPr algn="l">
                        <a:lnSpc>
                          <a:spcPct val="107000"/>
                        </a:lnSpc>
                        <a:spcAft>
                          <a:spcPts val="800"/>
                        </a:spcAft>
                      </a:pPr>
                      <a:r>
                        <a:rPr lang="en-GB" sz="900" b="1">
                          <a:effectLst/>
                          <a:latin typeface="XCCW Joined 1a" panose="03050602040000000000" pitchFamily="66" charset="0"/>
                          <a:ea typeface="Calibri" panose="020F0502020204030204" pitchFamily="34" charset="0"/>
                          <a:cs typeface="Times New Roman" panose="02020603050405020304" pitchFamily="18" charset="0"/>
                        </a:rPr>
                        <a:t>Indigenous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700">
                          <a:effectLst/>
                          <a:latin typeface="XCCW Joined 1a" panose="03050602040000000000" pitchFamily="66" charset="0"/>
                          <a:ea typeface="Calibri" panose="020F0502020204030204" pitchFamily="34" charset="0"/>
                          <a:cs typeface="Times New Roman" panose="02020603050405020304" pitchFamily="18" charset="0"/>
                        </a:rPr>
                        <a:t>People, plants or animals that originated in a place.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68278743"/>
                  </a:ext>
                </a:extLst>
              </a:tr>
              <a:tr h="349935">
                <a:tc>
                  <a:txBody>
                    <a:bodyPr/>
                    <a:lstStyle/>
                    <a:p>
                      <a:pPr algn="l">
                        <a:lnSpc>
                          <a:spcPct val="107000"/>
                        </a:lnSpc>
                        <a:spcAft>
                          <a:spcPts val="800"/>
                        </a:spcAft>
                      </a:pPr>
                      <a:r>
                        <a:rPr lang="en-GB" sz="900" b="1">
                          <a:effectLst/>
                          <a:latin typeface="XCCW Joined 1a" panose="03050602040000000000" pitchFamily="66" charset="0"/>
                          <a:ea typeface="Calibri" panose="020F0502020204030204" pitchFamily="34" charset="0"/>
                          <a:cs typeface="Times New Roman" panose="02020603050405020304" pitchFamily="18" charset="0"/>
                        </a:rPr>
                        <a:t>Landscape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700" dirty="0">
                          <a:effectLst/>
                          <a:latin typeface="XCCW Joined 1a" panose="03050602040000000000" pitchFamily="66" charset="0"/>
                          <a:ea typeface="Calibri" panose="020F0502020204030204" pitchFamily="34" charset="0"/>
                          <a:cs typeface="Times New Roman" panose="02020603050405020304" pitchFamily="18" charset="0"/>
                        </a:rPr>
                        <a:t>A large area of land.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9023274"/>
                  </a:ext>
                </a:extLst>
              </a:tr>
              <a:tr h="494302">
                <a:tc>
                  <a:txBody>
                    <a:bodyPr/>
                    <a:lstStyle/>
                    <a:p>
                      <a:pPr algn="l">
                        <a:lnSpc>
                          <a:spcPct val="107000"/>
                        </a:lnSpc>
                        <a:spcAft>
                          <a:spcPts val="800"/>
                        </a:spcAft>
                      </a:pPr>
                      <a:r>
                        <a:rPr lang="en-GB" sz="900" b="1">
                          <a:effectLst/>
                          <a:latin typeface="XCCW Joined 1a" panose="03050602040000000000" pitchFamily="66" charset="0"/>
                          <a:ea typeface="Calibri" panose="020F0502020204030204" pitchFamily="34" charset="0"/>
                          <a:cs typeface="Times New Roman" panose="02020603050405020304" pitchFamily="18" charset="0"/>
                        </a:rPr>
                        <a:t>Heritage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700" dirty="0">
                          <a:effectLst/>
                          <a:latin typeface="XCCW Joined 1a" panose="03050602040000000000" pitchFamily="66" charset="0"/>
                          <a:ea typeface="Calibri" panose="020F0502020204030204" pitchFamily="34" charset="0"/>
                          <a:cs typeface="Times New Roman" panose="02020603050405020304" pitchFamily="18" charset="0"/>
                        </a:rPr>
                        <a:t>Traditions, languages or buildings from the past that are important to a particular society.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6617851"/>
                  </a:ext>
                </a:extLst>
              </a:tr>
              <a:tr h="638670">
                <a:tc>
                  <a:txBody>
                    <a:bodyPr/>
                    <a:lstStyle/>
                    <a:p>
                      <a:pPr algn="l">
                        <a:lnSpc>
                          <a:spcPct val="107000"/>
                        </a:lnSpc>
                        <a:spcAft>
                          <a:spcPts val="800"/>
                        </a:spcAft>
                      </a:pPr>
                      <a:r>
                        <a:rPr lang="en-GB" sz="900" b="1" dirty="0">
                          <a:effectLst/>
                          <a:latin typeface="XCCW Joined 1a" panose="03050602040000000000" pitchFamily="66" charset="0"/>
                          <a:ea typeface="Calibri" panose="020F0502020204030204" pitchFamily="34" charset="0"/>
                          <a:cs typeface="Times New Roman" panose="02020603050405020304" pitchFamily="18" charset="0"/>
                        </a:rPr>
                        <a:t>Region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700">
                          <a:effectLst/>
                          <a:latin typeface="XCCW Joined 1a" panose="03050602040000000000" pitchFamily="66" charset="0"/>
                          <a:ea typeface="Calibri" panose="020F0502020204030204" pitchFamily="34" charset="0"/>
                          <a:cs typeface="Times New Roman" panose="02020603050405020304" pitchFamily="18" charset="0"/>
                        </a:rPr>
                        <a:t>A geographical area with its own unique features and characteristics.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9202902"/>
                  </a:ext>
                </a:extLst>
              </a:tr>
              <a:tr h="638670">
                <a:tc>
                  <a:txBody>
                    <a:bodyPr/>
                    <a:lstStyle/>
                    <a:p>
                      <a:pPr algn="l">
                        <a:lnSpc>
                          <a:spcPct val="107000"/>
                        </a:lnSpc>
                        <a:spcAft>
                          <a:spcPts val="800"/>
                        </a:spcAft>
                      </a:pPr>
                      <a:r>
                        <a:rPr lang="en-GB" sz="900" b="1">
                          <a:effectLst/>
                          <a:latin typeface="XCCW Joined 1a" panose="03050602040000000000" pitchFamily="66" charset="0"/>
                          <a:ea typeface="Calibri" panose="020F0502020204030204" pitchFamily="34" charset="0"/>
                          <a:cs typeface="Times New Roman" panose="02020603050405020304" pitchFamily="18" charset="0"/>
                        </a:rPr>
                        <a:t>Tradition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700" dirty="0">
                          <a:effectLst/>
                          <a:latin typeface="XCCW Joined 1a" panose="03050602040000000000" pitchFamily="66" charset="0"/>
                          <a:ea typeface="Calibri" panose="020F0502020204030204" pitchFamily="34" charset="0"/>
                          <a:cs typeface="Times New Roman" panose="02020603050405020304" pitchFamily="18" charset="0"/>
                        </a:rPr>
                        <a:t>An activity, custom or belief that people have continued to follow for a long time.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4537947"/>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643571210"/>
              </p:ext>
            </p:extLst>
          </p:nvPr>
        </p:nvGraphicFramePr>
        <p:xfrm>
          <a:off x="2860820" y="2246512"/>
          <a:ext cx="3274264" cy="3375928"/>
        </p:xfrm>
        <a:graphic>
          <a:graphicData uri="http://schemas.openxmlformats.org/drawingml/2006/table">
            <a:tbl>
              <a:tblPr firstRow="1" bandRow="1">
                <a:tableStyleId>{21E4AEA4-8DFA-4A89-87EB-49C32662AFE0}</a:tableStyleId>
              </a:tblPr>
              <a:tblGrid>
                <a:gridCol w="365601">
                  <a:extLst>
                    <a:ext uri="{9D8B030D-6E8A-4147-A177-3AD203B41FA5}">
                      <a16:colId xmlns:a16="http://schemas.microsoft.com/office/drawing/2014/main" val="20000"/>
                    </a:ext>
                  </a:extLst>
                </a:gridCol>
                <a:gridCol w="796880">
                  <a:extLst>
                    <a:ext uri="{9D8B030D-6E8A-4147-A177-3AD203B41FA5}">
                      <a16:colId xmlns:a16="http://schemas.microsoft.com/office/drawing/2014/main" val="20001"/>
                    </a:ext>
                  </a:extLst>
                </a:gridCol>
                <a:gridCol w="2111783">
                  <a:extLst>
                    <a:ext uri="{9D8B030D-6E8A-4147-A177-3AD203B41FA5}">
                      <a16:colId xmlns:a16="http://schemas.microsoft.com/office/drawing/2014/main" val="3827066675"/>
                    </a:ext>
                  </a:extLst>
                </a:gridCol>
              </a:tblGrid>
              <a:tr h="284963">
                <a:tc gridSpan="3">
                  <a:txBody>
                    <a:bodyPr/>
                    <a:lstStyle/>
                    <a:p>
                      <a:pPr algn="ctr"/>
                      <a:r>
                        <a:rPr lang="en-GB" altLang="en-GB" sz="1600" dirty="0">
                          <a:latin typeface="XCCW Joined 1a" panose="03050602040000000000" pitchFamily="66" charset="0"/>
                        </a:rPr>
                        <a:t>Prior Knowledge </a:t>
                      </a:r>
                    </a:p>
                  </a:txBody>
                  <a:tcPr marL="74295" marR="74295" marT="37148" marB="37148"/>
                </a:tc>
                <a:tc hMerge="1">
                  <a:txBody>
                    <a:bodyPr/>
                    <a:lstStyle/>
                    <a:p>
                      <a:endParaRPr lang="en-GB" altLang="en-GB" dirty="0"/>
                    </a:p>
                  </a:txBody>
                  <a:tcPr marL="74295" marR="74295" marT="37148" marB="37148"/>
                </a:tc>
                <a:tc hMerge="1">
                  <a:txBody>
                    <a:bodyPr/>
                    <a:lstStyle/>
                    <a:p>
                      <a:endParaRPr lang="en-US"/>
                    </a:p>
                  </a:txBody>
                  <a:tcPr/>
                </a:tc>
                <a:extLst>
                  <a:ext uri="{0D108BD9-81ED-4DB2-BD59-A6C34878D82A}">
                    <a16:rowId xmlns:a16="http://schemas.microsoft.com/office/drawing/2014/main" val="10000"/>
                  </a:ext>
                </a:extLst>
              </a:tr>
              <a:tr h="546035">
                <a:tc>
                  <a:txBody>
                    <a:bodyPr/>
                    <a:lstStyle/>
                    <a:p>
                      <a:r>
                        <a:rPr lang="en-GB" altLang="en-GB" sz="1000" dirty="0">
                          <a:latin typeface="XCCW Joined 1a" panose="03050602040000000000" pitchFamily="66" charset="0"/>
                        </a:rPr>
                        <a:t>1</a:t>
                      </a:r>
                      <a:endParaRPr lang="en-GB" altLang="en-GB" sz="1000" b="0" dirty="0">
                        <a:latin typeface="XCCW Joined 1a" panose="03050602040000000000" pitchFamily="66" charset="0"/>
                      </a:endParaRPr>
                    </a:p>
                  </a:txBody>
                  <a:tcPr marL="74295" marR="74295" marT="37148" marB="37148"/>
                </a:tc>
                <a:tc>
                  <a:txBody>
                    <a:bodyPr/>
                    <a:lstStyle/>
                    <a:p>
                      <a:r>
                        <a:rPr lang="en-US" sz="700" dirty="0">
                          <a:latin typeface="XCCW Joined 1a" panose="03050602040000000000" pitchFamily="66" charset="0"/>
                        </a:rPr>
                        <a:t>Y3 Tribal Tales</a:t>
                      </a:r>
                      <a:endParaRPr lang="en-GB" sz="700" dirty="0">
                        <a:latin typeface="XCCW Joined 1a" panose="03050602040000000000" pitchFamily="66" charset="0"/>
                      </a:endParaRPr>
                    </a:p>
                  </a:txBody>
                  <a:tcPr marL="68580" marR="68580" marT="0" marB="0"/>
                </a:tc>
                <a:tc>
                  <a:txBody>
                    <a:bodyPr/>
                    <a:lstStyle/>
                    <a:p>
                      <a:r>
                        <a:rPr lang="en-US" sz="800" dirty="0">
                          <a:latin typeface="XCCW Joined 1a" panose="03050602040000000000" pitchFamily="66" charset="0"/>
                        </a:rPr>
                        <a:t>Mayan people lived in city states like the tribes of the Stone Age, Iron Age and Bronze Age</a:t>
                      </a:r>
                      <a:endParaRPr lang="en-GB" sz="800" dirty="0">
                        <a:latin typeface="XCCW Joined 1a" panose="03050602040000000000" pitchFamily="66" charset="0"/>
                      </a:endParaRPr>
                    </a:p>
                  </a:txBody>
                  <a:tcPr marL="68580" marR="68580" marT="0" marB="0"/>
                </a:tc>
                <a:extLst>
                  <a:ext uri="{0D108BD9-81ED-4DB2-BD59-A6C34878D82A}">
                    <a16:rowId xmlns:a16="http://schemas.microsoft.com/office/drawing/2014/main" val="10001"/>
                  </a:ext>
                </a:extLst>
              </a:tr>
              <a:tr h="655241">
                <a:tc>
                  <a:txBody>
                    <a:bodyPr/>
                    <a:lstStyle/>
                    <a:p>
                      <a:r>
                        <a:rPr lang="en-GB" altLang="en-GB" sz="1000" dirty="0">
                          <a:latin typeface="XCCW Joined 1a" panose="03050602040000000000" pitchFamily="66" charset="0"/>
                        </a:rPr>
                        <a:t>2</a:t>
                      </a:r>
                      <a:endParaRPr lang="en-GB" altLang="en-GB" sz="1000" b="0" dirty="0">
                        <a:latin typeface="XCCW Joined 1a" panose="03050602040000000000" pitchFamily="66" charset="0"/>
                      </a:endParaRPr>
                    </a:p>
                  </a:txBody>
                  <a:tcPr marL="74295" marR="74295" marT="37148" marB="37148"/>
                </a:tc>
                <a:tc>
                  <a:txBody>
                    <a:bodyPr/>
                    <a:lstStyle/>
                    <a:p>
                      <a:r>
                        <a:rPr lang="en-US" sz="700" dirty="0">
                          <a:latin typeface="XCCW Joined 1a" panose="03050602040000000000" pitchFamily="66" charset="0"/>
                        </a:rPr>
                        <a:t>Y3 Gods and Mortals</a:t>
                      </a:r>
                      <a:endParaRPr lang="en-GB" sz="700" dirty="0">
                        <a:latin typeface="XCCW Joined 1a" panose="03050602040000000000" pitchFamily="66" charset="0"/>
                      </a:endParaRPr>
                    </a:p>
                  </a:txBody>
                  <a:tcPr marL="68580" marR="68580" marT="0" marB="0"/>
                </a:tc>
                <a:tc>
                  <a:txBody>
                    <a:bodyPr/>
                    <a:lstStyle/>
                    <a:p>
                      <a:r>
                        <a:rPr lang="en-US" sz="800" dirty="0">
                          <a:latin typeface="XCCW Joined 1a" panose="03050602040000000000" pitchFamily="66" charset="0"/>
                        </a:rPr>
                        <a:t>The Mayans were an Ancient </a:t>
                      </a:r>
                      <a:r>
                        <a:rPr lang="en-US" sz="800" dirty="0" err="1">
                          <a:latin typeface="XCCW Joined 1a" panose="03050602040000000000" pitchFamily="66" charset="0"/>
                        </a:rPr>
                        <a:t>civilisation</a:t>
                      </a:r>
                      <a:r>
                        <a:rPr lang="en-US" sz="800" dirty="0">
                          <a:latin typeface="XCCW Joined 1a" panose="03050602040000000000" pitchFamily="66" charset="0"/>
                        </a:rPr>
                        <a:t> like the Greeks. They worshipped different Gods and Goddesses like the Greeks. </a:t>
                      </a:r>
                      <a:endParaRPr lang="en-GB" sz="800" dirty="0">
                        <a:latin typeface="XCCW Joined 1a" panose="03050602040000000000" pitchFamily="66" charset="0"/>
                      </a:endParaRPr>
                    </a:p>
                  </a:txBody>
                  <a:tcPr marL="68580" marR="68580" marT="0" marB="0"/>
                </a:tc>
                <a:extLst>
                  <a:ext uri="{0D108BD9-81ED-4DB2-BD59-A6C34878D82A}">
                    <a16:rowId xmlns:a16="http://schemas.microsoft.com/office/drawing/2014/main" val="10002"/>
                  </a:ext>
                </a:extLst>
              </a:tr>
              <a:tr h="546035">
                <a:tc>
                  <a:txBody>
                    <a:bodyPr/>
                    <a:lstStyle/>
                    <a:p>
                      <a:r>
                        <a:rPr lang="en-GB" altLang="en-GB" sz="1000" dirty="0">
                          <a:latin typeface="XCCW Joined 1a" panose="03050602040000000000" pitchFamily="66" charset="0"/>
                        </a:rPr>
                        <a:t>3</a:t>
                      </a:r>
                      <a:endParaRPr lang="en-GB" altLang="en-GB" sz="1000" b="0" dirty="0">
                        <a:latin typeface="XCCW Joined 1a" panose="03050602040000000000" pitchFamily="66" charset="0"/>
                      </a:endParaRPr>
                    </a:p>
                  </a:txBody>
                  <a:tcPr marL="74295" marR="74295" marT="37148" marB="37148"/>
                </a:tc>
                <a:tc>
                  <a:txBody>
                    <a:bodyPr/>
                    <a:lstStyle/>
                    <a:p>
                      <a:r>
                        <a:rPr lang="en-US" sz="700" dirty="0">
                          <a:latin typeface="XCCW Joined 1a" panose="03050602040000000000" pitchFamily="66" charset="0"/>
                        </a:rPr>
                        <a:t>Y4 I am Warrior </a:t>
                      </a:r>
                      <a:endParaRPr lang="en-GB" sz="700" dirty="0">
                        <a:latin typeface="XCCW Joined 1a" panose="03050602040000000000" pitchFamily="66" charset="0"/>
                      </a:endParaRPr>
                    </a:p>
                  </a:txBody>
                  <a:tcPr marL="68580" marR="68580" marT="0" marB="0"/>
                </a:tc>
                <a:tc>
                  <a:txBody>
                    <a:bodyPr/>
                    <a:lstStyle/>
                    <a:p>
                      <a:r>
                        <a:rPr lang="en-US" sz="800" dirty="0">
                          <a:latin typeface="XCCW Joined 1a" panose="03050602040000000000" pitchFamily="66" charset="0"/>
                        </a:rPr>
                        <a:t>The Mayans were warriors like the Romans and Warriors were important people in society. </a:t>
                      </a:r>
                      <a:endParaRPr lang="en-GB" sz="800" dirty="0">
                        <a:latin typeface="XCCW Joined 1a" panose="03050602040000000000" pitchFamily="66" charset="0"/>
                      </a:endParaRPr>
                    </a:p>
                  </a:txBody>
                  <a:tcPr marL="68580" marR="68580" marT="0" marB="0"/>
                </a:tc>
                <a:extLst>
                  <a:ext uri="{0D108BD9-81ED-4DB2-BD59-A6C34878D82A}">
                    <a16:rowId xmlns:a16="http://schemas.microsoft.com/office/drawing/2014/main" val="2407509847"/>
                  </a:ext>
                </a:extLst>
              </a:tr>
              <a:tr h="436827">
                <a:tc>
                  <a:txBody>
                    <a:bodyPr/>
                    <a:lstStyle/>
                    <a:p>
                      <a:r>
                        <a:rPr lang="en-GB" altLang="en-GB" sz="1000" dirty="0">
                          <a:latin typeface="XCCW Joined 1a" panose="03050602040000000000" pitchFamily="66" charset="0"/>
                        </a:rPr>
                        <a:t>4</a:t>
                      </a:r>
                      <a:endParaRPr lang="en-GB" altLang="en-GB" sz="1000" b="0" dirty="0">
                        <a:latin typeface="XCCW Joined 1a" panose="03050602040000000000" pitchFamily="66" charset="0"/>
                      </a:endParaRPr>
                    </a:p>
                  </a:txBody>
                  <a:tcPr marL="74295" marR="74295" marT="37148" marB="37148"/>
                </a:tc>
                <a:tc>
                  <a:txBody>
                    <a:bodyPr/>
                    <a:lstStyle/>
                    <a:p>
                      <a:r>
                        <a:rPr lang="en-US" sz="700" dirty="0">
                          <a:latin typeface="XCCW Joined 1a" panose="03050602040000000000" pitchFamily="66" charset="0"/>
                        </a:rPr>
                        <a:t>Y5 Pharaohs </a:t>
                      </a:r>
                      <a:endParaRPr lang="en-GB" sz="700" dirty="0">
                        <a:latin typeface="XCCW Joined 1a" panose="03050602040000000000" pitchFamily="66" charset="0"/>
                      </a:endParaRPr>
                    </a:p>
                  </a:txBody>
                  <a:tcPr marL="68580" marR="68580" marT="0" marB="0"/>
                </a:tc>
                <a:tc>
                  <a:txBody>
                    <a:bodyPr/>
                    <a:lstStyle/>
                    <a:p>
                      <a:r>
                        <a:rPr lang="en-US" sz="800" dirty="0">
                          <a:latin typeface="XCCW Joined 1a" panose="03050602040000000000" pitchFamily="66" charset="0"/>
                        </a:rPr>
                        <a:t>The Ancient Egyptians were also an Ancient </a:t>
                      </a:r>
                      <a:r>
                        <a:rPr lang="en-US" sz="800" dirty="0" err="1">
                          <a:latin typeface="XCCW Joined 1a" panose="03050602040000000000" pitchFamily="66" charset="0"/>
                        </a:rPr>
                        <a:t>Civilisation</a:t>
                      </a:r>
                      <a:r>
                        <a:rPr lang="en-US" sz="800" dirty="0">
                          <a:latin typeface="XCCW Joined 1a" panose="03050602040000000000" pitchFamily="66" charset="0"/>
                        </a:rPr>
                        <a:t> ruled by a hierarchy. </a:t>
                      </a:r>
                      <a:endParaRPr lang="en-GB" sz="800" dirty="0">
                        <a:latin typeface="XCCW Joined 1a" panose="03050602040000000000" pitchFamily="66" charset="0"/>
                      </a:endParaRPr>
                    </a:p>
                  </a:txBody>
                  <a:tcPr marL="68580" marR="68580" marT="0" marB="0"/>
                </a:tc>
                <a:extLst>
                  <a:ext uri="{0D108BD9-81ED-4DB2-BD59-A6C34878D82A}">
                    <a16:rowId xmlns:a16="http://schemas.microsoft.com/office/drawing/2014/main" val="10003"/>
                  </a:ext>
                </a:extLst>
              </a:tr>
              <a:tr h="436827">
                <a:tc>
                  <a:txBody>
                    <a:bodyPr/>
                    <a:lstStyle/>
                    <a:p>
                      <a:r>
                        <a:rPr lang="en-GB" altLang="en-GB" sz="1000" dirty="0">
                          <a:latin typeface="XCCW Joined 1a" panose="03050602040000000000" pitchFamily="66" charset="0"/>
                        </a:rPr>
                        <a:t>5</a:t>
                      </a:r>
                      <a:endParaRPr lang="en-GB" altLang="en-GB" sz="1000" b="0" dirty="0">
                        <a:latin typeface="XCCW Joined 1a" panose="03050602040000000000" pitchFamily="66" charset="0"/>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latin typeface="XCCW Joined 1a" panose="03050602040000000000" pitchFamily="66" charset="0"/>
                        </a:rPr>
                        <a:t>Y5 Pharaohs </a:t>
                      </a:r>
                      <a:endParaRPr lang="en-GB" sz="700" dirty="0">
                        <a:latin typeface="XCCW Joined 1a" panose="03050602040000000000" pitchFamily="66" charset="0"/>
                      </a:endParaRPr>
                    </a:p>
                    <a:p>
                      <a:endParaRPr lang="en-GB" sz="700" dirty="0">
                        <a:latin typeface="XCCW Joined 1a" panose="03050602040000000000" pitchFamily="66" charset="0"/>
                      </a:endParaRPr>
                    </a:p>
                  </a:txBody>
                  <a:tcPr marL="68580" marR="68580" marT="0" marB="0"/>
                </a:tc>
                <a:tc>
                  <a:txBody>
                    <a:bodyPr/>
                    <a:lstStyle/>
                    <a:p>
                      <a:r>
                        <a:rPr lang="en-US" sz="800" dirty="0">
                          <a:latin typeface="XCCW Joined 1a" panose="03050602040000000000" pitchFamily="66" charset="0"/>
                        </a:rPr>
                        <a:t>The Mayans and Egyptians worshipped different Gods for different reasons. </a:t>
                      </a:r>
                      <a:endParaRPr lang="en-GB" sz="800" dirty="0">
                        <a:latin typeface="XCCW Joined 1a" panose="03050602040000000000" pitchFamily="66" charset="0"/>
                      </a:endParaRPr>
                    </a:p>
                  </a:txBody>
                  <a:tcPr marL="68580" marR="68580" marT="0" marB="0"/>
                </a:tc>
                <a:extLst>
                  <a:ext uri="{0D108BD9-81ED-4DB2-BD59-A6C34878D82A}">
                    <a16:rowId xmlns:a16="http://schemas.microsoft.com/office/drawing/2014/main" val="10004"/>
                  </a:ext>
                </a:extLst>
              </a:tr>
              <a:tr h="436827">
                <a:tc>
                  <a:txBody>
                    <a:bodyPr/>
                    <a:lstStyle/>
                    <a:p>
                      <a:r>
                        <a:rPr lang="en-GB" altLang="en-GB" sz="1000" dirty="0">
                          <a:latin typeface="XCCW Joined 1a" panose="03050602040000000000" pitchFamily="66" charset="0"/>
                        </a:rPr>
                        <a:t>6</a:t>
                      </a:r>
                      <a:endParaRPr lang="en-GB" altLang="en-GB" sz="1000" b="0" dirty="0">
                        <a:latin typeface="XCCW Joined 1a" panose="03050602040000000000" pitchFamily="66" charset="0"/>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latin typeface="XCCW Joined 1a" panose="03050602040000000000" pitchFamily="66" charset="0"/>
                        </a:rPr>
                        <a:t>Y5 Pharaohs </a:t>
                      </a:r>
                      <a:endParaRPr lang="en-GB" sz="700" dirty="0">
                        <a:latin typeface="XCCW Joined 1a" panose="03050602040000000000" pitchFamily="66" charset="0"/>
                      </a:endParaRPr>
                    </a:p>
                    <a:p>
                      <a:endParaRPr lang="en-GB" sz="700" dirty="0">
                        <a:latin typeface="XCCW Joined 1a" panose="03050602040000000000" pitchFamily="66" charset="0"/>
                      </a:endParaRPr>
                    </a:p>
                  </a:txBody>
                  <a:tcPr marL="68580" marR="68580" marT="0" marB="0"/>
                </a:tc>
                <a:tc>
                  <a:txBody>
                    <a:bodyPr/>
                    <a:lstStyle/>
                    <a:p>
                      <a:r>
                        <a:rPr lang="en-US" sz="800" dirty="0">
                          <a:latin typeface="XCCW Joined 1a" panose="03050602040000000000" pitchFamily="66" charset="0"/>
                        </a:rPr>
                        <a:t>The Mayans developed a pictorial writing system like Egyptian glyphs. </a:t>
                      </a:r>
                      <a:endParaRPr lang="en-GB" sz="800" dirty="0">
                        <a:latin typeface="XCCW Joined 1a" panose="03050602040000000000" pitchFamily="66" charset="0"/>
                      </a:endParaRPr>
                    </a:p>
                  </a:txBody>
                  <a:tcPr marL="68580" marR="68580" marT="0" marB="0"/>
                </a:tc>
                <a:extLst>
                  <a:ext uri="{0D108BD9-81ED-4DB2-BD59-A6C34878D82A}">
                    <a16:rowId xmlns:a16="http://schemas.microsoft.com/office/drawing/2014/main" val="10005"/>
                  </a:ext>
                </a:extLst>
              </a:tr>
            </a:tbl>
          </a:graphicData>
        </a:graphic>
      </p:graphicFrame>
      <p:graphicFrame>
        <p:nvGraphicFramePr>
          <p:cNvPr id="8" name="Table 7">
            <a:extLst>
              <a:ext uri="{FF2B5EF4-FFF2-40B4-BE49-F238E27FC236}">
                <a16:creationId xmlns:a16="http://schemas.microsoft.com/office/drawing/2014/main" id="{87A16600-9CE5-7D4D-9238-FE903140D703}"/>
              </a:ext>
            </a:extLst>
          </p:cNvPr>
          <p:cNvGraphicFramePr>
            <a:graphicFrameLocks noGrp="1"/>
          </p:cNvGraphicFramePr>
          <p:nvPr>
            <p:extLst>
              <p:ext uri="{D42A27DB-BD31-4B8C-83A1-F6EECF244321}">
                <p14:modId xmlns:p14="http://schemas.microsoft.com/office/powerpoint/2010/main" val="2387395021"/>
              </p:ext>
            </p:extLst>
          </p:nvPr>
        </p:nvGraphicFramePr>
        <p:xfrm>
          <a:off x="6185407" y="365117"/>
          <a:ext cx="3656765" cy="5498873"/>
        </p:xfrm>
        <a:graphic>
          <a:graphicData uri="http://schemas.openxmlformats.org/drawingml/2006/table">
            <a:tbl>
              <a:tblPr firstRow="1" bandRow="1">
                <a:tableStyleId>{F5AB1C69-6EDB-4FF4-983F-18BD219EF322}</a:tableStyleId>
              </a:tblPr>
              <a:tblGrid>
                <a:gridCol w="394058">
                  <a:extLst>
                    <a:ext uri="{9D8B030D-6E8A-4147-A177-3AD203B41FA5}">
                      <a16:colId xmlns:a16="http://schemas.microsoft.com/office/drawing/2014/main" val="3034729171"/>
                    </a:ext>
                  </a:extLst>
                </a:gridCol>
                <a:gridCol w="3262707">
                  <a:extLst>
                    <a:ext uri="{9D8B030D-6E8A-4147-A177-3AD203B41FA5}">
                      <a16:colId xmlns:a16="http://schemas.microsoft.com/office/drawing/2014/main" val="771789285"/>
                    </a:ext>
                  </a:extLst>
                </a:gridCol>
              </a:tblGrid>
              <a:tr h="568404">
                <a:tc gridSpan="2">
                  <a:txBody>
                    <a:bodyPr/>
                    <a:lstStyle/>
                    <a:p>
                      <a:pPr algn="ctr"/>
                      <a:r>
                        <a:rPr lang="en-US" sz="1800" dirty="0">
                          <a:latin typeface="XCCW Joined 1a" panose="03050602040000000000" pitchFamily="66" charset="0"/>
                        </a:rPr>
                        <a:t>Key Information </a:t>
                      </a:r>
                    </a:p>
                  </a:txBody>
                  <a:tcPr marL="74295" marR="74295" marT="37148" marB="37148">
                    <a:solidFill>
                      <a:schemeClr val="accent4"/>
                    </a:solidFill>
                  </a:tcPr>
                </a:tc>
                <a:tc hMerge="1">
                  <a:txBody>
                    <a:bodyPr/>
                    <a:lstStyle/>
                    <a:p>
                      <a:endParaRPr lang="en-US"/>
                    </a:p>
                  </a:txBody>
                  <a:tcPr/>
                </a:tc>
                <a:extLst>
                  <a:ext uri="{0D108BD9-81ED-4DB2-BD59-A6C34878D82A}">
                    <a16:rowId xmlns:a16="http://schemas.microsoft.com/office/drawing/2014/main" val="2106910169"/>
                  </a:ext>
                </a:extLst>
              </a:tr>
              <a:tr h="447267">
                <a:tc>
                  <a:txBody>
                    <a:bodyPr/>
                    <a:lstStyle/>
                    <a:p>
                      <a:r>
                        <a:rPr lang="en-US" sz="1200" b="0" dirty="0"/>
                        <a:t>1</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XCCW Joined 1a" panose="03050602040000000000" pitchFamily="66" charset="0"/>
                          <a:ea typeface="+mn-ea"/>
                          <a:cs typeface="+mn-cs"/>
                        </a:rPr>
                        <a:t>The Mayans existed between 2000BC to 1600AD in an area called Mesoamerica which is now Mexico and parts of America. </a:t>
                      </a:r>
                    </a:p>
                  </a:txBody>
                  <a:tcPr marL="68580" marR="68580" marT="0" marB="0"/>
                </a:tc>
                <a:extLst>
                  <a:ext uri="{0D108BD9-81ED-4DB2-BD59-A6C34878D82A}">
                    <a16:rowId xmlns:a16="http://schemas.microsoft.com/office/drawing/2014/main" val="3401584818"/>
                  </a:ext>
                </a:extLst>
              </a:tr>
              <a:tr h="447267">
                <a:tc>
                  <a:txBody>
                    <a:bodyPr/>
                    <a:lstStyle/>
                    <a:p>
                      <a:r>
                        <a:rPr lang="en-US" sz="1200" b="0" dirty="0"/>
                        <a:t>2</a:t>
                      </a:r>
                    </a:p>
                  </a:txBody>
                  <a:tcPr marL="74295" marR="74295" marT="37148" marB="37148"/>
                </a:tc>
                <a:tc>
                  <a:txBody>
                    <a:bodyPr/>
                    <a:lstStyle/>
                    <a:p>
                      <a:r>
                        <a:rPr lang="en-GB" sz="900" kern="1200" dirty="0">
                          <a:solidFill>
                            <a:schemeClr val="dk1"/>
                          </a:solidFill>
                          <a:effectLst/>
                          <a:latin typeface="XCCW Joined 1a" panose="03050602040000000000" pitchFamily="66" charset="0"/>
                          <a:ea typeface="+mn-ea"/>
                          <a:cs typeface="+mn-cs"/>
                        </a:rPr>
                        <a:t>Mayan people lived in a hierarchical society ruled by Kings and Priests at the top and Slaves and Farmers at the bottom</a:t>
                      </a:r>
                      <a:endParaRPr lang="en-GB" sz="900" dirty="0">
                        <a:latin typeface="XCCW Joined 1a" panose="03050602040000000000" pitchFamily="66" charset="0"/>
                      </a:endParaRPr>
                    </a:p>
                  </a:txBody>
                  <a:tcPr marL="68580" marR="68580" marT="0" marB="0"/>
                </a:tc>
                <a:extLst>
                  <a:ext uri="{0D108BD9-81ED-4DB2-BD59-A6C34878D82A}">
                    <a16:rowId xmlns:a16="http://schemas.microsoft.com/office/drawing/2014/main" val="2075142700"/>
                  </a:ext>
                </a:extLst>
              </a:tr>
              <a:tr h="801975">
                <a:tc>
                  <a:txBody>
                    <a:bodyPr/>
                    <a:lstStyle/>
                    <a:p>
                      <a:r>
                        <a:rPr lang="en-US" sz="1200" b="0" dirty="0"/>
                        <a:t>3</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XCCW Joined 1a" panose="03050602040000000000" pitchFamily="66" charset="0"/>
                          <a:ea typeface="+mn-ea"/>
                          <a:cs typeface="+mn-cs"/>
                        </a:rPr>
                        <a:t>Religion was very important to the Ancient Maya, they built impressive temples to show this. The Ancient Maya worshipped their kings like they were gods but they also worshipped their ancestors and a range of different gods and goddesses. </a:t>
                      </a:r>
                    </a:p>
                  </a:txBody>
                  <a:tcPr marL="68580" marR="68580" marT="0" marB="0"/>
                </a:tc>
                <a:extLst>
                  <a:ext uri="{0D108BD9-81ED-4DB2-BD59-A6C34878D82A}">
                    <a16:rowId xmlns:a16="http://schemas.microsoft.com/office/drawing/2014/main" val="3734594781"/>
                  </a:ext>
                </a:extLst>
              </a:tr>
              <a:tr h="296828">
                <a:tc>
                  <a:txBody>
                    <a:bodyPr/>
                    <a:lstStyle/>
                    <a:p>
                      <a:r>
                        <a:rPr lang="en-US" sz="1200" b="0" dirty="0"/>
                        <a:t>4</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XCCW Joined 1a" panose="03050602040000000000" pitchFamily="66" charset="0"/>
                          <a:ea typeface="+mn-ea"/>
                          <a:cs typeface="+mn-cs"/>
                        </a:rPr>
                        <a:t>The Maya lived in many city states and each city state had its own ruler.</a:t>
                      </a:r>
                    </a:p>
                  </a:txBody>
                  <a:tcPr marL="68580" marR="68580" marT="0" marB="0"/>
                </a:tc>
                <a:extLst>
                  <a:ext uri="{0D108BD9-81ED-4DB2-BD59-A6C34878D82A}">
                    <a16:rowId xmlns:a16="http://schemas.microsoft.com/office/drawing/2014/main" val="1398772385"/>
                  </a:ext>
                </a:extLst>
              </a:tr>
              <a:tr h="267325">
                <a:tc>
                  <a:txBody>
                    <a:bodyPr/>
                    <a:lstStyle/>
                    <a:p>
                      <a:r>
                        <a:rPr lang="en-US" sz="1200" b="0" dirty="0"/>
                        <a:t>5</a:t>
                      </a:r>
                    </a:p>
                  </a:txBody>
                  <a:tcPr marL="74295" marR="74295" marT="37148" marB="37148"/>
                </a:tc>
                <a:tc>
                  <a:txBody>
                    <a:bodyPr/>
                    <a:lstStyle/>
                    <a:p>
                      <a:r>
                        <a:rPr lang="en-GB" sz="900" kern="1200" dirty="0">
                          <a:solidFill>
                            <a:schemeClr val="dk1"/>
                          </a:solidFill>
                          <a:effectLst/>
                          <a:latin typeface="XCCW Joined 1a" panose="03050602040000000000" pitchFamily="66" charset="0"/>
                          <a:ea typeface="+mn-ea"/>
                          <a:cs typeface="+mn-cs"/>
                        </a:rPr>
                        <a:t>Ordinary Maya citizens lived in one room houses built from mud and timber. </a:t>
                      </a:r>
                      <a:endParaRPr lang="en-GB" sz="900" dirty="0">
                        <a:latin typeface="XCCW Joined 1a" panose="03050602040000000000" pitchFamily="66" charset="0"/>
                      </a:endParaRPr>
                    </a:p>
                  </a:txBody>
                  <a:tcPr marL="68580" marR="68580" marT="0" marB="0"/>
                </a:tc>
                <a:extLst>
                  <a:ext uri="{0D108BD9-81ED-4DB2-BD59-A6C34878D82A}">
                    <a16:rowId xmlns:a16="http://schemas.microsoft.com/office/drawing/2014/main" val="432408064"/>
                  </a:ext>
                </a:extLst>
              </a:tr>
              <a:tr h="534650">
                <a:tc>
                  <a:txBody>
                    <a:bodyPr/>
                    <a:lstStyle/>
                    <a:p>
                      <a:r>
                        <a:rPr lang="en-US" sz="1200" b="0" dirty="0"/>
                        <a:t>6</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XCCW Joined 1a" panose="03050602040000000000" pitchFamily="66" charset="0"/>
                          <a:ea typeface="+mn-ea"/>
                          <a:cs typeface="+mn-cs"/>
                        </a:rPr>
                        <a:t>Men were responsible for providing for their families, women would prepare food and clothes and the children would learn these skills from their parents. </a:t>
                      </a:r>
                    </a:p>
                  </a:txBody>
                  <a:tcPr marL="68580" marR="68580" marT="0" marB="0"/>
                </a:tc>
                <a:extLst>
                  <a:ext uri="{0D108BD9-81ED-4DB2-BD59-A6C34878D82A}">
                    <a16:rowId xmlns:a16="http://schemas.microsoft.com/office/drawing/2014/main" val="2253600408"/>
                  </a:ext>
                </a:extLst>
              </a:tr>
              <a:tr h="534650">
                <a:tc>
                  <a:txBody>
                    <a:bodyPr/>
                    <a:lstStyle/>
                    <a:p>
                      <a:r>
                        <a:rPr lang="en-GB" altLang="en-GB" sz="1200" b="0" dirty="0"/>
                        <a:t>7</a:t>
                      </a:r>
                      <a:endParaRPr lang="en-US" sz="1200" b="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XCCW Joined 1a" panose="03050602040000000000" pitchFamily="66" charset="0"/>
                          <a:ea typeface="+mn-ea"/>
                          <a:cs typeface="+mn-cs"/>
                        </a:rPr>
                        <a:t>Maya people would eat meat as well as their own grown crops, but maize was their staple food. The cacao bean was used to make a drink for the ruling classes.</a:t>
                      </a:r>
                    </a:p>
                  </a:txBody>
                  <a:tcPr marL="68580" marR="68580" marT="0" marB="0"/>
                </a:tc>
                <a:extLst>
                  <a:ext uri="{0D108BD9-81ED-4DB2-BD59-A6C34878D82A}">
                    <a16:rowId xmlns:a16="http://schemas.microsoft.com/office/drawing/2014/main" val="3431194389"/>
                  </a:ext>
                </a:extLst>
              </a:tr>
              <a:tr h="534650">
                <a:tc>
                  <a:txBody>
                    <a:bodyPr/>
                    <a:lstStyle/>
                    <a:p>
                      <a:r>
                        <a:rPr lang="en-US" sz="1200" b="0" dirty="0"/>
                        <a:t>8</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XCCW Joined 1a" panose="03050602040000000000" pitchFamily="66" charset="0"/>
                          <a:ea typeface="+mn-ea"/>
                          <a:cs typeface="+mn-cs"/>
                        </a:rPr>
                        <a:t>The Maya were an advanced civilisation who communicated using their own language (Mayan), had a written form of communication (glyphs).</a:t>
                      </a:r>
                    </a:p>
                  </a:txBody>
                  <a:tcPr marL="68580" marR="68580" marT="0" marB="0"/>
                </a:tc>
                <a:extLst>
                  <a:ext uri="{0D108BD9-81ED-4DB2-BD59-A6C34878D82A}">
                    <a16:rowId xmlns:a16="http://schemas.microsoft.com/office/drawing/2014/main" val="3075794675"/>
                  </a:ext>
                </a:extLst>
              </a:tr>
              <a:tr h="534650">
                <a:tc>
                  <a:txBody>
                    <a:bodyPr/>
                    <a:lstStyle/>
                    <a:p>
                      <a:r>
                        <a:rPr lang="en-US" sz="900" b="0" dirty="0">
                          <a:latin typeface="XCCW Joined 1a" panose="03050602040000000000" pitchFamily="66" charset="0"/>
                        </a:rPr>
                        <a:t>9</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XCCW Joined 1a" panose="03050602040000000000" pitchFamily="66" charset="0"/>
                          <a:ea typeface="+mn-ea"/>
                          <a:cs typeface="+mn-cs"/>
                        </a:rPr>
                        <a:t>They also developed one of the most advanced complex numerical systems of their time and invented their own calendar, among many other things.</a:t>
                      </a:r>
                    </a:p>
                  </a:txBody>
                  <a:tcPr marL="68580" marR="68580" marT="0" marB="0"/>
                </a:tc>
                <a:extLst>
                  <a:ext uri="{0D108BD9-81ED-4DB2-BD59-A6C34878D82A}">
                    <a16:rowId xmlns:a16="http://schemas.microsoft.com/office/drawing/2014/main" val="3576520154"/>
                  </a:ext>
                </a:extLst>
              </a:tr>
              <a:tr h="447267">
                <a:tc>
                  <a:txBody>
                    <a:bodyPr/>
                    <a:lstStyle/>
                    <a:p>
                      <a:r>
                        <a:rPr lang="en-US" sz="1200" b="0" dirty="0"/>
                        <a:t>10</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XCCW Joined 1a" panose="03050602040000000000" pitchFamily="66" charset="0"/>
                          <a:ea typeface="+mn-ea"/>
                          <a:cs typeface="+mn-cs"/>
                        </a:rPr>
                        <a:t>They were conquered by the Spanish around 1600AD</a:t>
                      </a:r>
                    </a:p>
                  </a:txBody>
                  <a:tcPr marL="68580" marR="68580" marT="0" marB="0"/>
                </a:tc>
                <a:extLst>
                  <a:ext uri="{0D108BD9-81ED-4DB2-BD59-A6C34878D82A}">
                    <a16:rowId xmlns:a16="http://schemas.microsoft.com/office/drawing/2014/main" val="1470796219"/>
                  </a:ext>
                </a:extLst>
              </a:tr>
            </a:tbl>
          </a:graphicData>
        </a:graphic>
      </p:graphicFrame>
      <p:pic>
        <p:nvPicPr>
          <p:cNvPr id="6" name="Picture 5">
            <a:extLst>
              <a:ext uri="{FF2B5EF4-FFF2-40B4-BE49-F238E27FC236}">
                <a16:creationId xmlns:a16="http://schemas.microsoft.com/office/drawing/2014/main" id="{0AC82202-94AD-4DD0-9555-6BD2065340B9}"/>
              </a:ext>
            </a:extLst>
          </p:cNvPr>
          <p:cNvPicPr>
            <a:picLocks noChangeAspect="1"/>
          </p:cNvPicPr>
          <p:nvPr/>
        </p:nvPicPr>
        <p:blipFill>
          <a:blip r:embed="rId3"/>
          <a:stretch>
            <a:fillRect/>
          </a:stretch>
        </p:blipFill>
        <p:spPr>
          <a:xfrm>
            <a:off x="494012" y="5835172"/>
            <a:ext cx="9000565" cy="992661"/>
          </a:xfrm>
          <a:prstGeom prst="rect">
            <a:avLst/>
          </a:prstGeom>
        </p:spPr>
      </p:pic>
      <p:sp>
        <p:nvSpPr>
          <p:cNvPr id="9" name="Text Box 1">
            <a:extLst>
              <a:ext uri="{FF2B5EF4-FFF2-40B4-BE49-F238E27FC236}">
                <a16:creationId xmlns:a16="http://schemas.microsoft.com/office/drawing/2014/main" id="{B4B651D5-66AC-4685-ACBB-E250E3E48AAA}"/>
              </a:ext>
            </a:extLst>
          </p:cNvPr>
          <p:cNvSpPr txBox="1"/>
          <p:nvPr/>
        </p:nvSpPr>
        <p:spPr>
          <a:xfrm>
            <a:off x="2406944" y="36696"/>
            <a:ext cx="3877075" cy="317924"/>
          </a:xfrm>
          <a:prstGeom prst="rect">
            <a:avLst/>
          </a:prstGeom>
          <a:solidFill>
            <a:schemeClr val="lt1"/>
          </a:solidFill>
          <a:ln w="28575">
            <a:solidFill>
              <a:schemeClr val="accent2"/>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400" b="1" dirty="0">
                <a:effectLst/>
                <a:latin typeface="XCCW Joined 1a" panose="03050602040000000000" pitchFamily="66" charset="0"/>
                <a:ea typeface="Calibri" panose="020F0502020204030204" pitchFamily="34" charset="0"/>
                <a:cs typeface="Times New Roman" panose="02020603050405020304" pitchFamily="18" charset="0"/>
              </a:rPr>
              <a:t>Hola Mexico Knowledge Organiser</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5E9B91CC-2E7C-47C6-A676-B32466D7E34C}"/>
              </a:ext>
            </a:extLst>
          </p:cNvPr>
          <p:cNvPicPr>
            <a:picLocks noChangeAspect="1"/>
          </p:cNvPicPr>
          <p:nvPr/>
        </p:nvPicPr>
        <p:blipFill>
          <a:blip r:embed="rId4"/>
          <a:stretch>
            <a:fillRect/>
          </a:stretch>
        </p:blipFill>
        <p:spPr>
          <a:xfrm>
            <a:off x="3266813" y="426034"/>
            <a:ext cx="2420276" cy="1803672"/>
          </a:xfrm>
          <a:prstGeom prst="rect">
            <a:avLst/>
          </a:prstGeom>
        </p:spPr>
      </p:pic>
    </p:spTree>
    <p:extLst>
      <p:ext uri="{BB962C8B-B14F-4D97-AF65-F5344CB8AC3E}">
        <p14:creationId xmlns:p14="http://schemas.microsoft.com/office/powerpoint/2010/main" val="1230895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5907</TotalTime>
  <Words>502</Words>
  <Application>Microsoft Office PowerPoint</Application>
  <PresentationFormat>A4 Paper (210x297 mm)</PresentationFormat>
  <Paragraphs>66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XCCW Joined 1a</vt:lpstr>
      <vt:lpstr>Office Theme</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Jill Murphy | Year One | Autumn 2</dc:title>
  <dc:creator>Jon Brunskill</dc:creator>
  <cp:lastModifiedBy>Naomi Waring</cp:lastModifiedBy>
  <cp:revision>71</cp:revision>
  <cp:lastPrinted>2017-10-30T10:21:12Z</cp:lastPrinted>
  <dcterms:created xsi:type="dcterms:W3CDTF">2017-10-15T20:56:30Z</dcterms:created>
  <dcterms:modified xsi:type="dcterms:W3CDTF">2024-07-11T18:41:48Z</dcterms:modified>
</cp:coreProperties>
</file>