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5" d="100"/>
          <a:sy n="85" d="100"/>
        </p:scale>
        <p:origin x="59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04B24-627B-4598-A99C-9D95B76AF5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582A8B4-464F-4942-9DA0-417B73429EF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FC940E6-BED5-452A-8E06-DD1F80D68B8D}"/>
              </a:ext>
            </a:extLst>
          </p:cNvPr>
          <p:cNvSpPr>
            <a:spLocks noGrp="1"/>
          </p:cNvSpPr>
          <p:nvPr>
            <p:ph type="dt" sz="half" idx="10"/>
          </p:nvPr>
        </p:nvSpPr>
        <p:spPr/>
        <p:txBody>
          <a:bodyPr/>
          <a:lstStyle/>
          <a:p>
            <a:fld id="{0675ACA0-E507-4013-86C6-E2222C3AB3EB}" type="datetimeFigureOut">
              <a:rPr lang="en-GB" smtClean="0"/>
              <a:t>21/10/2024</a:t>
            </a:fld>
            <a:endParaRPr lang="en-GB"/>
          </a:p>
        </p:txBody>
      </p:sp>
      <p:sp>
        <p:nvSpPr>
          <p:cNvPr id="5" name="Footer Placeholder 4">
            <a:extLst>
              <a:ext uri="{FF2B5EF4-FFF2-40B4-BE49-F238E27FC236}">
                <a16:creationId xmlns:a16="http://schemas.microsoft.com/office/drawing/2014/main" id="{CC806159-FAA6-4905-B861-58389DDBC4B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213E576-BFA0-46F1-A489-A84392B1479F}"/>
              </a:ext>
            </a:extLst>
          </p:cNvPr>
          <p:cNvSpPr>
            <a:spLocks noGrp="1"/>
          </p:cNvSpPr>
          <p:nvPr>
            <p:ph type="sldNum" sz="quarter" idx="12"/>
          </p:nvPr>
        </p:nvSpPr>
        <p:spPr/>
        <p:txBody>
          <a:bodyPr/>
          <a:lstStyle/>
          <a:p>
            <a:fld id="{19E44C49-5D27-4804-86FA-9EE382ADBFDC}" type="slidenum">
              <a:rPr lang="en-GB" smtClean="0"/>
              <a:t>‹#›</a:t>
            </a:fld>
            <a:endParaRPr lang="en-GB"/>
          </a:p>
        </p:txBody>
      </p:sp>
    </p:spTree>
    <p:extLst>
      <p:ext uri="{BB962C8B-B14F-4D97-AF65-F5344CB8AC3E}">
        <p14:creationId xmlns:p14="http://schemas.microsoft.com/office/powerpoint/2010/main" val="1220547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3AF61-5401-4364-AED5-F6E655BC297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D07BFF2-DB4D-45DD-BAF7-900A2D043E5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D0836EC-214D-4D6E-82BA-3E5790E664CA}"/>
              </a:ext>
            </a:extLst>
          </p:cNvPr>
          <p:cNvSpPr>
            <a:spLocks noGrp="1"/>
          </p:cNvSpPr>
          <p:nvPr>
            <p:ph type="dt" sz="half" idx="10"/>
          </p:nvPr>
        </p:nvSpPr>
        <p:spPr/>
        <p:txBody>
          <a:bodyPr/>
          <a:lstStyle/>
          <a:p>
            <a:fld id="{0675ACA0-E507-4013-86C6-E2222C3AB3EB}" type="datetimeFigureOut">
              <a:rPr lang="en-GB" smtClean="0"/>
              <a:t>21/10/2024</a:t>
            </a:fld>
            <a:endParaRPr lang="en-GB"/>
          </a:p>
        </p:txBody>
      </p:sp>
      <p:sp>
        <p:nvSpPr>
          <p:cNvPr id="5" name="Footer Placeholder 4">
            <a:extLst>
              <a:ext uri="{FF2B5EF4-FFF2-40B4-BE49-F238E27FC236}">
                <a16:creationId xmlns:a16="http://schemas.microsoft.com/office/drawing/2014/main" id="{257C8B3F-2EDC-4C92-9ED6-DDB3A470872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A26F084-A3D4-4F03-8B99-039E5F840273}"/>
              </a:ext>
            </a:extLst>
          </p:cNvPr>
          <p:cNvSpPr>
            <a:spLocks noGrp="1"/>
          </p:cNvSpPr>
          <p:nvPr>
            <p:ph type="sldNum" sz="quarter" idx="12"/>
          </p:nvPr>
        </p:nvSpPr>
        <p:spPr/>
        <p:txBody>
          <a:bodyPr/>
          <a:lstStyle/>
          <a:p>
            <a:fld id="{19E44C49-5D27-4804-86FA-9EE382ADBFDC}" type="slidenum">
              <a:rPr lang="en-GB" smtClean="0"/>
              <a:t>‹#›</a:t>
            </a:fld>
            <a:endParaRPr lang="en-GB"/>
          </a:p>
        </p:txBody>
      </p:sp>
    </p:spTree>
    <p:extLst>
      <p:ext uri="{BB962C8B-B14F-4D97-AF65-F5344CB8AC3E}">
        <p14:creationId xmlns:p14="http://schemas.microsoft.com/office/powerpoint/2010/main" val="2415663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A764570-171B-4279-8DF6-FABC178FA9A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04294B2-1957-418F-98E7-7EDB8B10520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C72F133-56A5-4C78-BD90-74A27A03CA6F}"/>
              </a:ext>
            </a:extLst>
          </p:cNvPr>
          <p:cNvSpPr>
            <a:spLocks noGrp="1"/>
          </p:cNvSpPr>
          <p:nvPr>
            <p:ph type="dt" sz="half" idx="10"/>
          </p:nvPr>
        </p:nvSpPr>
        <p:spPr/>
        <p:txBody>
          <a:bodyPr/>
          <a:lstStyle/>
          <a:p>
            <a:fld id="{0675ACA0-E507-4013-86C6-E2222C3AB3EB}" type="datetimeFigureOut">
              <a:rPr lang="en-GB" smtClean="0"/>
              <a:t>21/10/2024</a:t>
            </a:fld>
            <a:endParaRPr lang="en-GB"/>
          </a:p>
        </p:txBody>
      </p:sp>
      <p:sp>
        <p:nvSpPr>
          <p:cNvPr id="5" name="Footer Placeholder 4">
            <a:extLst>
              <a:ext uri="{FF2B5EF4-FFF2-40B4-BE49-F238E27FC236}">
                <a16:creationId xmlns:a16="http://schemas.microsoft.com/office/drawing/2014/main" id="{B86F0C08-5DCC-4A34-BF37-089A507A84A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A126CEF-A8AD-468F-AB53-45FC3893389F}"/>
              </a:ext>
            </a:extLst>
          </p:cNvPr>
          <p:cNvSpPr>
            <a:spLocks noGrp="1"/>
          </p:cNvSpPr>
          <p:nvPr>
            <p:ph type="sldNum" sz="quarter" idx="12"/>
          </p:nvPr>
        </p:nvSpPr>
        <p:spPr/>
        <p:txBody>
          <a:bodyPr/>
          <a:lstStyle/>
          <a:p>
            <a:fld id="{19E44C49-5D27-4804-86FA-9EE382ADBFDC}" type="slidenum">
              <a:rPr lang="en-GB" smtClean="0"/>
              <a:t>‹#›</a:t>
            </a:fld>
            <a:endParaRPr lang="en-GB"/>
          </a:p>
        </p:txBody>
      </p:sp>
    </p:spTree>
    <p:extLst>
      <p:ext uri="{BB962C8B-B14F-4D97-AF65-F5344CB8AC3E}">
        <p14:creationId xmlns:p14="http://schemas.microsoft.com/office/powerpoint/2010/main" val="3394774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2C669-356B-475D-B255-E6C10A86160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3438DF1-6619-440B-BC5E-CE0B5FCCF2C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A23112F-752E-4373-8AFC-A28524BCEE65}"/>
              </a:ext>
            </a:extLst>
          </p:cNvPr>
          <p:cNvSpPr>
            <a:spLocks noGrp="1"/>
          </p:cNvSpPr>
          <p:nvPr>
            <p:ph type="dt" sz="half" idx="10"/>
          </p:nvPr>
        </p:nvSpPr>
        <p:spPr/>
        <p:txBody>
          <a:bodyPr/>
          <a:lstStyle/>
          <a:p>
            <a:fld id="{0675ACA0-E507-4013-86C6-E2222C3AB3EB}" type="datetimeFigureOut">
              <a:rPr lang="en-GB" smtClean="0"/>
              <a:t>21/10/2024</a:t>
            </a:fld>
            <a:endParaRPr lang="en-GB"/>
          </a:p>
        </p:txBody>
      </p:sp>
      <p:sp>
        <p:nvSpPr>
          <p:cNvPr id="5" name="Footer Placeholder 4">
            <a:extLst>
              <a:ext uri="{FF2B5EF4-FFF2-40B4-BE49-F238E27FC236}">
                <a16:creationId xmlns:a16="http://schemas.microsoft.com/office/drawing/2014/main" id="{E9067BFC-3A11-4B36-A687-E8F96B3D470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A30A66C-E30D-4638-AB46-3D657C4BACA4}"/>
              </a:ext>
            </a:extLst>
          </p:cNvPr>
          <p:cNvSpPr>
            <a:spLocks noGrp="1"/>
          </p:cNvSpPr>
          <p:nvPr>
            <p:ph type="sldNum" sz="quarter" idx="12"/>
          </p:nvPr>
        </p:nvSpPr>
        <p:spPr/>
        <p:txBody>
          <a:bodyPr/>
          <a:lstStyle/>
          <a:p>
            <a:fld id="{19E44C49-5D27-4804-86FA-9EE382ADBFDC}" type="slidenum">
              <a:rPr lang="en-GB" smtClean="0"/>
              <a:t>‹#›</a:t>
            </a:fld>
            <a:endParaRPr lang="en-GB"/>
          </a:p>
        </p:txBody>
      </p:sp>
    </p:spTree>
    <p:extLst>
      <p:ext uri="{BB962C8B-B14F-4D97-AF65-F5344CB8AC3E}">
        <p14:creationId xmlns:p14="http://schemas.microsoft.com/office/powerpoint/2010/main" val="3594932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791AC-AB98-4857-B3F0-AA950CA4B61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2B57CC0-492C-47E6-90DE-78E5D04CA6E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8F06D5B-E75F-482D-8392-3F47AA9382C2}"/>
              </a:ext>
            </a:extLst>
          </p:cNvPr>
          <p:cNvSpPr>
            <a:spLocks noGrp="1"/>
          </p:cNvSpPr>
          <p:nvPr>
            <p:ph type="dt" sz="half" idx="10"/>
          </p:nvPr>
        </p:nvSpPr>
        <p:spPr/>
        <p:txBody>
          <a:bodyPr/>
          <a:lstStyle/>
          <a:p>
            <a:fld id="{0675ACA0-E507-4013-86C6-E2222C3AB3EB}" type="datetimeFigureOut">
              <a:rPr lang="en-GB" smtClean="0"/>
              <a:t>21/10/2024</a:t>
            </a:fld>
            <a:endParaRPr lang="en-GB"/>
          </a:p>
        </p:txBody>
      </p:sp>
      <p:sp>
        <p:nvSpPr>
          <p:cNvPr id="5" name="Footer Placeholder 4">
            <a:extLst>
              <a:ext uri="{FF2B5EF4-FFF2-40B4-BE49-F238E27FC236}">
                <a16:creationId xmlns:a16="http://schemas.microsoft.com/office/drawing/2014/main" id="{589A38EF-41AC-4939-8682-287593DC170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DB81CA8-5090-46E1-94B2-B69D359F84E5}"/>
              </a:ext>
            </a:extLst>
          </p:cNvPr>
          <p:cNvSpPr>
            <a:spLocks noGrp="1"/>
          </p:cNvSpPr>
          <p:nvPr>
            <p:ph type="sldNum" sz="quarter" idx="12"/>
          </p:nvPr>
        </p:nvSpPr>
        <p:spPr/>
        <p:txBody>
          <a:bodyPr/>
          <a:lstStyle/>
          <a:p>
            <a:fld id="{19E44C49-5D27-4804-86FA-9EE382ADBFDC}" type="slidenum">
              <a:rPr lang="en-GB" smtClean="0"/>
              <a:t>‹#›</a:t>
            </a:fld>
            <a:endParaRPr lang="en-GB"/>
          </a:p>
        </p:txBody>
      </p:sp>
    </p:spTree>
    <p:extLst>
      <p:ext uri="{BB962C8B-B14F-4D97-AF65-F5344CB8AC3E}">
        <p14:creationId xmlns:p14="http://schemas.microsoft.com/office/powerpoint/2010/main" val="400078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D7F3B-203A-44B6-8BE7-4946D52D015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141F38-70E9-4DD6-B131-B89A554339C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E0CAA5D-27CB-4D15-9267-0E92F4EEA14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6079284-1769-4AFA-80BB-6E6577BDAAE8}"/>
              </a:ext>
            </a:extLst>
          </p:cNvPr>
          <p:cNvSpPr>
            <a:spLocks noGrp="1"/>
          </p:cNvSpPr>
          <p:nvPr>
            <p:ph type="dt" sz="half" idx="10"/>
          </p:nvPr>
        </p:nvSpPr>
        <p:spPr/>
        <p:txBody>
          <a:bodyPr/>
          <a:lstStyle/>
          <a:p>
            <a:fld id="{0675ACA0-E507-4013-86C6-E2222C3AB3EB}" type="datetimeFigureOut">
              <a:rPr lang="en-GB" smtClean="0"/>
              <a:t>21/10/2024</a:t>
            </a:fld>
            <a:endParaRPr lang="en-GB"/>
          </a:p>
        </p:txBody>
      </p:sp>
      <p:sp>
        <p:nvSpPr>
          <p:cNvPr id="6" name="Footer Placeholder 5">
            <a:extLst>
              <a:ext uri="{FF2B5EF4-FFF2-40B4-BE49-F238E27FC236}">
                <a16:creationId xmlns:a16="http://schemas.microsoft.com/office/drawing/2014/main" id="{823653F2-30FD-4BEC-95E9-89423C20D3C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6E0F6B3-1508-4D95-B1F3-6C4C910A79AF}"/>
              </a:ext>
            </a:extLst>
          </p:cNvPr>
          <p:cNvSpPr>
            <a:spLocks noGrp="1"/>
          </p:cNvSpPr>
          <p:nvPr>
            <p:ph type="sldNum" sz="quarter" idx="12"/>
          </p:nvPr>
        </p:nvSpPr>
        <p:spPr/>
        <p:txBody>
          <a:bodyPr/>
          <a:lstStyle/>
          <a:p>
            <a:fld id="{19E44C49-5D27-4804-86FA-9EE382ADBFDC}" type="slidenum">
              <a:rPr lang="en-GB" smtClean="0"/>
              <a:t>‹#›</a:t>
            </a:fld>
            <a:endParaRPr lang="en-GB"/>
          </a:p>
        </p:txBody>
      </p:sp>
    </p:spTree>
    <p:extLst>
      <p:ext uri="{BB962C8B-B14F-4D97-AF65-F5344CB8AC3E}">
        <p14:creationId xmlns:p14="http://schemas.microsoft.com/office/powerpoint/2010/main" val="2781731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17C0E-9794-4228-BF53-4DF5EBBFEB7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25C60C4-CDF0-4D28-82D9-9840E9EFFE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9C84727-8DE6-4611-89D1-B2AC21F2542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A0E1644-0156-49B1-8B1C-73ADEB6E3B1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283B111-44EA-449C-9160-E0FCD684C1D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7DB935E-4F5D-465F-9C76-CAA4A8FBA900}"/>
              </a:ext>
            </a:extLst>
          </p:cNvPr>
          <p:cNvSpPr>
            <a:spLocks noGrp="1"/>
          </p:cNvSpPr>
          <p:nvPr>
            <p:ph type="dt" sz="half" idx="10"/>
          </p:nvPr>
        </p:nvSpPr>
        <p:spPr/>
        <p:txBody>
          <a:bodyPr/>
          <a:lstStyle/>
          <a:p>
            <a:fld id="{0675ACA0-E507-4013-86C6-E2222C3AB3EB}" type="datetimeFigureOut">
              <a:rPr lang="en-GB" smtClean="0"/>
              <a:t>21/10/2024</a:t>
            </a:fld>
            <a:endParaRPr lang="en-GB"/>
          </a:p>
        </p:txBody>
      </p:sp>
      <p:sp>
        <p:nvSpPr>
          <p:cNvPr id="8" name="Footer Placeholder 7">
            <a:extLst>
              <a:ext uri="{FF2B5EF4-FFF2-40B4-BE49-F238E27FC236}">
                <a16:creationId xmlns:a16="http://schemas.microsoft.com/office/drawing/2014/main" id="{04BD7FE6-1CC7-4DF5-B86E-7BA122295EA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C9375D8-B38B-434C-897A-195A80291259}"/>
              </a:ext>
            </a:extLst>
          </p:cNvPr>
          <p:cNvSpPr>
            <a:spLocks noGrp="1"/>
          </p:cNvSpPr>
          <p:nvPr>
            <p:ph type="sldNum" sz="quarter" idx="12"/>
          </p:nvPr>
        </p:nvSpPr>
        <p:spPr/>
        <p:txBody>
          <a:bodyPr/>
          <a:lstStyle/>
          <a:p>
            <a:fld id="{19E44C49-5D27-4804-86FA-9EE382ADBFDC}" type="slidenum">
              <a:rPr lang="en-GB" smtClean="0"/>
              <a:t>‹#›</a:t>
            </a:fld>
            <a:endParaRPr lang="en-GB"/>
          </a:p>
        </p:txBody>
      </p:sp>
    </p:spTree>
    <p:extLst>
      <p:ext uri="{BB962C8B-B14F-4D97-AF65-F5344CB8AC3E}">
        <p14:creationId xmlns:p14="http://schemas.microsoft.com/office/powerpoint/2010/main" val="3905983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8B151-056F-417D-95D4-71D6D7D5BD5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451483B-C030-4693-879A-B2EAFC33196C}"/>
              </a:ext>
            </a:extLst>
          </p:cNvPr>
          <p:cNvSpPr>
            <a:spLocks noGrp="1"/>
          </p:cNvSpPr>
          <p:nvPr>
            <p:ph type="dt" sz="half" idx="10"/>
          </p:nvPr>
        </p:nvSpPr>
        <p:spPr/>
        <p:txBody>
          <a:bodyPr/>
          <a:lstStyle/>
          <a:p>
            <a:fld id="{0675ACA0-E507-4013-86C6-E2222C3AB3EB}" type="datetimeFigureOut">
              <a:rPr lang="en-GB" smtClean="0"/>
              <a:t>21/10/2024</a:t>
            </a:fld>
            <a:endParaRPr lang="en-GB"/>
          </a:p>
        </p:txBody>
      </p:sp>
      <p:sp>
        <p:nvSpPr>
          <p:cNvPr id="4" name="Footer Placeholder 3">
            <a:extLst>
              <a:ext uri="{FF2B5EF4-FFF2-40B4-BE49-F238E27FC236}">
                <a16:creationId xmlns:a16="http://schemas.microsoft.com/office/drawing/2014/main" id="{A9BFCC19-292A-424C-A6DC-444004612AF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82BC6FD-C35D-473C-8BBE-C72D1CCE29C9}"/>
              </a:ext>
            </a:extLst>
          </p:cNvPr>
          <p:cNvSpPr>
            <a:spLocks noGrp="1"/>
          </p:cNvSpPr>
          <p:nvPr>
            <p:ph type="sldNum" sz="quarter" idx="12"/>
          </p:nvPr>
        </p:nvSpPr>
        <p:spPr/>
        <p:txBody>
          <a:bodyPr/>
          <a:lstStyle/>
          <a:p>
            <a:fld id="{19E44C49-5D27-4804-86FA-9EE382ADBFDC}" type="slidenum">
              <a:rPr lang="en-GB" smtClean="0"/>
              <a:t>‹#›</a:t>
            </a:fld>
            <a:endParaRPr lang="en-GB"/>
          </a:p>
        </p:txBody>
      </p:sp>
    </p:spTree>
    <p:extLst>
      <p:ext uri="{BB962C8B-B14F-4D97-AF65-F5344CB8AC3E}">
        <p14:creationId xmlns:p14="http://schemas.microsoft.com/office/powerpoint/2010/main" val="817181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8F4398-26E1-4731-9501-A2F05EA98AD4}"/>
              </a:ext>
            </a:extLst>
          </p:cNvPr>
          <p:cNvSpPr>
            <a:spLocks noGrp="1"/>
          </p:cNvSpPr>
          <p:nvPr>
            <p:ph type="dt" sz="half" idx="10"/>
          </p:nvPr>
        </p:nvSpPr>
        <p:spPr/>
        <p:txBody>
          <a:bodyPr/>
          <a:lstStyle/>
          <a:p>
            <a:fld id="{0675ACA0-E507-4013-86C6-E2222C3AB3EB}" type="datetimeFigureOut">
              <a:rPr lang="en-GB" smtClean="0"/>
              <a:t>21/10/2024</a:t>
            </a:fld>
            <a:endParaRPr lang="en-GB"/>
          </a:p>
        </p:txBody>
      </p:sp>
      <p:sp>
        <p:nvSpPr>
          <p:cNvPr id="3" name="Footer Placeholder 2">
            <a:extLst>
              <a:ext uri="{FF2B5EF4-FFF2-40B4-BE49-F238E27FC236}">
                <a16:creationId xmlns:a16="http://schemas.microsoft.com/office/drawing/2014/main" id="{C73EB102-9A91-40D0-A84C-CDB8EF3C6BF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3EA4119-606E-4E12-BB6E-511BEAC95802}"/>
              </a:ext>
            </a:extLst>
          </p:cNvPr>
          <p:cNvSpPr>
            <a:spLocks noGrp="1"/>
          </p:cNvSpPr>
          <p:nvPr>
            <p:ph type="sldNum" sz="quarter" idx="12"/>
          </p:nvPr>
        </p:nvSpPr>
        <p:spPr/>
        <p:txBody>
          <a:bodyPr/>
          <a:lstStyle/>
          <a:p>
            <a:fld id="{19E44C49-5D27-4804-86FA-9EE382ADBFDC}" type="slidenum">
              <a:rPr lang="en-GB" smtClean="0"/>
              <a:t>‹#›</a:t>
            </a:fld>
            <a:endParaRPr lang="en-GB"/>
          </a:p>
        </p:txBody>
      </p:sp>
    </p:spTree>
    <p:extLst>
      <p:ext uri="{BB962C8B-B14F-4D97-AF65-F5344CB8AC3E}">
        <p14:creationId xmlns:p14="http://schemas.microsoft.com/office/powerpoint/2010/main" val="374843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BF173-1AEC-4CD7-9B0F-18A1B7CCCF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0296B0E-2DD5-4072-8E74-59168435C26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99538A2-CC55-4AEC-B344-A5A77004D1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FB4BCAB-13CC-409B-9725-E11D2B8824E6}"/>
              </a:ext>
            </a:extLst>
          </p:cNvPr>
          <p:cNvSpPr>
            <a:spLocks noGrp="1"/>
          </p:cNvSpPr>
          <p:nvPr>
            <p:ph type="dt" sz="half" idx="10"/>
          </p:nvPr>
        </p:nvSpPr>
        <p:spPr/>
        <p:txBody>
          <a:bodyPr/>
          <a:lstStyle/>
          <a:p>
            <a:fld id="{0675ACA0-E507-4013-86C6-E2222C3AB3EB}" type="datetimeFigureOut">
              <a:rPr lang="en-GB" smtClean="0"/>
              <a:t>21/10/2024</a:t>
            </a:fld>
            <a:endParaRPr lang="en-GB"/>
          </a:p>
        </p:txBody>
      </p:sp>
      <p:sp>
        <p:nvSpPr>
          <p:cNvPr id="6" name="Footer Placeholder 5">
            <a:extLst>
              <a:ext uri="{FF2B5EF4-FFF2-40B4-BE49-F238E27FC236}">
                <a16:creationId xmlns:a16="http://schemas.microsoft.com/office/drawing/2014/main" id="{B7CCD802-5D87-426B-A6DC-AC544938D8C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DF6A523-9C91-496F-8AAF-82E9E33E9F65}"/>
              </a:ext>
            </a:extLst>
          </p:cNvPr>
          <p:cNvSpPr>
            <a:spLocks noGrp="1"/>
          </p:cNvSpPr>
          <p:nvPr>
            <p:ph type="sldNum" sz="quarter" idx="12"/>
          </p:nvPr>
        </p:nvSpPr>
        <p:spPr/>
        <p:txBody>
          <a:bodyPr/>
          <a:lstStyle/>
          <a:p>
            <a:fld id="{19E44C49-5D27-4804-86FA-9EE382ADBFDC}" type="slidenum">
              <a:rPr lang="en-GB" smtClean="0"/>
              <a:t>‹#›</a:t>
            </a:fld>
            <a:endParaRPr lang="en-GB"/>
          </a:p>
        </p:txBody>
      </p:sp>
    </p:spTree>
    <p:extLst>
      <p:ext uri="{BB962C8B-B14F-4D97-AF65-F5344CB8AC3E}">
        <p14:creationId xmlns:p14="http://schemas.microsoft.com/office/powerpoint/2010/main" val="1664475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9C875-5955-463F-9947-8E66E6D8F46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C510302-FC7C-41C5-8ED7-897B0D4F5C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E8D0DBE-B4CD-4C47-A94A-749554812F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89046EF-E36E-407C-969D-75559BA71F57}"/>
              </a:ext>
            </a:extLst>
          </p:cNvPr>
          <p:cNvSpPr>
            <a:spLocks noGrp="1"/>
          </p:cNvSpPr>
          <p:nvPr>
            <p:ph type="dt" sz="half" idx="10"/>
          </p:nvPr>
        </p:nvSpPr>
        <p:spPr/>
        <p:txBody>
          <a:bodyPr/>
          <a:lstStyle/>
          <a:p>
            <a:fld id="{0675ACA0-E507-4013-86C6-E2222C3AB3EB}" type="datetimeFigureOut">
              <a:rPr lang="en-GB" smtClean="0"/>
              <a:t>21/10/2024</a:t>
            </a:fld>
            <a:endParaRPr lang="en-GB"/>
          </a:p>
        </p:txBody>
      </p:sp>
      <p:sp>
        <p:nvSpPr>
          <p:cNvPr id="6" name="Footer Placeholder 5">
            <a:extLst>
              <a:ext uri="{FF2B5EF4-FFF2-40B4-BE49-F238E27FC236}">
                <a16:creationId xmlns:a16="http://schemas.microsoft.com/office/drawing/2014/main" id="{2C606AB0-622B-4A32-B188-42B8D815CB0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DB4FCEE-5899-4229-9E3B-A92109E4E86A}"/>
              </a:ext>
            </a:extLst>
          </p:cNvPr>
          <p:cNvSpPr>
            <a:spLocks noGrp="1"/>
          </p:cNvSpPr>
          <p:nvPr>
            <p:ph type="sldNum" sz="quarter" idx="12"/>
          </p:nvPr>
        </p:nvSpPr>
        <p:spPr/>
        <p:txBody>
          <a:bodyPr/>
          <a:lstStyle/>
          <a:p>
            <a:fld id="{19E44C49-5D27-4804-86FA-9EE382ADBFDC}" type="slidenum">
              <a:rPr lang="en-GB" smtClean="0"/>
              <a:t>‹#›</a:t>
            </a:fld>
            <a:endParaRPr lang="en-GB"/>
          </a:p>
        </p:txBody>
      </p:sp>
    </p:spTree>
    <p:extLst>
      <p:ext uri="{BB962C8B-B14F-4D97-AF65-F5344CB8AC3E}">
        <p14:creationId xmlns:p14="http://schemas.microsoft.com/office/powerpoint/2010/main" val="620748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244293-5066-4607-A89B-CCB6A52642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FA68E6C-0832-4CE0-9CEC-E7A3945686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C312739-9AD3-4067-BBA1-207E301C83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75ACA0-E507-4013-86C6-E2222C3AB3EB}" type="datetimeFigureOut">
              <a:rPr lang="en-GB" smtClean="0"/>
              <a:t>21/10/2024</a:t>
            </a:fld>
            <a:endParaRPr lang="en-GB"/>
          </a:p>
        </p:txBody>
      </p:sp>
      <p:sp>
        <p:nvSpPr>
          <p:cNvPr id="5" name="Footer Placeholder 4">
            <a:extLst>
              <a:ext uri="{FF2B5EF4-FFF2-40B4-BE49-F238E27FC236}">
                <a16:creationId xmlns:a16="http://schemas.microsoft.com/office/drawing/2014/main" id="{0BAEE044-55BA-4F73-A8B1-B3C9EA2478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A5663FA-3A26-47F9-8AA5-0A5D8A5A26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E44C49-5D27-4804-86FA-9EE382ADBFDC}" type="slidenum">
              <a:rPr lang="en-GB" smtClean="0"/>
              <a:t>‹#›</a:t>
            </a:fld>
            <a:endParaRPr lang="en-GB"/>
          </a:p>
        </p:txBody>
      </p:sp>
    </p:spTree>
    <p:extLst>
      <p:ext uri="{BB962C8B-B14F-4D97-AF65-F5344CB8AC3E}">
        <p14:creationId xmlns:p14="http://schemas.microsoft.com/office/powerpoint/2010/main" val="2706417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DCE86767-769E-4383-8EC0-2F5963B35AE0}"/>
              </a:ext>
            </a:extLst>
          </p:cNvPr>
          <p:cNvSpPr>
            <a:spLocks noGrp="1"/>
          </p:cNvSpPr>
          <p:nvPr>
            <p:ph type="ctrTitle"/>
          </p:nvPr>
        </p:nvSpPr>
        <p:spPr>
          <a:xfrm>
            <a:off x="2523883" y="113181"/>
            <a:ext cx="7429500" cy="273090"/>
          </a:xfrm>
        </p:spPr>
        <p:txBody>
          <a:bodyPr numCol="1">
            <a:noAutofit/>
          </a:bodyPr>
          <a:lstStyle/>
          <a:p>
            <a:r>
              <a:rPr lang="en-US" sz="1800" b="1" dirty="0"/>
              <a:t> </a:t>
            </a:r>
          </a:p>
        </p:txBody>
      </p:sp>
      <p:graphicFrame>
        <p:nvGraphicFramePr>
          <p:cNvPr id="11" name="Table 10">
            <a:extLst>
              <a:ext uri="{FF2B5EF4-FFF2-40B4-BE49-F238E27FC236}">
                <a16:creationId xmlns:a16="http://schemas.microsoft.com/office/drawing/2014/main" id="{2E707A09-FF23-4007-BE97-90F33CB7D6C7}"/>
              </a:ext>
            </a:extLst>
          </p:cNvPr>
          <p:cNvGraphicFramePr>
            <a:graphicFrameLocks noGrp="1"/>
          </p:cNvGraphicFramePr>
          <p:nvPr>
            <p:extLst>
              <p:ext uri="{D42A27DB-BD31-4B8C-83A1-F6EECF244321}">
                <p14:modId xmlns:p14="http://schemas.microsoft.com/office/powerpoint/2010/main" val="901343900"/>
              </p:ext>
            </p:extLst>
          </p:nvPr>
        </p:nvGraphicFramePr>
        <p:xfrm>
          <a:off x="620529" y="478364"/>
          <a:ext cx="3463627" cy="6311614"/>
        </p:xfrm>
        <a:graphic>
          <a:graphicData uri="http://schemas.openxmlformats.org/drawingml/2006/table">
            <a:tbl>
              <a:tblPr firstRow="1" bandRow="1">
                <a:tableStyleId>{5C22544A-7EE6-4342-B048-85BDC9FD1C3A}</a:tableStyleId>
              </a:tblPr>
              <a:tblGrid>
                <a:gridCol w="1522036">
                  <a:extLst>
                    <a:ext uri="{9D8B030D-6E8A-4147-A177-3AD203B41FA5}">
                      <a16:colId xmlns:a16="http://schemas.microsoft.com/office/drawing/2014/main" val="20002"/>
                    </a:ext>
                  </a:extLst>
                </a:gridCol>
                <a:gridCol w="1941591">
                  <a:extLst>
                    <a:ext uri="{9D8B030D-6E8A-4147-A177-3AD203B41FA5}">
                      <a16:colId xmlns:a16="http://schemas.microsoft.com/office/drawing/2014/main" val="20001"/>
                    </a:ext>
                  </a:extLst>
                </a:gridCol>
              </a:tblGrid>
              <a:tr h="457236">
                <a:tc gridSpan="2">
                  <a:txBody>
                    <a:bodyPr/>
                    <a:lstStyle/>
                    <a:p>
                      <a:pPr marL="0" marR="0" lvl="0" indent="0" algn="ctr" defTabSz="914400" rtl="0" eaLnBrk="1" latinLnBrk="0" hangingPunct="1">
                        <a:lnSpc>
                          <a:spcPct val="100000"/>
                        </a:lnSpc>
                        <a:spcBef>
                          <a:spcPts val="0"/>
                        </a:spcBef>
                        <a:spcAft>
                          <a:spcPts val="0"/>
                        </a:spcAft>
                        <a:buClrTx/>
                        <a:buSzTx/>
                        <a:buFontTx/>
                        <a:buNone/>
                        <a:tabLst/>
                        <a:defRPr/>
                      </a:pPr>
                      <a:r>
                        <a:rPr lang="en-US" sz="1200" dirty="0">
                          <a:latin typeface="CCW Cursive Writing 1" panose="03050602040000000000" pitchFamily="66" charset="0"/>
                        </a:rPr>
                        <a:t>Key Vocabulary</a:t>
                      </a:r>
                    </a:p>
                  </a:txBody>
                  <a:tcPr marL="74295" marR="74295" marT="37148" marB="37148"/>
                </a:tc>
                <a:tc hMerge="1">
                  <a:txBody>
                    <a:bodyPr/>
                    <a:lstStyle/>
                    <a:p>
                      <a:pPr marL="0" marR="0" lvl="0" indent="0" algn="ctr" defTabSz="914400" rtl="0" eaLnBrk="1" latinLnBrk="0" hangingPunct="1">
                        <a:lnSpc>
                          <a:spcPct val="100000"/>
                        </a:lnSpc>
                        <a:spcBef>
                          <a:spcPts val="0"/>
                        </a:spcBef>
                        <a:spcAft>
                          <a:spcPts val="0"/>
                        </a:spcAft>
                        <a:buClrTx/>
                        <a:buSzTx/>
                        <a:buFontTx/>
                        <a:buNone/>
                        <a:tabLst/>
                        <a:defRPr/>
                      </a:pPr>
                      <a:endParaRPr lang="en-US" sz="1200" dirty="0">
                        <a:latin typeface="CCW Cursive Writing 1" panose="03050602040000000000" pitchFamily="66" charset="0"/>
                      </a:endParaRPr>
                    </a:p>
                  </a:txBody>
                  <a:tcPr marL="74295" marR="74295" marT="37148" marB="37148"/>
                </a:tc>
                <a:extLst>
                  <a:ext uri="{0D108BD9-81ED-4DB2-BD59-A6C34878D82A}">
                    <a16:rowId xmlns:a16="http://schemas.microsoft.com/office/drawing/2014/main" val="10000"/>
                  </a:ext>
                </a:extLst>
              </a:tr>
              <a:tr h="875362">
                <a:tc>
                  <a:txBody>
                    <a:bodyPr/>
                    <a:lstStyle/>
                    <a:p>
                      <a:pPr algn="l">
                        <a:lnSpc>
                          <a:spcPct val="107000"/>
                        </a:lnSpc>
                        <a:spcAft>
                          <a:spcPts val="800"/>
                        </a:spcAft>
                      </a:pPr>
                      <a:r>
                        <a:rPr lang="en-GB" sz="950" b="1" dirty="0">
                          <a:effectLst/>
                          <a:latin typeface="CCW Cursive Writing 1" panose="03050602040000000000" pitchFamily="66" charset="0"/>
                          <a:ea typeface="Calibri" panose="020F0502020204030204" pitchFamily="34" charset="0"/>
                          <a:cs typeface="Times New Roman" panose="02020603050405020304" pitchFamily="18" charset="0"/>
                        </a:rPr>
                        <a:t>Clarity </a:t>
                      </a:r>
                    </a:p>
                  </a:txBody>
                  <a:tcPr marL="68580" marR="68580" marT="0" marB="0"/>
                </a:tc>
                <a:tc>
                  <a:txBody>
                    <a:bodyPr/>
                    <a:lstStyle/>
                    <a:p>
                      <a:pPr algn="l">
                        <a:lnSpc>
                          <a:spcPct val="107000"/>
                        </a:lnSpc>
                        <a:spcAft>
                          <a:spcPts val="800"/>
                        </a:spcAft>
                      </a:pPr>
                      <a:r>
                        <a:rPr lang="en-GB" sz="950" dirty="0">
                          <a:effectLst/>
                          <a:latin typeface="CCW Cursive Writing 1" panose="03050602040000000000" pitchFamily="66" charset="0"/>
                          <a:ea typeface="Calibri" panose="020F0502020204030204" pitchFamily="34" charset="0"/>
                          <a:cs typeface="Times New Roman" panose="02020603050405020304" pitchFamily="18" charset="0"/>
                        </a:rPr>
                        <a:t>Ways to make your writing easier to understand. </a:t>
                      </a:r>
                    </a:p>
                  </a:txBody>
                  <a:tcPr marL="68580" marR="68580" marT="0" marB="0"/>
                </a:tc>
                <a:extLst>
                  <a:ext uri="{0D108BD9-81ED-4DB2-BD59-A6C34878D82A}">
                    <a16:rowId xmlns:a16="http://schemas.microsoft.com/office/drawing/2014/main" val="10001"/>
                  </a:ext>
                </a:extLst>
              </a:tr>
              <a:tr h="913829">
                <a:tc>
                  <a:txBody>
                    <a:bodyPr/>
                    <a:lstStyle/>
                    <a:p>
                      <a:pPr algn="l">
                        <a:lnSpc>
                          <a:spcPct val="107000"/>
                        </a:lnSpc>
                        <a:spcAft>
                          <a:spcPts val="800"/>
                        </a:spcAft>
                      </a:pPr>
                      <a:r>
                        <a:rPr lang="en-GB" sz="950" b="1" dirty="0">
                          <a:effectLst/>
                          <a:latin typeface="CCW Cursive Writing 1" panose="03050602040000000000" pitchFamily="66" charset="0"/>
                          <a:ea typeface="Calibri" panose="020F0502020204030204" pitchFamily="34" charset="0"/>
                          <a:cs typeface="Times New Roman" panose="02020603050405020304" pitchFamily="18" charset="0"/>
                        </a:rPr>
                        <a:t>Cohesion</a:t>
                      </a:r>
                    </a:p>
                  </a:txBody>
                  <a:tcPr marL="68580" marR="68580" marT="0" marB="0"/>
                </a:tc>
                <a:tc>
                  <a:txBody>
                    <a:bodyPr/>
                    <a:lstStyle/>
                    <a:p>
                      <a:pPr algn="l">
                        <a:lnSpc>
                          <a:spcPct val="107000"/>
                        </a:lnSpc>
                        <a:spcAft>
                          <a:spcPts val="800"/>
                        </a:spcAft>
                      </a:pPr>
                      <a:r>
                        <a:rPr lang="en-GB" sz="950" dirty="0">
                          <a:effectLst/>
                          <a:latin typeface="CCW Cursive Writing 1" panose="03050602040000000000" pitchFamily="66" charset="0"/>
                          <a:ea typeface="Calibri" panose="020F0502020204030204" pitchFamily="34" charset="0"/>
                          <a:cs typeface="Times New Roman" panose="02020603050405020304" pitchFamily="18" charset="0"/>
                        </a:rPr>
                        <a:t>Keeping a focus throughout your writing to make it a whole piece that makes sense together. </a:t>
                      </a:r>
                    </a:p>
                  </a:txBody>
                  <a:tcPr marL="68580" marR="68580" marT="0" marB="0"/>
                </a:tc>
                <a:extLst>
                  <a:ext uri="{0D108BD9-81ED-4DB2-BD59-A6C34878D82A}">
                    <a16:rowId xmlns:a16="http://schemas.microsoft.com/office/drawing/2014/main" val="2767222464"/>
                  </a:ext>
                </a:extLst>
              </a:tr>
              <a:tr h="1131692">
                <a:tc>
                  <a:txBody>
                    <a:bodyPr/>
                    <a:lstStyle/>
                    <a:p>
                      <a:pPr algn="l">
                        <a:lnSpc>
                          <a:spcPct val="107000"/>
                        </a:lnSpc>
                        <a:spcAft>
                          <a:spcPts val="800"/>
                        </a:spcAft>
                      </a:pPr>
                      <a:r>
                        <a:rPr lang="en-GB" sz="950" b="1" dirty="0">
                          <a:effectLst/>
                          <a:latin typeface="CCW Cursive Writing 1" panose="03050602040000000000" pitchFamily="66" charset="0"/>
                          <a:ea typeface="Calibri" panose="020F0502020204030204" pitchFamily="34" charset="0"/>
                          <a:cs typeface="Times New Roman" panose="02020603050405020304" pitchFamily="18" charset="0"/>
                        </a:rPr>
                        <a:t>Coordination </a:t>
                      </a:r>
                    </a:p>
                  </a:txBody>
                  <a:tcPr marL="68580" marR="68580" marT="0" marB="0"/>
                </a:tc>
                <a:tc>
                  <a:txBody>
                    <a:bodyPr/>
                    <a:lstStyle/>
                    <a:p>
                      <a:pPr algn="l">
                        <a:lnSpc>
                          <a:spcPct val="107000"/>
                        </a:lnSpc>
                        <a:spcAft>
                          <a:spcPts val="800"/>
                        </a:spcAft>
                      </a:pPr>
                      <a:r>
                        <a:rPr lang="en-GB" sz="950" dirty="0">
                          <a:effectLst/>
                          <a:latin typeface="CCW Cursive Writing 1" panose="03050602040000000000" pitchFamily="66" charset="0"/>
                          <a:ea typeface="Calibri" panose="020F0502020204030204" pitchFamily="34" charset="0"/>
                          <a:cs typeface="Times New Roman" panose="02020603050405020304" pitchFamily="18" charset="0"/>
                        </a:rPr>
                        <a:t>Grammatically linking phrases or clauses so that each have equal importance. </a:t>
                      </a:r>
                    </a:p>
                  </a:txBody>
                  <a:tcPr marL="68580" marR="68580" marT="0" marB="0"/>
                </a:tc>
                <a:extLst>
                  <a:ext uri="{0D108BD9-81ED-4DB2-BD59-A6C34878D82A}">
                    <a16:rowId xmlns:a16="http://schemas.microsoft.com/office/drawing/2014/main" val="10002"/>
                  </a:ext>
                </a:extLst>
              </a:tr>
              <a:tr h="761107">
                <a:tc>
                  <a:txBody>
                    <a:bodyPr/>
                    <a:lstStyle/>
                    <a:p>
                      <a:pPr algn="l">
                        <a:lnSpc>
                          <a:spcPct val="107000"/>
                        </a:lnSpc>
                        <a:spcAft>
                          <a:spcPts val="800"/>
                        </a:spcAft>
                      </a:pPr>
                      <a:r>
                        <a:rPr lang="en-GB" sz="950" b="1" dirty="0">
                          <a:effectLst/>
                          <a:latin typeface="CCW Cursive Writing 1" panose="03050602040000000000" pitchFamily="66" charset="0"/>
                          <a:ea typeface="Calibri" panose="020F0502020204030204" pitchFamily="34" charset="0"/>
                          <a:cs typeface="Times New Roman" panose="02020603050405020304" pitchFamily="18" charset="0"/>
                        </a:rPr>
                        <a:t>Ellipsis </a:t>
                      </a:r>
                    </a:p>
                    <a:p>
                      <a:pPr algn="l">
                        <a:lnSpc>
                          <a:spcPct val="107000"/>
                        </a:lnSpc>
                        <a:spcAft>
                          <a:spcPts val="800"/>
                        </a:spcAft>
                      </a:pPr>
                      <a:r>
                        <a:rPr lang="en-GB" sz="2000" b="1" dirty="0">
                          <a:effectLst/>
                          <a:latin typeface="CCW Cursive Writing 1" panose="03050602040000000000" pitchFamily="66" charset="0"/>
                          <a:ea typeface="Calibri" panose="020F0502020204030204" pitchFamily="34" charset="0"/>
                          <a:cs typeface="Times New Roman" panose="02020603050405020304" pitchFamily="18" charset="0"/>
                        </a:rPr>
                        <a:t>…</a:t>
                      </a:r>
                    </a:p>
                  </a:txBody>
                  <a:tcPr marL="68580" marR="68580" marT="0" marB="0"/>
                </a:tc>
                <a:tc>
                  <a:txBody>
                    <a:bodyPr/>
                    <a:lstStyle/>
                    <a:p>
                      <a:pPr algn="l">
                        <a:lnSpc>
                          <a:spcPct val="107000"/>
                        </a:lnSpc>
                        <a:spcAft>
                          <a:spcPts val="800"/>
                        </a:spcAft>
                      </a:pPr>
                      <a:r>
                        <a:rPr lang="en-US" sz="950" b="0" i="0" kern="1200" dirty="0">
                          <a:solidFill>
                            <a:schemeClr val="dk1"/>
                          </a:solidFill>
                          <a:effectLst/>
                          <a:latin typeface="CCW Cursive Writing 1" panose="03050602040000000000" pitchFamily="66" charset="0"/>
                          <a:ea typeface="+mn-ea"/>
                          <a:cs typeface="+mn-cs"/>
                        </a:rPr>
                        <a:t>The omission from speech or writing of a word or words to create tension or suspense. </a:t>
                      </a:r>
                      <a:endParaRPr lang="en-GB" sz="950" dirty="0">
                        <a:effectLst/>
                        <a:latin typeface="CCW Cursive Writing 1" panose="03050602040000000000" pitchFamily="66"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692644">
                <a:tc>
                  <a:txBody>
                    <a:bodyPr/>
                    <a:lstStyle/>
                    <a:p>
                      <a:pPr algn="l">
                        <a:lnSpc>
                          <a:spcPct val="107000"/>
                        </a:lnSpc>
                        <a:spcAft>
                          <a:spcPts val="800"/>
                        </a:spcAft>
                      </a:pPr>
                      <a:r>
                        <a:rPr lang="en-GB" sz="950" b="1" dirty="0">
                          <a:effectLst/>
                          <a:latin typeface="CCW Cursive Writing 1" panose="03050602040000000000" pitchFamily="66" charset="0"/>
                          <a:ea typeface="Calibri" panose="020F0502020204030204" pitchFamily="34" charset="0"/>
                          <a:cs typeface="Times New Roman" panose="02020603050405020304" pitchFamily="18" charset="0"/>
                        </a:rPr>
                        <a:t>Narrative </a:t>
                      </a:r>
                    </a:p>
                  </a:txBody>
                  <a:tcPr marL="68580" marR="68580" marT="0" marB="0"/>
                </a:tc>
                <a:tc>
                  <a:txBody>
                    <a:bodyPr/>
                    <a:lstStyle/>
                    <a:p>
                      <a:pPr algn="l">
                        <a:lnSpc>
                          <a:spcPct val="107000"/>
                        </a:lnSpc>
                        <a:spcAft>
                          <a:spcPts val="800"/>
                        </a:spcAft>
                      </a:pPr>
                      <a:r>
                        <a:rPr lang="en-GB" sz="950" dirty="0">
                          <a:effectLst/>
                          <a:latin typeface="CCW Cursive Writing 1" panose="03050602040000000000" pitchFamily="66" charset="0"/>
                          <a:ea typeface="Calibri" panose="020F0502020204030204" pitchFamily="34" charset="0"/>
                          <a:cs typeface="Times New Roman" panose="02020603050405020304" pitchFamily="18" charset="0"/>
                        </a:rPr>
                        <a:t>A story.</a:t>
                      </a:r>
                    </a:p>
                  </a:txBody>
                  <a:tcPr marL="68580" marR="68580" marT="0" marB="0"/>
                </a:tc>
                <a:extLst>
                  <a:ext uri="{0D108BD9-81ED-4DB2-BD59-A6C34878D82A}">
                    <a16:rowId xmlns:a16="http://schemas.microsoft.com/office/drawing/2014/main" val="10004"/>
                  </a:ext>
                </a:extLst>
              </a:tr>
              <a:tr h="1434586">
                <a:tc>
                  <a:txBody>
                    <a:bodyPr/>
                    <a:lstStyle/>
                    <a:p>
                      <a:pPr algn="l">
                        <a:lnSpc>
                          <a:spcPct val="107000"/>
                        </a:lnSpc>
                        <a:spcAft>
                          <a:spcPts val="800"/>
                        </a:spcAft>
                      </a:pPr>
                      <a:r>
                        <a:rPr lang="en-GB" sz="950" b="1" dirty="0">
                          <a:effectLst/>
                          <a:latin typeface="CCW Cursive Writing 1" panose="03050602040000000000" pitchFamily="66" charset="0"/>
                          <a:ea typeface="Calibri" panose="020F0502020204030204" pitchFamily="34" charset="0"/>
                          <a:cs typeface="Times New Roman" panose="02020603050405020304" pitchFamily="18" charset="0"/>
                        </a:rPr>
                        <a:t>Semi-Colon </a:t>
                      </a:r>
                    </a:p>
                    <a:p>
                      <a:pPr algn="l">
                        <a:lnSpc>
                          <a:spcPct val="107000"/>
                        </a:lnSpc>
                        <a:spcAft>
                          <a:spcPts val="800"/>
                        </a:spcAft>
                      </a:pPr>
                      <a:r>
                        <a:rPr lang="en-GB" sz="2000" b="1" dirty="0">
                          <a:effectLst/>
                          <a:latin typeface="CCW Cursive Writing 1" panose="03050602040000000000" pitchFamily="66" charset="0"/>
                          <a:ea typeface="Calibri" panose="020F0502020204030204" pitchFamily="34" charset="0"/>
                          <a:cs typeface="Times New Roman" panose="02020603050405020304" pitchFamily="18" charset="0"/>
                        </a:rPr>
                        <a:t>; </a:t>
                      </a:r>
                    </a:p>
                  </a:txBody>
                  <a:tcPr marL="68580" marR="68580" marT="0" marB="0"/>
                </a:tc>
                <a:tc>
                  <a:txBody>
                    <a:bodyPr/>
                    <a:lstStyle/>
                    <a:p>
                      <a:r>
                        <a:rPr lang="en-US" sz="950" b="0" i="0" kern="1200" dirty="0">
                          <a:solidFill>
                            <a:schemeClr val="dk1"/>
                          </a:solidFill>
                          <a:effectLst/>
                          <a:latin typeface="CCW Cursive Writing 1" panose="03050602040000000000" pitchFamily="66" charset="0"/>
                          <a:ea typeface="+mn-ea"/>
                          <a:cs typeface="+mn-cs"/>
                        </a:rPr>
                        <a:t>A punctuation mark indicating a pause, typically between two main clauses, that is more pronounced than that indicated by a comma.</a:t>
                      </a:r>
                    </a:p>
                    <a:p>
                      <a:pPr algn="l">
                        <a:lnSpc>
                          <a:spcPct val="107000"/>
                        </a:lnSpc>
                        <a:spcAft>
                          <a:spcPts val="800"/>
                        </a:spcAft>
                      </a:pPr>
                      <a:endParaRPr lang="en-GB" sz="950" dirty="0">
                        <a:effectLst/>
                        <a:latin typeface="CCW Cursive Writing 1" panose="03050602040000000000" pitchFamily="66"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bl>
          </a:graphicData>
        </a:graphic>
      </p:graphicFrame>
      <p:graphicFrame>
        <p:nvGraphicFramePr>
          <p:cNvPr id="12" name="Table 11">
            <a:extLst>
              <a:ext uri="{FF2B5EF4-FFF2-40B4-BE49-F238E27FC236}">
                <a16:creationId xmlns:a16="http://schemas.microsoft.com/office/drawing/2014/main" id="{96196E84-030F-4C72-934A-D21FA78319CA}"/>
              </a:ext>
            </a:extLst>
          </p:cNvPr>
          <p:cNvGraphicFramePr>
            <a:graphicFrameLocks noGrp="1"/>
          </p:cNvGraphicFramePr>
          <p:nvPr>
            <p:extLst>
              <p:ext uri="{D42A27DB-BD31-4B8C-83A1-F6EECF244321}">
                <p14:modId xmlns:p14="http://schemas.microsoft.com/office/powerpoint/2010/main" val="2040903242"/>
              </p:ext>
            </p:extLst>
          </p:nvPr>
        </p:nvGraphicFramePr>
        <p:xfrm>
          <a:off x="4146671" y="3130424"/>
          <a:ext cx="3392304" cy="3355952"/>
        </p:xfrm>
        <a:graphic>
          <a:graphicData uri="http://schemas.openxmlformats.org/drawingml/2006/table">
            <a:tbl>
              <a:tblPr firstRow="1" bandRow="1">
                <a:tableStyleId>{21E4AEA4-8DFA-4A89-87EB-49C32662AFE0}</a:tableStyleId>
              </a:tblPr>
              <a:tblGrid>
                <a:gridCol w="564845">
                  <a:extLst>
                    <a:ext uri="{9D8B030D-6E8A-4147-A177-3AD203B41FA5}">
                      <a16:colId xmlns:a16="http://schemas.microsoft.com/office/drawing/2014/main" val="20000"/>
                    </a:ext>
                  </a:extLst>
                </a:gridCol>
                <a:gridCol w="1097280">
                  <a:extLst>
                    <a:ext uri="{9D8B030D-6E8A-4147-A177-3AD203B41FA5}">
                      <a16:colId xmlns:a16="http://schemas.microsoft.com/office/drawing/2014/main" val="20001"/>
                    </a:ext>
                  </a:extLst>
                </a:gridCol>
                <a:gridCol w="1730179">
                  <a:extLst>
                    <a:ext uri="{9D8B030D-6E8A-4147-A177-3AD203B41FA5}">
                      <a16:colId xmlns:a16="http://schemas.microsoft.com/office/drawing/2014/main" val="3827066675"/>
                    </a:ext>
                  </a:extLst>
                </a:gridCol>
              </a:tblGrid>
              <a:tr h="284246">
                <a:tc gridSpan="3">
                  <a:txBody>
                    <a:bodyPr/>
                    <a:lstStyle/>
                    <a:p>
                      <a:pPr algn="ctr"/>
                      <a:r>
                        <a:rPr lang="en-GB" altLang="en-GB" sz="1000" dirty="0">
                          <a:latin typeface="CCW Cursive Writing 1" panose="03050602040000000000" pitchFamily="66" charset="0"/>
                        </a:rPr>
                        <a:t>Prior Knowledge </a:t>
                      </a:r>
                    </a:p>
                  </a:txBody>
                  <a:tcPr marL="74295" marR="74295" marT="37148" marB="37148"/>
                </a:tc>
                <a:tc hMerge="1">
                  <a:txBody>
                    <a:bodyPr/>
                    <a:lstStyle/>
                    <a:p>
                      <a:endParaRPr lang="en-GB" altLang="en-GB" dirty="0"/>
                    </a:p>
                  </a:txBody>
                  <a:tcPr marL="74295" marR="74295" marT="37148" marB="37148"/>
                </a:tc>
                <a:tc hMerge="1">
                  <a:txBody>
                    <a:bodyPr/>
                    <a:lstStyle/>
                    <a:p>
                      <a:endParaRPr lang="en-US"/>
                    </a:p>
                  </a:txBody>
                  <a:tcPr/>
                </a:tc>
                <a:extLst>
                  <a:ext uri="{0D108BD9-81ED-4DB2-BD59-A6C34878D82A}">
                    <a16:rowId xmlns:a16="http://schemas.microsoft.com/office/drawing/2014/main" val="10000"/>
                  </a:ext>
                </a:extLst>
              </a:tr>
              <a:tr h="591140">
                <a:tc>
                  <a:txBody>
                    <a:bodyPr/>
                    <a:lstStyle/>
                    <a:p>
                      <a:r>
                        <a:rPr lang="en-US" altLang="en-GB" sz="900" b="0" dirty="0">
                          <a:latin typeface="CCW Cursive Writing 1" panose="03050602040000000000" pitchFamily="66" charset="0"/>
                        </a:rPr>
                        <a:t>Year 2 </a:t>
                      </a:r>
                    </a:p>
                  </a:txBody>
                  <a:tcPr marL="74295" marR="74295" marT="37148" marB="37148"/>
                </a:tc>
                <a:tc>
                  <a:txBody>
                    <a:bodyPr/>
                    <a:lstStyle/>
                    <a:p>
                      <a:r>
                        <a:rPr lang="en-US" sz="900" dirty="0">
                          <a:latin typeface="CCW Cursive Writing 1" panose="03050602040000000000" pitchFamily="66" charset="0"/>
                        </a:rPr>
                        <a:t>Myths, Legends and Fables </a:t>
                      </a:r>
                      <a:endParaRPr lang="en-GB" sz="900" dirty="0">
                        <a:latin typeface="CCW Cursive Writing 1" panose="03050602040000000000" pitchFamily="66" charset="0"/>
                      </a:endParaRPr>
                    </a:p>
                  </a:txBody>
                  <a:tcPr marL="68580" marR="68580" marT="0" marB="0"/>
                </a:tc>
                <a:tc>
                  <a:txBody>
                    <a:bodyPr/>
                    <a:lstStyle/>
                    <a:p>
                      <a:r>
                        <a:rPr lang="en-US" sz="900" dirty="0">
                          <a:latin typeface="CCW Cursive Writing 1" panose="03050602040000000000" pitchFamily="66" charset="0"/>
                        </a:rPr>
                        <a:t>Use coordination in writing to extend sentences. </a:t>
                      </a:r>
                      <a:endParaRPr lang="en-GB" sz="900" dirty="0">
                        <a:latin typeface="CCW Cursive Writing 1" panose="03050602040000000000" pitchFamily="66" charset="0"/>
                      </a:endParaRPr>
                    </a:p>
                  </a:txBody>
                  <a:tcPr marL="68580" marR="68580" marT="0" marB="0"/>
                </a:tc>
                <a:extLst>
                  <a:ext uri="{0D108BD9-81ED-4DB2-BD59-A6C34878D82A}">
                    <a16:rowId xmlns:a16="http://schemas.microsoft.com/office/drawing/2014/main" val="10001"/>
                  </a:ext>
                </a:extLst>
              </a:tr>
              <a:tr h="728705">
                <a:tc>
                  <a:txBody>
                    <a:bodyPr/>
                    <a:lstStyle/>
                    <a:p>
                      <a:r>
                        <a:rPr lang="en-US" altLang="en-GB" sz="900" b="0" dirty="0">
                          <a:latin typeface="CCW Cursive Writing 1" panose="03050602040000000000" pitchFamily="66" charset="0"/>
                        </a:rPr>
                        <a:t>Year 3</a:t>
                      </a:r>
                      <a:endParaRPr lang="en-GB" altLang="en-GB" sz="900" b="0" dirty="0">
                        <a:latin typeface="CCW Cursive Writing 1" panose="03050602040000000000" pitchFamily="66" charset="0"/>
                      </a:endParaRPr>
                    </a:p>
                  </a:txBody>
                  <a:tcPr marL="74295" marR="74295" marT="37148" marB="37148"/>
                </a:tc>
                <a:tc>
                  <a:txBody>
                    <a:bodyPr/>
                    <a:lstStyle/>
                    <a:p>
                      <a:r>
                        <a:rPr lang="en-US" sz="900" dirty="0">
                          <a:latin typeface="CCW Cursive Writing 1" panose="03050602040000000000" pitchFamily="66" charset="0"/>
                        </a:rPr>
                        <a:t>Adventure narrative</a:t>
                      </a:r>
                      <a:endParaRPr lang="en-GB" sz="900" dirty="0">
                        <a:latin typeface="CCW Cursive Writing 1" panose="03050602040000000000" pitchFamily="66" charset="0"/>
                      </a:endParaRPr>
                    </a:p>
                  </a:txBody>
                  <a:tcPr marL="68580" marR="68580" marT="0" marB="0"/>
                </a:tc>
                <a:tc>
                  <a:txBody>
                    <a:bodyPr/>
                    <a:lstStyle/>
                    <a:p>
                      <a:r>
                        <a:rPr lang="en-US" sz="900" dirty="0">
                          <a:latin typeface="CCW Cursive Writing 1" panose="03050602040000000000" pitchFamily="66" charset="0"/>
                        </a:rPr>
                        <a:t>Create tension and plot with a variety of devices. </a:t>
                      </a:r>
                      <a:endParaRPr lang="en-GB" sz="900" dirty="0">
                        <a:latin typeface="CCW Cursive Writing 1" panose="03050602040000000000" pitchFamily="66" charset="0"/>
                      </a:endParaRPr>
                    </a:p>
                  </a:txBody>
                  <a:tcPr marL="68580" marR="68580" marT="0" marB="0"/>
                </a:tc>
                <a:extLst>
                  <a:ext uri="{0D108BD9-81ED-4DB2-BD59-A6C34878D82A}">
                    <a16:rowId xmlns:a16="http://schemas.microsoft.com/office/drawing/2014/main" val="2013218675"/>
                  </a:ext>
                </a:extLst>
              </a:tr>
              <a:tr h="875930">
                <a:tc>
                  <a:txBody>
                    <a:bodyPr/>
                    <a:lstStyle/>
                    <a:p>
                      <a:r>
                        <a:rPr lang="en-US" altLang="en-GB" sz="900" b="0" dirty="0">
                          <a:latin typeface="CCW Cursive Writing 1" panose="03050602040000000000" pitchFamily="66" charset="0"/>
                        </a:rPr>
                        <a:t>Year 4 </a:t>
                      </a:r>
                      <a:endParaRPr lang="en-GB" altLang="en-GB" sz="900" b="0" dirty="0">
                        <a:latin typeface="CCW Cursive Writing 1" panose="03050602040000000000" pitchFamily="66" charset="0"/>
                      </a:endParaRPr>
                    </a:p>
                  </a:txBody>
                  <a:tcPr marL="74295" marR="74295" marT="37148" marB="37148"/>
                </a:tc>
                <a:tc>
                  <a:txBody>
                    <a:bodyPr/>
                    <a:lstStyle/>
                    <a:p>
                      <a:r>
                        <a:rPr lang="en-US" sz="900" dirty="0">
                          <a:latin typeface="CCW Cursive Writing 1" panose="03050602040000000000" pitchFamily="66" charset="0"/>
                        </a:rPr>
                        <a:t>Historical Narrative </a:t>
                      </a:r>
                      <a:endParaRPr lang="en-GB" sz="900" dirty="0">
                        <a:latin typeface="CCW Cursive Writing 1" panose="03050602040000000000" pitchFamily="66" charset="0"/>
                      </a:endParaRPr>
                    </a:p>
                  </a:txBody>
                  <a:tcPr marL="68580" marR="68580" marT="0" marB="0"/>
                </a:tc>
                <a:tc>
                  <a:txBody>
                    <a:bodyPr/>
                    <a:lstStyle/>
                    <a:p>
                      <a:r>
                        <a:rPr lang="en-US" sz="900" dirty="0">
                          <a:latin typeface="CCW Cursive Writing 1" panose="03050602040000000000" pitchFamily="66" charset="0"/>
                        </a:rPr>
                        <a:t>The structure and cohesive devices of historical fiction. </a:t>
                      </a:r>
                      <a:endParaRPr lang="en-GB" sz="900" dirty="0">
                        <a:latin typeface="CCW Cursive Writing 1" panose="03050602040000000000" pitchFamily="66" charset="0"/>
                      </a:endParaRPr>
                    </a:p>
                  </a:txBody>
                  <a:tcPr marL="68580" marR="68580" marT="0" marB="0"/>
                </a:tc>
                <a:extLst>
                  <a:ext uri="{0D108BD9-81ED-4DB2-BD59-A6C34878D82A}">
                    <a16:rowId xmlns:a16="http://schemas.microsoft.com/office/drawing/2014/main" val="2227878860"/>
                  </a:ext>
                </a:extLst>
              </a:tr>
              <a:tr h="875931">
                <a:tc>
                  <a:txBody>
                    <a:bodyPr/>
                    <a:lstStyle/>
                    <a:p>
                      <a:r>
                        <a:rPr lang="en-US" altLang="en-GB" sz="900" b="0" dirty="0">
                          <a:latin typeface="CCW Cursive Writing 1" panose="03050602040000000000" pitchFamily="66" charset="0"/>
                        </a:rPr>
                        <a:t>Year 5 </a:t>
                      </a:r>
                      <a:endParaRPr lang="en-GB" altLang="en-GB" sz="900" b="0" dirty="0">
                        <a:latin typeface="CCW Cursive Writing 1" panose="03050602040000000000" pitchFamily="66" charset="0"/>
                      </a:endParaRPr>
                    </a:p>
                  </a:txBody>
                  <a:tcPr marL="74295" marR="74295" marT="37148" marB="37148"/>
                </a:tc>
                <a:tc>
                  <a:txBody>
                    <a:bodyPr/>
                    <a:lstStyle/>
                    <a:p>
                      <a:r>
                        <a:rPr lang="en-GB" sz="900" dirty="0">
                          <a:latin typeface="CCW Cursive Writing 1" panose="03050602040000000000" pitchFamily="66" charset="0"/>
                        </a:rPr>
                        <a:t>Discussion </a:t>
                      </a:r>
                    </a:p>
                  </a:txBody>
                  <a:tcPr marL="68580" marR="68580" marT="0" marB="0"/>
                </a:tc>
                <a:tc>
                  <a:txBody>
                    <a:bodyPr/>
                    <a:lstStyle/>
                    <a:p>
                      <a:r>
                        <a:rPr lang="en-US" sz="900" dirty="0">
                          <a:latin typeface="CCW Cursive Writing 1" panose="03050602040000000000" pitchFamily="66" charset="0"/>
                        </a:rPr>
                        <a:t>Using punctation can help you add clarity to your writing. </a:t>
                      </a:r>
                      <a:endParaRPr lang="en-GB" sz="900" dirty="0">
                        <a:latin typeface="CCW Cursive Writing 1" panose="03050602040000000000" pitchFamily="66" charset="0"/>
                      </a:endParaRPr>
                    </a:p>
                  </a:txBody>
                  <a:tcPr marL="68580" marR="68580" marT="0" marB="0"/>
                </a:tc>
                <a:extLst>
                  <a:ext uri="{0D108BD9-81ED-4DB2-BD59-A6C34878D82A}">
                    <a16:rowId xmlns:a16="http://schemas.microsoft.com/office/drawing/2014/main" val="2315790034"/>
                  </a:ext>
                </a:extLst>
              </a:tr>
            </a:tbl>
          </a:graphicData>
        </a:graphic>
      </p:graphicFrame>
      <p:graphicFrame>
        <p:nvGraphicFramePr>
          <p:cNvPr id="13" name="Table 12">
            <a:extLst>
              <a:ext uri="{FF2B5EF4-FFF2-40B4-BE49-F238E27FC236}">
                <a16:creationId xmlns:a16="http://schemas.microsoft.com/office/drawing/2014/main" id="{40EC51D1-FD2D-473B-B603-42E6D1EB253B}"/>
              </a:ext>
            </a:extLst>
          </p:cNvPr>
          <p:cNvGraphicFramePr>
            <a:graphicFrameLocks noGrp="1"/>
          </p:cNvGraphicFramePr>
          <p:nvPr>
            <p:extLst>
              <p:ext uri="{D42A27DB-BD31-4B8C-83A1-F6EECF244321}">
                <p14:modId xmlns:p14="http://schemas.microsoft.com/office/powerpoint/2010/main" val="3538183614"/>
              </p:ext>
            </p:extLst>
          </p:nvPr>
        </p:nvGraphicFramePr>
        <p:xfrm>
          <a:off x="4146669" y="483237"/>
          <a:ext cx="3392306" cy="2517646"/>
        </p:xfrm>
        <a:graphic>
          <a:graphicData uri="http://schemas.openxmlformats.org/drawingml/2006/table">
            <a:tbl>
              <a:tblPr firstRow="1" bandRow="1">
                <a:tableStyleId>{F5AB1C69-6EDB-4FF4-983F-18BD219EF322}</a:tableStyleId>
              </a:tblPr>
              <a:tblGrid>
                <a:gridCol w="365559">
                  <a:extLst>
                    <a:ext uri="{9D8B030D-6E8A-4147-A177-3AD203B41FA5}">
                      <a16:colId xmlns:a16="http://schemas.microsoft.com/office/drawing/2014/main" val="3034729171"/>
                    </a:ext>
                  </a:extLst>
                </a:gridCol>
                <a:gridCol w="3026747">
                  <a:extLst>
                    <a:ext uri="{9D8B030D-6E8A-4147-A177-3AD203B41FA5}">
                      <a16:colId xmlns:a16="http://schemas.microsoft.com/office/drawing/2014/main" val="771789285"/>
                    </a:ext>
                  </a:extLst>
                </a:gridCol>
              </a:tblGrid>
              <a:tr h="445006">
                <a:tc gridSpan="2">
                  <a:txBody>
                    <a:bodyPr/>
                    <a:lstStyle/>
                    <a:p>
                      <a:pPr algn="ctr"/>
                      <a:r>
                        <a:rPr lang="en-US" sz="1100" dirty="0">
                          <a:latin typeface="CCW Cursive Writing 1" panose="03050602040000000000" pitchFamily="66" charset="0"/>
                        </a:rPr>
                        <a:t>Key Information </a:t>
                      </a:r>
                    </a:p>
                  </a:txBody>
                  <a:tcPr marL="74295" marR="74295" marT="37148" marB="37148">
                    <a:solidFill>
                      <a:schemeClr val="accent4"/>
                    </a:solidFill>
                  </a:tcPr>
                </a:tc>
                <a:tc hMerge="1">
                  <a:txBody>
                    <a:bodyPr/>
                    <a:lstStyle/>
                    <a:p>
                      <a:endParaRPr lang="en-US"/>
                    </a:p>
                  </a:txBody>
                  <a:tcPr/>
                </a:tc>
                <a:extLst>
                  <a:ext uri="{0D108BD9-81ED-4DB2-BD59-A6C34878D82A}">
                    <a16:rowId xmlns:a16="http://schemas.microsoft.com/office/drawing/2014/main" val="2106910169"/>
                  </a:ext>
                </a:extLst>
              </a:tr>
              <a:tr h="744089">
                <a:tc>
                  <a:txBody>
                    <a:bodyPr/>
                    <a:lstStyle/>
                    <a:p>
                      <a:r>
                        <a:rPr lang="en-US" sz="850" b="0" dirty="0">
                          <a:latin typeface="Letter-join Basic 36" panose="02000505000000020003" pitchFamily="50" charset="0"/>
                        </a:rPr>
                        <a:t>1</a:t>
                      </a: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50" kern="1200" dirty="0">
                          <a:solidFill>
                            <a:schemeClr val="dk1"/>
                          </a:solidFill>
                          <a:effectLst/>
                          <a:latin typeface="CCW Cursive Writing 1" panose="03050602040000000000" pitchFamily="66" charset="0"/>
                          <a:ea typeface="+mn-ea"/>
                          <a:cs typeface="+mn-cs"/>
                        </a:rPr>
                        <a:t>Semi colons are a piece of punctation that can be used in different ways in writing. One way you can use them is in replace of a coordinating conjunction. </a:t>
                      </a:r>
                    </a:p>
                  </a:txBody>
                  <a:tcPr marL="68580" marR="68580" marT="0" marB="0"/>
                </a:tc>
                <a:extLst>
                  <a:ext uri="{0D108BD9-81ED-4DB2-BD59-A6C34878D82A}">
                    <a16:rowId xmlns:a16="http://schemas.microsoft.com/office/drawing/2014/main" val="3401584818"/>
                  </a:ext>
                </a:extLst>
              </a:tr>
              <a:tr h="372045">
                <a:tc>
                  <a:txBody>
                    <a:bodyPr/>
                    <a:lstStyle/>
                    <a:p>
                      <a:r>
                        <a:rPr lang="en-US" sz="850" b="0" dirty="0">
                          <a:latin typeface="Letter-join Basic 36" panose="02000505000000020003" pitchFamily="50" charset="0"/>
                        </a:rPr>
                        <a:t>2</a:t>
                      </a:r>
                    </a:p>
                  </a:txBody>
                  <a:tcPr marL="74295" marR="74295" marT="37148" marB="37148"/>
                </a:tc>
                <a:tc>
                  <a:txBody>
                    <a:bodyPr/>
                    <a:lstStyle/>
                    <a:p>
                      <a:r>
                        <a:rPr lang="en-GB" sz="850" dirty="0">
                          <a:latin typeface="CCW Cursive Writing 1" panose="03050602040000000000" pitchFamily="66" charset="0"/>
                        </a:rPr>
                        <a:t>When you use a semi-colon for coordination, both clauses either side of the semi-colon have equal weighting. </a:t>
                      </a:r>
                    </a:p>
                  </a:txBody>
                  <a:tcPr marL="68580" marR="68580" marT="0" marB="0"/>
                </a:tc>
                <a:extLst>
                  <a:ext uri="{0D108BD9-81ED-4DB2-BD59-A6C34878D82A}">
                    <a16:rowId xmlns:a16="http://schemas.microsoft.com/office/drawing/2014/main" val="2075142700"/>
                  </a:ext>
                </a:extLst>
              </a:tr>
              <a:tr h="372045">
                <a:tc>
                  <a:txBody>
                    <a:bodyPr/>
                    <a:lstStyle/>
                    <a:p>
                      <a:r>
                        <a:rPr lang="en-US" sz="850" b="0" dirty="0">
                          <a:latin typeface="Letter-join Basic 36" panose="02000505000000020003" pitchFamily="50" charset="0"/>
                        </a:rPr>
                        <a:t>3</a:t>
                      </a:r>
                    </a:p>
                  </a:txBody>
                  <a:tcPr marL="74295" marR="74295" marT="37148" marB="37148"/>
                </a:tc>
                <a:tc>
                  <a:txBody>
                    <a:bodyPr/>
                    <a:lstStyle/>
                    <a:p>
                      <a:r>
                        <a:rPr lang="en-GB" sz="850" dirty="0">
                          <a:latin typeface="CCW Cursive Writing 1" panose="03050602040000000000" pitchFamily="66" charset="0"/>
                        </a:rPr>
                        <a:t>Ellipsis is used in writing to create tension and suspense. It is used in replace of words or phrases and leaves an implication that the reader may know or wonder what is said. </a:t>
                      </a:r>
                    </a:p>
                  </a:txBody>
                  <a:tcPr marL="68580" marR="68580" marT="0" marB="0"/>
                </a:tc>
                <a:extLst>
                  <a:ext uri="{0D108BD9-81ED-4DB2-BD59-A6C34878D82A}">
                    <a16:rowId xmlns:a16="http://schemas.microsoft.com/office/drawing/2014/main" val="4026428983"/>
                  </a:ext>
                </a:extLst>
              </a:tr>
            </a:tbl>
          </a:graphicData>
        </a:graphic>
      </p:graphicFrame>
      <p:sp>
        <p:nvSpPr>
          <p:cNvPr id="14" name="Text Box 1">
            <a:extLst>
              <a:ext uri="{FF2B5EF4-FFF2-40B4-BE49-F238E27FC236}">
                <a16:creationId xmlns:a16="http://schemas.microsoft.com/office/drawing/2014/main" id="{2B84B7BC-020A-48B6-B333-22E07F72D1F0}"/>
              </a:ext>
            </a:extLst>
          </p:cNvPr>
          <p:cNvSpPr txBox="1"/>
          <p:nvPr/>
        </p:nvSpPr>
        <p:spPr>
          <a:xfrm>
            <a:off x="3778025" y="150292"/>
            <a:ext cx="4004569" cy="243474"/>
          </a:xfrm>
          <a:prstGeom prst="rect">
            <a:avLst/>
          </a:prstGeom>
          <a:solidFill>
            <a:schemeClr val="lt1"/>
          </a:solidFill>
          <a:ln w="28575">
            <a:solidFill>
              <a:schemeClr val="accent6"/>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n-US" sz="1200" b="1" dirty="0">
                <a:latin typeface="CCW Cursive Writing 1" panose="03050602040000000000" pitchFamily="66" charset="0"/>
              </a:rPr>
              <a:t>Historical Narratives</a:t>
            </a:r>
            <a:endParaRPr lang="en-GB" sz="1200" dirty="0">
              <a:latin typeface="CCW Cursive Writing 1" panose="03050602040000000000" pitchFamily="66" charset="0"/>
            </a:endParaRPr>
          </a:p>
        </p:txBody>
      </p:sp>
      <p:graphicFrame>
        <p:nvGraphicFramePr>
          <p:cNvPr id="15" name="Table 14">
            <a:extLst>
              <a:ext uri="{FF2B5EF4-FFF2-40B4-BE49-F238E27FC236}">
                <a16:creationId xmlns:a16="http://schemas.microsoft.com/office/drawing/2014/main" id="{4BD30552-C6B8-4B66-BCB1-9B4D1CDDC088}"/>
              </a:ext>
            </a:extLst>
          </p:cNvPr>
          <p:cNvGraphicFramePr>
            <a:graphicFrameLocks noGrp="1"/>
          </p:cNvGraphicFramePr>
          <p:nvPr>
            <p:extLst>
              <p:ext uri="{D42A27DB-BD31-4B8C-83A1-F6EECF244321}">
                <p14:modId xmlns:p14="http://schemas.microsoft.com/office/powerpoint/2010/main" val="1987731492"/>
              </p:ext>
            </p:extLst>
          </p:nvPr>
        </p:nvGraphicFramePr>
        <p:xfrm>
          <a:off x="7630623" y="478364"/>
          <a:ext cx="3738956" cy="5940366"/>
        </p:xfrm>
        <a:graphic>
          <a:graphicData uri="http://schemas.openxmlformats.org/drawingml/2006/table">
            <a:tbl>
              <a:tblPr firstRow="1" bandRow="1">
                <a:tableStyleId>{F5AB1C69-6EDB-4FF4-983F-18BD219EF322}</a:tableStyleId>
              </a:tblPr>
              <a:tblGrid>
                <a:gridCol w="3738956">
                  <a:extLst>
                    <a:ext uri="{9D8B030D-6E8A-4147-A177-3AD203B41FA5}">
                      <a16:colId xmlns:a16="http://schemas.microsoft.com/office/drawing/2014/main" val="20000"/>
                    </a:ext>
                  </a:extLst>
                </a:gridCol>
              </a:tblGrid>
              <a:tr h="408619">
                <a:tc>
                  <a:txBody>
                    <a:bodyPr/>
                    <a:lstStyle/>
                    <a:p>
                      <a:pPr algn="ctr"/>
                      <a:r>
                        <a:rPr lang="en-US" altLang="en-GB" sz="1200" dirty="0">
                          <a:latin typeface="CCW Cursive Writing 1" panose="03050602040000000000" pitchFamily="66" charset="0"/>
                        </a:rPr>
                        <a:t>Worked Examples</a:t>
                      </a:r>
                      <a:endParaRPr lang="en-GB" altLang="en-GB" sz="1200" dirty="0">
                        <a:latin typeface="CCW Cursive Writing 1" panose="03050602040000000000" pitchFamily="66" charset="0"/>
                      </a:endParaRPr>
                    </a:p>
                  </a:txBody>
                  <a:tcPr marL="74295" marR="74295" marT="37148" marB="37148"/>
                </a:tc>
                <a:extLst>
                  <a:ext uri="{0D108BD9-81ED-4DB2-BD59-A6C34878D82A}">
                    <a16:rowId xmlns:a16="http://schemas.microsoft.com/office/drawing/2014/main" val="10000"/>
                  </a:ext>
                </a:extLst>
              </a:tr>
              <a:tr h="2677590">
                <a:tc>
                  <a:txBody>
                    <a:bodyPr/>
                    <a:lstStyle/>
                    <a:p>
                      <a:r>
                        <a:rPr lang="en-US" altLang="en-GB" sz="1050" b="1" kern="1200" dirty="0">
                          <a:solidFill>
                            <a:schemeClr val="tx1"/>
                          </a:solidFill>
                          <a:effectLst/>
                          <a:latin typeface="CCW Cursive Writing 1" panose="03050602040000000000" pitchFamily="66" charset="0"/>
                          <a:ea typeface="+mn-ea"/>
                          <a:cs typeface="+mn-cs"/>
                        </a:rPr>
                        <a:t>Semi- Colons for coordination:</a:t>
                      </a:r>
                    </a:p>
                    <a:p>
                      <a:r>
                        <a:rPr lang="en-US" altLang="en-GB" sz="1000" b="0" kern="1200" dirty="0">
                          <a:solidFill>
                            <a:schemeClr val="tx1"/>
                          </a:solidFill>
                          <a:effectLst/>
                          <a:latin typeface="CCW Cursive Writing 1" panose="03050602040000000000" pitchFamily="66" charset="0"/>
                          <a:ea typeface="+mn-ea"/>
                          <a:cs typeface="+mn-cs"/>
                        </a:rPr>
                        <a:t>Semi-colons are used to join independent where the context links. </a:t>
                      </a:r>
                    </a:p>
                    <a:p>
                      <a:endParaRPr lang="en-US" altLang="en-GB" sz="900" b="0" kern="1200" dirty="0">
                        <a:solidFill>
                          <a:schemeClr val="tx1"/>
                        </a:solidFill>
                        <a:effectLst/>
                        <a:latin typeface="CCW Cursive Writing 1" panose="03050602040000000000" pitchFamily="66" charset="0"/>
                        <a:ea typeface="+mn-ea"/>
                        <a:cs typeface="+mn-cs"/>
                      </a:endParaRPr>
                    </a:p>
                    <a:p>
                      <a:r>
                        <a:rPr lang="en-US" altLang="en-GB" sz="900" b="0" kern="1200" dirty="0">
                          <a:solidFill>
                            <a:schemeClr val="accent6"/>
                          </a:solidFill>
                          <a:effectLst/>
                          <a:latin typeface="CCW Cursive Writing 1" panose="03050602040000000000" pitchFamily="66" charset="0"/>
                          <a:ea typeface="+mn-ea"/>
                          <a:cs typeface="+mn-cs"/>
                        </a:rPr>
                        <a:t>James</a:t>
                      </a:r>
                      <a:r>
                        <a:rPr lang="en-US" altLang="en-GB" sz="900" b="0" kern="1200" dirty="0">
                          <a:solidFill>
                            <a:schemeClr val="tx1"/>
                          </a:solidFill>
                          <a:effectLst/>
                          <a:latin typeface="CCW Cursive Writing 1" panose="03050602040000000000" pitchFamily="66" charset="0"/>
                          <a:ea typeface="+mn-ea"/>
                          <a:cs typeface="+mn-cs"/>
                        </a:rPr>
                        <a:t> </a:t>
                      </a:r>
                      <a:r>
                        <a:rPr lang="en-US" altLang="en-GB" sz="900" b="0" kern="1200" dirty="0">
                          <a:solidFill>
                            <a:schemeClr val="accent2"/>
                          </a:solidFill>
                          <a:effectLst/>
                          <a:latin typeface="CCW Cursive Writing 1" panose="03050602040000000000" pitchFamily="66" charset="0"/>
                          <a:ea typeface="+mn-ea"/>
                          <a:cs typeface="+mn-cs"/>
                        </a:rPr>
                        <a:t>enjoys playing tennis</a:t>
                      </a:r>
                      <a:r>
                        <a:rPr lang="en-US" altLang="en-GB" sz="900" b="0" kern="1200" dirty="0">
                          <a:solidFill>
                            <a:srgbClr val="FF0000"/>
                          </a:solidFill>
                          <a:effectLst/>
                          <a:latin typeface="CCW Cursive Writing 1" panose="03050602040000000000" pitchFamily="66" charset="0"/>
                          <a:ea typeface="+mn-ea"/>
                          <a:cs typeface="+mn-cs"/>
                        </a:rPr>
                        <a:t>.</a:t>
                      </a:r>
                      <a:r>
                        <a:rPr lang="en-US" altLang="en-GB" sz="900" b="0" kern="1200" dirty="0">
                          <a:solidFill>
                            <a:schemeClr val="tx1"/>
                          </a:solidFill>
                          <a:effectLst/>
                          <a:latin typeface="CCW Cursive Writing 1" panose="03050602040000000000" pitchFamily="66" charset="0"/>
                          <a:ea typeface="+mn-ea"/>
                          <a:cs typeface="+mn-cs"/>
                        </a:rPr>
                        <a:t> </a:t>
                      </a:r>
                    </a:p>
                    <a:p>
                      <a:r>
                        <a:rPr lang="en-US" altLang="en-GB" sz="900" b="0" kern="1200" dirty="0">
                          <a:solidFill>
                            <a:schemeClr val="accent6"/>
                          </a:solidFill>
                          <a:effectLst/>
                          <a:latin typeface="CCW Cursive Writing 1" panose="03050602040000000000" pitchFamily="66" charset="0"/>
                          <a:ea typeface="+mn-ea"/>
                          <a:cs typeface="+mn-cs"/>
                        </a:rPr>
                        <a:t>He</a:t>
                      </a:r>
                      <a:r>
                        <a:rPr lang="en-US" altLang="en-GB" sz="900" b="0" kern="1200" dirty="0">
                          <a:solidFill>
                            <a:schemeClr val="tx1"/>
                          </a:solidFill>
                          <a:effectLst/>
                          <a:latin typeface="CCW Cursive Writing 1" panose="03050602040000000000" pitchFamily="66" charset="0"/>
                          <a:ea typeface="+mn-ea"/>
                          <a:cs typeface="+mn-cs"/>
                        </a:rPr>
                        <a:t> </a:t>
                      </a:r>
                      <a:r>
                        <a:rPr lang="en-US" altLang="en-GB" sz="900" b="0" kern="1200" dirty="0">
                          <a:solidFill>
                            <a:schemeClr val="accent2"/>
                          </a:solidFill>
                          <a:effectLst/>
                          <a:latin typeface="CCW Cursive Writing 1" panose="03050602040000000000" pitchFamily="66" charset="0"/>
                          <a:ea typeface="+mn-ea"/>
                          <a:cs typeface="+mn-cs"/>
                        </a:rPr>
                        <a:t>doesn’t like football</a:t>
                      </a:r>
                      <a:r>
                        <a:rPr lang="en-US" altLang="en-GB" sz="900" b="0" kern="1200" dirty="0">
                          <a:solidFill>
                            <a:srgbClr val="FF0000"/>
                          </a:solidFill>
                          <a:effectLst/>
                          <a:latin typeface="CCW Cursive Writing 1" panose="03050602040000000000" pitchFamily="66" charset="0"/>
                          <a:ea typeface="+mn-ea"/>
                          <a:cs typeface="+mn-cs"/>
                        </a:rPr>
                        <a:t>.</a:t>
                      </a:r>
                    </a:p>
                    <a:p>
                      <a:endParaRPr lang="en-US" altLang="en-GB" sz="900" b="0" kern="1200" dirty="0">
                        <a:solidFill>
                          <a:srgbClr val="FF0000"/>
                        </a:solidFill>
                        <a:effectLst/>
                        <a:latin typeface="CCW Cursive Writing 1" panose="03050602040000000000" pitchFamily="66" charset="0"/>
                        <a:ea typeface="+mn-ea"/>
                        <a:cs typeface="+mn-cs"/>
                      </a:endParaRPr>
                    </a:p>
                    <a:p>
                      <a:r>
                        <a:rPr lang="en-US" altLang="en-GB" sz="900" b="0" kern="1200" dirty="0">
                          <a:solidFill>
                            <a:schemeClr val="tx1"/>
                          </a:solidFill>
                          <a:effectLst/>
                          <a:latin typeface="CCW Cursive Writing 1" panose="03050602040000000000" pitchFamily="66" charset="0"/>
                          <a:ea typeface="+mn-ea"/>
                          <a:cs typeface="+mn-cs"/>
                        </a:rPr>
                        <a:t>They can be linked using a semi-colon because they share a similar link – James’ interests in sport. </a:t>
                      </a:r>
                    </a:p>
                    <a:p>
                      <a:endParaRPr lang="en-US" altLang="en-GB" sz="900" b="0" kern="1200" dirty="0">
                        <a:solidFill>
                          <a:schemeClr val="tx1"/>
                        </a:solidFill>
                        <a:effectLst/>
                        <a:latin typeface="CCW Cursive Writing 1" panose="03050602040000000000" pitchFamily="66" charset="0"/>
                        <a:ea typeface="+mn-ea"/>
                        <a:cs typeface="+mn-cs"/>
                      </a:endParaRPr>
                    </a:p>
                    <a:p>
                      <a:r>
                        <a:rPr lang="en-US" altLang="en-GB" sz="900" b="0" kern="1200" dirty="0">
                          <a:solidFill>
                            <a:schemeClr val="accent6"/>
                          </a:solidFill>
                          <a:effectLst/>
                          <a:latin typeface="CCW Cursive Writing 1" panose="03050602040000000000" pitchFamily="66" charset="0"/>
                          <a:ea typeface="+mn-ea"/>
                          <a:cs typeface="+mn-cs"/>
                        </a:rPr>
                        <a:t>James</a:t>
                      </a:r>
                      <a:r>
                        <a:rPr lang="en-US" altLang="en-GB" sz="900" b="0" kern="1200" dirty="0">
                          <a:solidFill>
                            <a:schemeClr val="tx1"/>
                          </a:solidFill>
                          <a:effectLst/>
                          <a:latin typeface="CCW Cursive Writing 1" panose="03050602040000000000" pitchFamily="66" charset="0"/>
                          <a:ea typeface="+mn-ea"/>
                          <a:cs typeface="+mn-cs"/>
                        </a:rPr>
                        <a:t> </a:t>
                      </a:r>
                      <a:r>
                        <a:rPr lang="en-US" altLang="en-GB" sz="900" b="0" kern="1200" dirty="0">
                          <a:solidFill>
                            <a:schemeClr val="accent2"/>
                          </a:solidFill>
                          <a:effectLst/>
                          <a:latin typeface="CCW Cursive Writing 1" panose="03050602040000000000" pitchFamily="66" charset="0"/>
                          <a:ea typeface="+mn-ea"/>
                          <a:cs typeface="+mn-cs"/>
                        </a:rPr>
                        <a:t>enjoys tennis</a:t>
                      </a:r>
                      <a:r>
                        <a:rPr lang="en-US" altLang="en-GB" sz="900" b="0" kern="1200" dirty="0">
                          <a:solidFill>
                            <a:schemeClr val="tx1"/>
                          </a:solidFill>
                          <a:effectLst/>
                          <a:latin typeface="CCW Cursive Writing 1" panose="03050602040000000000" pitchFamily="66" charset="0"/>
                          <a:ea typeface="+mn-ea"/>
                          <a:cs typeface="+mn-cs"/>
                        </a:rPr>
                        <a:t>; </a:t>
                      </a:r>
                      <a:r>
                        <a:rPr lang="en-US" altLang="en-GB" sz="900" b="0" kern="1200" dirty="0">
                          <a:solidFill>
                            <a:schemeClr val="accent6"/>
                          </a:solidFill>
                          <a:effectLst/>
                          <a:latin typeface="CCW Cursive Writing 1" panose="03050602040000000000" pitchFamily="66" charset="0"/>
                          <a:ea typeface="+mn-ea"/>
                          <a:cs typeface="+mn-cs"/>
                        </a:rPr>
                        <a:t>he</a:t>
                      </a:r>
                      <a:r>
                        <a:rPr lang="en-US" altLang="en-GB" sz="900" b="0" kern="1200" dirty="0">
                          <a:solidFill>
                            <a:schemeClr val="tx1"/>
                          </a:solidFill>
                          <a:effectLst/>
                          <a:latin typeface="CCW Cursive Writing 1" panose="03050602040000000000" pitchFamily="66" charset="0"/>
                          <a:ea typeface="+mn-ea"/>
                          <a:cs typeface="+mn-cs"/>
                        </a:rPr>
                        <a:t> </a:t>
                      </a:r>
                      <a:r>
                        <a:rPr lang="en-US" altLang="en-GB" sz="900" b="0" kern="1200" dirty="0">
                          <a:solidFill>
                            <a:schemeClr val="accent2"/>
                          </a:solidFill>
                          <a:effectLst/>
                          <a:latin typeface="CCW Cursive Writing 1" panose="03050602040000000000" pitchFamily="66" charset="0"/>
                          <a:ea typeface="+mn-ea"/>
                          <a:cs typeface="+mn-cs"/>
                        </a:rPr>
                        <a:t>doesn’t like football</a:t>
                      </a:r>
                      <a:r>
                        <a:rPr lang="en-US" altLang="en-GB" sz="900" b="0" kern="1200" dirty="0">
                          <a:solidFill>
                            <a:srgbClr val="FF0000"/>
                          </a:solidFill>
                          <a:effectLst/>
                          <a:latin typeface="CCW Cursive Writing 1" panose="03050602040000000000" pitchFamily="66" charset="0"/>
                          <a:ea typeface="+mn-ea"/>
                          <a:cs typeface="+mn-cs"/>
                        </a:rPr>
                        <a:t>.</a:t>
                      </a:r>
                      <a:r>
                        <a:rPr lang="en-US" altLang="en-GB" sz="900" b="0" kern="1200" dirty="0">
                          <a:solidFill>
                            <a:schemeClr val="tx1"/>
                          </a:solidFill>
                          <a:effectLst/>
                          <a:latin typeface="CCW Cursive Writing 1" panose="03050602040000000000" pitchFamily="66" charset="0"/>
                          <a:ea typeface="+mn-ea"/>
                          <a:cs typeface="+mn-cs"/>
                        </a:rPr>
                        <a:t> </a:t>
                      </a:r>
                    </a:p>
                    <a:p>
                      <a:r>
                        <a:rPr lang="en-US" altLang="en-GB" sz="900" b="0" kern="1200" dirty="0">
                          <a:solidFill>
                            <a:schemeClr val="tx1"/>
                          </a:solidFill>
                          <a:effectLst/>
                          <a:latin typeface="CCW Cursive Writing 1" panose="03050602040000000000" pitchFamily="66" charset="0"/>
                          <a:ea typeface="+mn-ea"/>
                          <a:cs typeface="+mn-cs"/>
                        </a:rPr>
                        <a:t>The semi-colon balances out both clauses – they both have equal importance. </a:t>
                      </a:r>
                    </a:p>
                  </a:txBody>
                  <a:tcPr marL="74295" marR="74295" marT="37148" marB="37148"/>
                </a:tc>
                <a:extLst>
                  <a:ext uri="{0D108BD9-81ED-4DB2-BD59-A6C34878D82A}">
                    <a16:rowId xmlns:a16="http://schemas.microsoft.com/office/drawing/2014/main" val="10001"/>
                  </a:ext>
                </a:extLst>
              </a:tr>
              <a:tr h="2854157">
                <a:tc>
                  <a:txBody>
                    <a:bodyPr/>
                    <a:lstStyle/>
                    <a:p>
                      <a:r>
                        <a:rPr lang="en-US" altLang="en-GB" sz="1050" b="1" kern="1200" dirty="0">
                          <a:solidFill>
                            <a:schemeClr val="tx1"/>
                          </a:solidFill>
                          <a:effectLst/>
                          <a:latin typeface="CCW Cursive Writing 1" panose="03050602040000000000" pitchFamily="66" charset="0"/>
                          <a:ea typeface="+mn-ea"/>
                          <a:cs typeface="+mn-cs"/>
                        </a:rPr>
                        <a:t>Ellipsis:</a:t>
                      </a:r>
                    </a:p>
                    <a:p>
                      <a:endParaRPr lang="en-US" altLang="en-GB" sz="900" b="0" kern="1200" dirty="0">
                        <a:solidFill>
                          <a:schemeClr val="tx1"/>
                        </a:solidFill>
                        <a:effectLst/>
                        <a:latin typeface="CCW Cursive Writing 1" panose="03050602040000000000" pitchFamily="66" charset="0"/>
                        <a:ea typeface="+mn-ea"/>
                        <a:cs typeface="+mn-cs"/>
                      </a:endParaRPr>
                    </a:p>
                    <a:p>
                      <a:r>
                        <a:rPr lang="en-US" altLang="en-GB" sz="800" b="0" kern="1200" dirty="0">
                          <a:solidFill>
                            <a:schemeClr val="tx1"/>
                          </a:solidFill>
                          <a:effectLst/>
                          <a:latin typeface="CCW Cursive Writing 1" panose="03050602040000000000" pitchFamily="66" charset="0"/>
                          <a:ea typeface="+mn-ea"/>
                          <a:cs typeface="+mn-cs"/>
                        </a:rPr>
                        <a:t>Ellipsis can be used to create focus throughout writing in a number of ways. </a:t>
                      </a:r>
                    </a:p>
                    <a:p>
                      <a:r>
                        <a:rPr lang="en-US" altLang="en-GB" sz="800" b="1" kern="1200" dirty="0">
                          <a:solidFill>
                            <a:schemeClr val="tx1"/>
                          </a:solidFill>
                          <a:effectLst/>
                          <a:latin typeface="CCW Cursive Writing 1" panose="03050602040000000000" pitchFamily="66" charset="0"/>
                          <a:ea typeface="+mn-ea"/>
                          <a:cs typeface="+mn-cs"/>
                        </a:rPr>
                        <a:t>Omitting Words. </a:t>
                      </a:r>
                    </a:p>
                    <a:p>
                      <a:r>
                        <a:rPr lang="en-US" altLang="en-GB" sz="800" b="0" kern="1200" dirty="0">
                          <a:solidFill>
                            <a:schemeClr val="tx1"/>
                          </a:solidFill>
                          <a:effectLst/>
                          <a:latin typeface="CCW Cursive Writing 1" panose="03050602040000000000" pitchFamily="66" charset="0"/>
                          <a:ea typeface="+mn-ea"/>
                          <a:cs typeface="+mn-cs"/>
                        </a:rPr>
                        <a:t>‘Today, after months of planning, we are proud to announce our new product.’</a:t>
                      </a:r>
                    </a:p>
                    <a:p>
                      <a:endParaRPr lang="en-US" altLang="en-GB" sz="800" b="0" kern="1200" dirty="0">
                        <a:solidFill>
                          <a:schemeClr val="tx1"/>
                        </a:solidFill>
                        <a:effectLst/>
                        <a:latin typeface="CCW Cursive Writing 1" panose="03050602040000000000" pitchFamily="66" charset="0"/>
                        <a:ea typeface="+mn-ea"/>
                        <a:cs typeface="+mn-cs"/>
                      </a:endParaRPr>
                    </a:p>
                    <a:p>
                      <a:r>
                        <a:rPr lang="en-US" altLang="en-GB" sz="800" b="0" kern="1200" dirty="0">
                          <a:solidFill>
                            <a:schemeClr val="tx1"/>
                          </a:solidFill>
                          <a:effectLst/>
                          <a:latin typeface="CCW Cursive Writing 1" panose="03050602040000000000" pitchFamily="66" charset="0"/>
                          <a:ea typeface="+mn-ea"/>
                          <a:cs typeface="+mn-cs"/>
                        </a:rPr>
                        <a:t>‘Today….we are proud to announce our new product. </a:t>
                      </a:r>
                    </a:p>
                    <a:p>
                      <a:endParaRPr lang="en-US" altLang="en-GB" sz="800" b="0" kern="1200" dirty="0">
                        <a:solidFill>
                          <a:schemeClr val="tx1"/>
                        </a:solidFill>
                        <a:effectLst/>
                        <a:latin typeface="CCW Cursive Writing 1" panose="03050602040000000000" pitchFamily="66" charset="0"/>
                        <a:ea typeface="+mn-ea"/>
                        <a:cs typeface="+mn-cs"/>
                      </a:endParaRPr>
                    </a:p>
                    <a:p>
                      <a:r>
                        <a:rPr lang="en-US" altLang="en-GB" sz="800" b="1" kern="1200" dirty="0">
                          <a:solidFill>
                            <a:schemeClr val="tx1"/>
                          </a:solidFill>
                          <a:effectLst/>
                          <a:latin typeface="CCW Cursive Writing 1" panose="03050602040000000000" pitchFamily="66" charset="0"/>
                          <a:ea typeface="+mn-ea"/>
                          <a:cs typeface="+mn-cs"/>
                        </a:rPr>
                        <a:t>Building Tension</a:t>
                      </a:r>
                    </a:p>
                    <a:p>
                      <a:r>
                        <a:rPr lang="en-US" altLang="en-GB" sz="800" b="0" kern="1200" dirty="0">
                          <a:solidFill>
                            <a:schemeClr val="tx1"/>
                          </a:solidFill>
                          <a:effectLst/>
                          <a:latin typeface="CCW Cursive Writing 1" panose="03050602040000000000" pitchFamily="66" charset="0"/>
                          <a:ea typeface="+mn-ea"/>
                          <a:cs typeface="+mn-cs"/>
                        </a:rPr>
                        <a:t>Well, I tried to call you but……</a:t>
                      </a:r>
                    </a:p>
                    <a:p>
                      <a:endParaRPr lang="en-US" altLang="en-GB" sz="800" b="0" kern="1200" dirty="0">
                        <a:solidFill>
                          <a:schemeClr val="tx1"/>
                        </a:solidFill>
                        <a:effectLst/>
                        <a:latin typeface="CCW Cursive Writing 1" panose="03050602040000000000" pitchFamily="66" charset="0"/>
                        <a:ea typeface="+mn-ea"/>
                        <a:cs typeface="+mn-cs"/>
                      </a:endParaRPr>
                    </a:p>
                    <a:p>
                      <a:r>
                        <a:rPr lang="en-US" altLang="en-GB" sz="800" b="1" kern="1200" dirty="0">
                          <a:solidFill>
                            <a:schemeClr val="tx1"/>
                          </a:solidFill>
                          <a:effectLst/>
                          <a:latin typeface="CCW Cursive Writing 1" panose="03050602040000000000" pitchFamily="66" charset="0"/>
                          <a:ea typeface="+mn-ea"/>
                          <a:cs typeface="+mn-cs"/>
                        </a:rPr>
                        <a:t>Implying hesitation </a:t>
                      </a:r>
                    </a:p>
                    <a:p>
                      <a:r>
                        <a:rPr lang="en-US" altLang="en-GB" sz="800" b="0" kern="1200" dirty="0">
                          <a:solidFill>
                            <a:schemeClr val="tx1"/>
                          </a:solidFill>
                          <a:effectLst/>
                          <a:latin typeface="CCW Cursive Writing 1" panose="03050602040000000000" pitchFamily="66" charset="0"/>
                          <a:ea typeface="+mn-ea"/>
                          <a:cs typeface="+mn-cs"/>
                        </a:rPr>
                        <a:t>I don’t….think….I can do this! </a:t>
                      </a:r>
                    </a:p>
                    <a:p>
                      <a:endParaRPr lang="en-US" altLang="en-GB" sz="800" b="0" kern="1200" dirty="0">
                        <a:solidFill>
                          <a:schemeClr val="tx1"/>
                        </a:solidFill>
                        <a:effectLst/>
                        <a:latin typeface="CCW Cursive Writing 1" panose="03050602040000000000" pitchFamily="66" charset="0"/>
                        <a:ea typeface="+mn-ea"/>
                        <a:cs typeface="+mn-cs"/>
                      </a:endParaRPr>
                    </a:p>
                    <a:p>
                      <a:r>
                        <a:rPr lang="en-US" altLang="en-GB" sz="800" b="0" kern="1200" dirty="0">
                          <a:solidFill>
                            <a:schemeClr val="tx1"/>
                          </a:solidFill>
                          <a:effectLst/>
                          <a:latin typeface="CCW Cursive Writing 1" panose="03050602040000000000" pitchFamily="66" charset="0"/>
                          <a:ea typeface="+mn-ea"/>
                          <a:cs typeface="+mn-cs"/>
                        </a:rPr>
                        <a:t>Does the sentence below use ellipsis for omission, tension or hesitation? </a:t>
                      </a:r>
                    </a:p>
                    <a:p>
                      <a:endParaRPr lang="en-US" altLang="en-GB" sz="800" b="0" kern="1200" dirty="0">
                        <a:solidFill>
                          <a:schemeClr val="tx1"/>
                        </a:solidFill>
                        <a:effectLst/>
                        <a:latin typeface="CCW Cursive Writing 1" panose="03050602040000000000" pitchFamily="66" charset="0"/>
                        <a:ea typeface="+mn-ea"/>
                        <a:cs typeface="+mn-cs"/>
                      </a:endParaRPr>
                    </a:p>
                    <a:p>
                      <a:r>
                        <a:rPr lang="en-US" altLang="en-GB" sz="800" b="0" kern="1200" dirty="0">
                          <a:solidFill>
                            <a:schemeClr val="tx1"/>
                          </a:solidFill>
                          <a:effectLst/>
                          <a:latin typeface="CCW Cursive Writing 1" panose="03050602040000000000" pitchFamily="66" charset="0"/>
                          <a:ea typeface="+mn-ea"/>
                          <a:cs typeface="+mn-cs"/>
                        </a:rPr>
                        <a:t>He opened the large metal door that was </a:t>
                      </a:r>
                      <a:r>
                        <a:rPr lang="en-US" altLang="en-GB" sz="800" b="0" kern="1200">
                          <a:solidFill>
                            <a:schemeClr val="tx1"/>
                          </a:solidFill>
                          <a:effectLst/>
                          <a:latin typeface="CCW Cursive Writing 1" panose="03050602040000000000" pitchFamily="66" charset="0"/>
                          <a:ea typeface="+mn-ea"/>
                          <a:cs typeface="+mn-cs"/>
                        </a:rPr>
                        <a:t>this with cobwebs and then......</a:t>
                      </a:r>
                      <a:endParaRPr lang="en-US" altLang="en-GB" sz="800" b="0" kern="1200" dirty="0">
                        <a:solidFill>
                          <a:schemeClr val="tx1"/>
                        </a:solidFill>
                        <a:effectLst/>
                        <a:latin typeface="CCW Cursive Writing 1" panose="03050602040000000000" pitchFamily="66" charset="0"/>
                        <a:ea typeface="+mn-ea"/>
                        <a:cs typeface="+mn-cs"/>
                      </a:endParaRPr>
                    </a:p>
                  </a:txBody>
                  <a:tcPr marL="74295" marR="74295" marT="37148" marB="37148"/>
                </a:tc>
                <a:extLst>
                  <a:ext uri="{0D108BD9-81ED-4DB2-BD59-A6C34878D82A}">
                    <a16:rowId xmlns:a16="http://schemas.microsoft.com/office/drawing/2014/main" val="390474992"/>
                  </a:ext>
                </a:extLst>
              </a:tr>
            </a:tbl>
          </a:graphicData>
        </a:graphic>
      </p:graphicFrame>
      <p:sp>
        <p:nvSpPr>
          <p:cNvPr id="2" name="Oval 1">
            <a:extLst>
              <a:ext uri="{FF2B5EF4-FFF2-40B4-BE49-F238E27FC236}">
                <a16:creationId xmlns:a16="http://schemas.microsoft.com/office/drawing/2014/main" id="{D3AE1E48-8499-48DB-9EBF-889C4BFDF45B}"/>
              </a:ext>
            </a:extLst>
          </p:cNvPr>
          <p:cNvSpPr/>
          <p:nvPr/>
        </p:nvSpPr>
        <p:spPr>
          <a:xfrm>
            <a:off x="9511553" y="2635624"/>
            <a:ext cx="134471" cy="18825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730866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24CC0F482672A409F4BBBC5183F93FA" ma:contentTypeVersion="4" ma:contentTypeDescription="Create a new document." ma:contentTypeScope="" ma:versionID="112ca61ae6e66691df0da9c859cf1f2d">
  <xsd:schema xmlns:xsd="http://www.w3.org/2001/XMLSchema" xmlns:xs="http://www.w3.org/2001/XMLSchema" xmlns:p="http://schemas.microsoft.com/office/2006/metadata/properties" xmlns:ns2="b4d385f6-dd65-4bd2-90e2-003ddeccf305" targetNamespace="http://schemas.microsoft.com/office/2006/metadata/properties" ma:root="true" ma:fieldsID="48e0289320b5cec9a0954bf1be352b65" ns2:_="">
    <xsd:import namespace="b4d385f6-dd65-4bd2-90e2-003ddeccf30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4d385f6-dd65-4bd2-90e2-003ddeccf30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2F70C65-0D2C-4562-9801-45BBBD409A93}">
  <ds:schemaRefs>
    <ds:schemaRef ds:uri="http://schemas.microsoft.com/sharepoint/v3/contenttype/forms"/>
  </ds:schemaRefs>
</ds:datastoreItem>
</file>

<file path=customXml/itemProps2.xml><?xml version="1.0" encoding="utf-8"?>
<ds:datastoreItem xmlns:ds="http://schemas.openxmlformats.org/officeDocument/2006/customXml" ds:itemID="{A0205452-ADA9-4224-B865-909466A4D0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4d385f6-dd65-4bd2-90e2-003ddeccf30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C7E18F-4DD5-4EE4-B23D-5DD23EDA5F40}">
  <ds:schemaRefs>
    <ds:schemaRef ds:uri="http://schemas.microsoft.com/office/2006/metadata/properties"/>
    <ds:schemaRef ds:uri="http://purl.org/dc/dcmitype/"/>
    <ds:schemaRef ds:uri="http://purl.org/dc/elements/1.1/"/>
    <ds:schemaRef ds:uri="http://schemas.microsoft.com/office/2006/documentManagement/types"/>
    <ds:schemaRef ds:uri="b4d385f6-dd65-4bd2-90e2-003ddeccf305"/>
    <ds:schemaRef ds:uri="http://www.w3.org/XML/1998/namespace"/>
    <ds:schemaRef ds:uri="http://schemas.openxmlformats.org/package/2006/metadata/core-properties"/>
    <ds:schemaRef ds:uri="http://schemas.microsoft.com/office/infopath/2007/PartnerControl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152</TotalTime>
  <Words>412</Words>
  <Application>Microsoft Office PowerPoint</Application>
  <PresentationFormat>Widescreen</PresentationFormat>
  <Paragraphs>65</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CCW Cursive Writing 1</vt:lpstr>
      <vt:lpstr>Letter-join Basic 36</vt:lpstr>
      <vt:lpstr>Times New Roman</vt:lpstr>
      <vt:lpstr>Office Theme</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Lauren Wallis</dc:creator>
  <cp:lastModifiedBy>Naomi Waring</cp:lastModifiedBy>
  <cp:revision>11</cp:revision>
  <dcterms:created xsi:type="dcterms:W3CDTF">2024-07-25T10:48:13Z</dcterms:created>
  <dcterms:modified xsi:type="dcterms:W3CDTF">2024-10-21T13:16:54Z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0x010100924CC0F482672A409F4BBBC5183F93FA</vt:lpwstr>
  </property>
</Properties>
</file>