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754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98246-E70E-4AFF-8D46-F8649020B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3484D-4C9B-484E-8390-6A241F8DA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01F0A-4B13-4B6A-8185-EF4F1B32F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BE110-54C0-4289-BC12-6A18860B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9483D-FF22-4F88-97D7-13E744B2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9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7ACF0-4702-4A8C-A61A-7828DA6D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9E995-36BD-4CB5-B279-AABCC8166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BE43F-CD30-4F1C-B048-09F838F6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E1890-52B1-4CEC-8786-01AC15B9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3B23-53CF-40C9-A1F5-22D50736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22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AA529A-C2AD-4B67-902F-33C4B0089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6F43C-60AF-42EA-BBE7-6032E70B5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A609A-8214-4950-862C-0F7AB3C7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FE473-3583-46C3-8FB7-924982E7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25941-49F5-4A43-9282-C5A15FD4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22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34C95-91C2-4F2B-B00C-6030F297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8F1FF-73B2-40A9-B3AB-3776967EE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3EDE-7DDA-457F-9A25-104070A2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6672-82AB-4FBE-BE72-300FEDD5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AAC15-4F1F-4311-BB73-9EACBD5B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72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A1A1-CB9A-4CAD-BD95-203CDAE5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B6B0C-9CE2-437C-8076-C9B29ABF2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A2FEC-88C0-4199-A1BF-B507A178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56F91-B35E-40B0-A754-91245D5A6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CC45B-8EA3-4958-B39F-BA856767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9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EB71-719F-49EC-9855-1576E105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4C9CD-8F94-4E44-AEC6-7B5D2897B0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1B06A-DA42-4841-991A-8CC14BE4C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B019D-8F6E-4F45-AD23-F3517FE02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EE58B-3858-47BC-A048-6C34B8B0F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70C1A-DBE0-4567-B142-414A2979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5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CB9B-C9A6-4EBD-B583-E2DFD4BE4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BAFC7-EAD9-4C55-9F7F-D7D6E3D20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0145C-0391-496B-8C9F-4ADD81489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1A71F-34CE-441E-BBC4-E9D2380D9F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2D25C1-A0F4-497C-A950-D8DB749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5C73AB-EA1E-446A-AB1F-38B4CEE6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EAB9D-CD32-4EE5-8A81-72D6C965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61A53-F90F-4C48-AF96-47CD5365A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54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B7289-4EF1-4A07-B8C5-82A80E48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15C32-7933-4E88-A5D5-FE188E8F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DA12-87F0-4DD5-999B-A2123F4C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523DD-9862-46EC-8DFB-655255AD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7B736-5F7C-4CEB-A694-FD5F20A6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830DCA-A788-4968-B2AE-6005DF7A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8DF86-5129-485C-8166-DC2A0782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0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57738-5047-4E5A-BF8A-B3B469A8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4725-EB18-4D12-9EAE-92766C025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712A8-D6E5-4012-A3DE-B1152C82D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E3CA2-9B48-4E92-A487-9B1781A3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B4C2F-C308-443C-BC96-9B38495A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98988-D15F-4835-981F-3FE05066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3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6FFC-D2E7-48BC-9837-5FAE0F33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35234-C1F6-4A75-B37C-EC0F629D5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D3267-7CD4-4257-8BB1-2A8DCBCB0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E799C-094D-43D3-AED1-7D0B7B2F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C0191-E96D-49A2-8063-DACA0B8D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E8324-7B11-4604-8115-1730F2DA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8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0754C-D766-40CD-9C0A-F59C2B30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F1D6D-DBFF-4F4B-8939-D3B9186B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4D311-A87E-43B4-97B0-8EDE80408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9BF7-6448-46DD-AB79-DD5C6825EC0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DC610-84F0-4055-9114-CA6B07D60E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7B0CD-4DC6-4FC7-8AF9-6CDDEE195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2AA9-5E46-4EC0-A38B-F02A25A90F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2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009E80B7-759E-482A-A8F8-BE0F5B28B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121" y="192966"/>
            <a:ext cx="8803808" cy="271490"/>
          </a:xfrm>
        </p:spPr>
        <p:txBody>
          <a:bodyPr numCol="1">
            <a:noAutofit/>
          </a:bodyPr>
          <a:lstStyle/>
          <a:p>
            <a:r>
              <a:rPr lang="en-US" sz="1800" b="1" dirty="0">
                <a:latin typeface="CCW Cursive Writing 1" panose="03050602040000000000" pitchFamily="66" charset="0"/>
              </a:rPr>
              <a:t>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B426B0F-1355-445C-A769-1FEF2D388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82344"/>
              </p:ext>
            </p:extLst>
          </p:nvPr>
        </p:nvGraphicFramePr>
        <p:xfrm>
          <a:off x="326321" y="266513"/>
          <a:ext cx="3171615" cy="593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3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87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0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Advent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season in the Church year where Christians prepare for the celebration of the birth of Jesus.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7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Angelus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Roman Catholic devotion that commemorates the incarnation of Jesus said at noon and sunset.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1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Annunciation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announcement by the Angel Gabriel to Mary that she would have a child.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874218"/>
                  </a:ext>
                </a:extLst>
              </a:tr>
              <a:tr h="3526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Certainty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 that is reliably true.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6682591"/>
                  </a:ext>
                </a:extLst>
              </a:tr>
              <a:tr h="5750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Christmastide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time from Christmas until January 5</a:t>
                      </a:r>
                      <a:r>
                        <a:rPr lang="en-US" sz="900" baseline="30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108724"/>
                  </a:ext>
                </a:extLst>
              </a:tr>
              <a:tr h="8130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Emmanuel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name given to Christ as being the person who will deliver the kingdom.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8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Expectation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strong belief that something will happen and you wait for this.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9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Incarnation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 became flesh in the human form of Jesus, the son of Mary.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54514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8F1657F-D880-4B08-B2F0-E0C104D03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753200"/>
              </p:ext>
            </p:extLst>
          </p:nvPr>
        </p:nvGraphicFramePr>
        <p:xfrm>
          <a:off x="7621314" y="3556037"/>
          <a:ext cx="4086462" cy="31349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7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8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0910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43769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Waiting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Advent is a time of waiting. We wait in the same way that Mary waited for Jesus to be born.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433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Preparations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Mary and Joseph had to prepare for the birth of the baby Jesus. </a:t>
                      </a:r>
                    </a:p>
                    <a:p>
                      <a:endParaRPr lang="en-US" sz="8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Jesus came to us as God’s gift because He loves us. 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314551">
                <a:tc>
                  <a:txBody>
                    <a:bodyPr/>
                    <a:lstStyle/>
                    <a:p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Visitors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The shepherds were some of the people that visited Jesus.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171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Gifts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Jesus was a gift from God for all of humanity. During Advent we celebrate the gift of love and promise that is Jesus Christ.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5539694"/>
                  </a:ext>
                </a:extLst>
              </a:tr>
              <a:tr h="569431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Hope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800" b="0" i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Advent is the Church’s season of waiting in joyful hope for the coming of Jesus, the Promised One, at Christmas and at the end of time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552649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AC100AA-AF2C-4D79-BD99-48B32C2EA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824337"/>
              </p:ext>
            </p:extLst>
          </p:nvPr>
        </p:nvGraphicFramePr>
        <p:xfrm>
          <a:off x="7609615" y="221149"/>
          <a:ext cx="4086461" cy="33407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9046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77741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8571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39750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Advent is the time of waiting for the prophecy of Isaiah to come true and that the Messiah will be born.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53000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CW Cursive Writing 1" panose="03050602040000000000" pitchFamily="66" charset="0"/>
                        </a:rPr>
                        <a:t>The Annunciation is significant because this is the moment that Mary knew that she would become the Mother of Gods only son.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3976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Angelus prayer is a devotion to Mary to recognise the importance of her mission.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53000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God came to Earth in the human form of Jesus and this is known as the Incarnation. Mary brought to life the human form of God.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468255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John the Baptist and the disciples had many expectations of Jesus as the Son of God.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3952674"/>
                  </a:ext>
                </a:extLst>
              </a:tr>
              <a:tr h="538285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Christian belief is that we are expecting the second coming of Jesus and that Christ will come again.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9973107"/>
                  </a:ext>
                </a:extLst>
              </a:tr>
            </a:tbl>
          </a:graphicData>
        </a:graphic>
      </p:graphicFrame>
      <p:sp>
        <p:nvSpPr>
          <p:cNvPr id="17" name="Text Box 1">
            <a:extLst>
              <a:ext uri="{FF2B5EF4-FFF2-40B4-BE49-F238E27FC236}">
                <a16:creationId xmlns:a16="http://schemas.microsoft.com/office/drawing/2014/main" id="{A2D3E87C-8321-40DE-BD38-491167C31948}"/>
              </a:ext>
            </a:extLst>
          </p:cNvPr>
          <p:cNvSpPr txBox="1"/>
          <p:nvPr/>
        </p:nvSpPr>
        <p:spPr>
          <a:xfrm>
            <a:off x="3552176" y="280663"/>
            <a:ext cx="4003208" cy="438636"/>
          </a:xfrm>
          <a:prstGeom prst="rect">
            <a:avLst/>
          </a:prstGeom>
          <a:solidFill>
            <a:schemeClr val="lt1"/>
          </a:solidFill>
          <a:ln w="28575">
            <a:solidFill>
              <a:srgbClr val="B53FAF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Expectations Knowledge Organiser</a:t>
            </a:r>
            <a:endParaRPr lang="en-GB" sz="10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2B323B-C3AF-4AD5-ABD1-F013FA4602C6}"/>
              </a:ext>
            </a:extLst>
          </p:cNvPr>
          <p:cNvSpPr/>
          <p:nvPr/>
        </p:nvSpPr>
        <p:spPr>
          <a:xfrm>
            <a:off x="238540" y="145773"/>
            <a:ext cx="11582400" cy="6612835"/>
          </a:xfrm>
          <a:prstGeom prst="rect">
            <a:avLst/>
          </a:prstGeom>
          <a:noFill/>
          <a:ln w="57150">
            <a:solidFill>
              <a:srgbClr val="B53F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CW Cursive Writing 1" panose="0305060204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AAE3C2-A215-4A31-A681-8BBA437009DD}"/>
              </a:ext>
            </a:extLst>
          </p:cNvPr>
          <p:cNvSpPr txBox="1"/>
          <p:nvPr/>
        </p:nvSpPr>
        <p:spPr>
          <a:xfrm>
            <a:off x="3690399" y="851568"/>
            <a:ext cx="3726753" cy="523220"/>
          </a:xfrm>
          <a:prstGeom prst="rect">
            <a:avLst/>
          </a:prstGeom>
          <a:noFill/>
          <a:ln w="38100">
            <a:solidFill>
              <a:srgbClr val="B53FA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CW Cursive Writing 1" panose="03050602040000000000" pitchFamily="66" charset="0"/>
              </a:rPr>
              <a:t>Should we have expectations in life?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8437F69-D1E5-433E-9D2C-89FA75EC5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221537"/>
              </p:ext>
            </p:extLst>
          </p:nvPr>
        </p:nvGraphicFramePr>
        <p:xfrm>
          <a:off x="3613733" y="4668080"/>
          <a:ext cx="3879939" cy="20082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8107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461832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9668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CW Cursive Writing 1" panose="03050602040000000000" pitchFamily="66" charset="0"/>
                        </a:rPr>
                        <a:t>Key Scripture Links </a:t>
                      </a:r>
                    </a:p>
                  </a:txBody>
                  <a:tcPr marL="74295" marR="74295" marT="37148" marB="37148">
                    <a:solidFill>
                      <a:srgbClr val="B53F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85966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John 1:14-18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249301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Mark 1:1-5</a:t>
                      </a:r>
                      <a:endParaRPr lang="en-GB" sz="105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Isaiah 35:1-6, 9, 10</a:t>
                      </a:r>
                      <a:endParaRPr lang="en-GB" sz="1050" b="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3685094"/>
                  </a:ext>
                </a:extLst>
              </a:tr>
              <a:tr h="243997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latin typeface="CCW Cursive Writing 1" panose="03050602040000000000" pitchFamily="66" charset="0"/>
                        </a:rPr>
                        <a:t>Isaiah 62: 11-12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0261199"/>
                  </a:ext>
                </a:extLst>
              </a:tr>
              <a:tr h="231918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latin typeface="CCW Cursive Writing 1" panose="03050602040000000000" pitchFamily="66" charset="0"/>
                        </a:rPr>
                        <a:t>1 Corinthians 1: 8-9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8763789"/>
                  </a:ext>
                </a:extLst>
              </a:tr>
              <a:tr h="325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latin typeface="CCW Cursive Writing 1" panose="03050602040000000000" pitchFamily="66" charset="0"/>
                        </a:rPr>
                        <a:t>1 Corinthians 16:22, 16: 13-14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997035"/>
                  </a:ext>
                </a:extLst>
              </a:tr>
            </a:tbl>
          </a:graphicData>
        </a:graphic>
      </p:graphicFrame>
      <p:pic>
        <p:nvPicPr>
          <p:cNvPr id="11" name="Picture 10" descr="https://cdn.shopify.com/s/files/1/1125/2740/products/RejoiceMain_5_1800x1800.jpg?v=1541187302">
            <a:extLst>
              <a:ext uri="{FF2B5EF4-FFF2-40B4-BE49-F238E27FC236}">
                <a16:creationId xmlns:a16="http://schemas.microsoft.com/office/drawing/2014/main" id="{D7DB84BD-5D4A-4283-A140-D6609B878EA1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5" t="12947" r="14908" b="13533"/>
          <a:stretch/>
        </p:blipFill>
        <p:spPr bwMode="auto">
          <a:xfrm>
            <a:off x="4361567" y="1492004"/>
            <a:ext cx="2415751" cy="29944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16780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CC0F482672A409F4BBBC5183F93FA" ma:contentTypeVersion="4" ma:contentTypeDescription="Create a new document." ma:contentTypeScope="" ma:versionID="112ca61ae6e66691df0da9c859cf1f2d">
  <xsd:schema xmlns:xsd="http://www.w3.org/2001/XMLSchema" xmlns:xs="http://www.w3.org/2001/XMLSchema" xmlns:p="http://schemas.microsoft.com/office/2006/metadata/properties" xmlns:ns2="b4d385f6-dd65-4bd2-90e2-003ddeccf305" targetNamespace="http://schemas.microsoft.com/office/2006/metadata/properties" ma:root="true" ma:fieldsID="48e0289320b5cec9a0954bf1be352b65" ns2:_="">
    <xsd:import namespace="b4d385f6-dd65-4bd2-90e2-003ddeccf3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385f6-dd65-4bd2-90e2-003ddeccf3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4A469A-6345-4DF6-AA0A-500993159E0C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b4d385f6-dd65-4bd2-90e2-003ddeccf305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79E5F3-DD89-447F-A10D-378C19FF74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589EF7-6453-4285-86D0-C56BF31071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d385f6-dd65-4bd2-90e2-003ddeccf3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419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Naomi Waring</cp:lastModifiedBy>
  <cp:revision>15</cp:revision>
  <dcterms:created xsi:type="dcterms:W3CDTF">2024-09-03T07:29:02Z</dcterms:created>
  <dcterms:modified xsi:type="dcterms:W3CDTF">2024-10-21T13:53:14Z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0x010100924CC0F482672A409F4BBBC5183F93FA</vt:lpwstr>
  </property>
</Properties>
</file>