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38" autoAdjust="0"/>
    <p:restoredTop sz="94660"/>
  </p:normalViewPr>
  <p:slideViewPr>
    <p:cSldViewPr snapToGrid="0">
      <p:cViewPr>
        <p:scale>
          <a:sx n="78" d="100"/>
          <a:sy n="78" d="100"/>
        </p:scale>
        <p:origin x="792"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en Wallis" userId="14d927a2-156c-45fa-b1e2-db43449603d5" providerId="ADAL" clId="{97DB1019-6191-4073-9C43-66E03BF77D71}"/>
    <pc:docChg chg="undo custSel modSld">
      <pc:chgData name="Lauren Wallis" userId="14d927a2-156c-45fa-b1e2-db43449603d5" providerId="ADAL" clId="{97DB1019-6191-4073-9C43-66E03BF77D71}" dt="2024-07-18T09:32:30.812" v="1648" actId="14100"/>
      <pc:docMkLst>
        <pc:docMk/>
      </pc:docMkLst>
      <pc:sldChg chg="modSp">
        <pc:chgData name="Lauren Wallis" userId="14d927a2-156c-45fa-b1e2-db43449603d5" providerId="ADAL" clId="{97DB1019-6191-4073-9C43-66E03BF77D71}" dt="2024-07-18T09:32:30.812" v="1648" actId="14100"/>
        <pc:sldMkLst>
          <pc:docMk/>
          <pc:sldMk cId="1956901613" sldId="256"/>
        </pc:sldMkLst>
        <pc:spChg chg="mod">
          <ac:chgData name="Lauren Wallis" userId="14d927a2-156c-45fa-b1e2-db43449603d5" providerId="ADAL" clId="{97DB1019-6191-4073-9C43-66E03BF77D71}" dt="2024-07-18T09:31:56.778" v="1645" actId="208"/>
          <ac:spMkLst>
            <pc:docMk/>
            <pc:sldMk cId="1956901613" sldId="256"/>
            <ac:spMk id="14" creationId="{55CBBB1D-796A-493B-B543-01AB32505BE0}"/>
          </ac:spMkLst>
        </pc:spChg>
        <pc:graphicFrameChg chg="mod modGraphic">
          <ac:chgData name="Lauren Wallis" userId="14d927a2-156c-45fa-b1e2-db43449603d5" providerId="ADAL" clId="{97DB1019-6191-4073-9C43-66E03BF77D71}" dt="2024-07-18T09:17:35.560" v="28" actId="14100"/>
          <ac:graphicFrameMkLst>
            <pc:docMk/>
            <pc:sldMk cId="1956901613" sldId="256"/>
            <ac:graphicFrameMk id="11" creationId="{A2328510-EE89-4A40-8F5C-60DB465F297E}"/>
          </ac:graphicFrameMkLst>
        </pc:graphicFrameChg>
        <pc:graphicFrameChg chg="mod modGraphic">
          <ac:chgData name="Lauren Wallis" userId="14d927a2-156c-45fa-b1e2-db43449603d5" providerId="ADAL" clId="{97DB1019-6191-4073-9C43-66E03BF77D71}" dt="2024-07-18T09:32:20.279" v="1647" actId="1076"/>
          <ac:graphicFrameMkLst>
            <pc:docMk/>
            <pc:sldMk cId="1956901613" sldId="256"/>
            <ac:graphicFrameMk id="12" creationId="{9CB7929C-9DA4-464B-94BE-7E2EBE297DB9}"/>
          </ac:graphicFrameMkLst>
        </pc:graphicFrameChg>
        <pc:graphicFrameChg chg="mod modGraphic">
          <ac:chgData name="Lauren Wallis" userId="14d927a2-156c-45fa-b1e2-db43449603d5" providerId="ADAL" clId="{97DB1019-6191-4073-9C43-66E03BF77D71}" dt="2024-07-18T09:32:30.812" v="1648" actId="14100"/>
          <ac:graphicFrameMkLst>
            <pc:docMk/>
            <pc:sldMk cId="1956901613" sldId="256"/>
            <ac:graphicFrameMk id="13" creationId="{8000517B-A6FB-41CC-BD67-1E7C2DD5D0F8}"/>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CF634-E334-4998-A616-BED60EE392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93D39E5-7103-418B-895A-8F6EE884A0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F14DC94-A26F-4E40-A0B3-8DA38AFA4FE3}"/>
              </a:ext>
            </a:extLst>
          </p:cNvPr>
          <p:cNvSpPr>
            <a:spLocks noGrp="1"/>
          </p:cNvSpPr>
          <p:nvPr>
            <p:ph type="dt" sz="half" idx="10"/>
          </p:nvPr>
        </p:nvSpPr>
        <p:spPr/>
        <p:txBody>
          <a:bodyPr/>
          <a:lstStyle/>
          <a:p>
            <a:fld id="{DAFFB494-4676-4E8C-AB4D-5686CF603422}" type="datetimeFigureOut">
              <a:rPr lang="en-GB" smtClean="0"/>
              <a:t>18/07/2024</a:t>
            </a:fld>
            <a:endParaRPr lang="en-GB"/>
          </a:p>
        </p:txBody>
      </p:sp>
      <p:sp>
        <p:nvSpPr>
          <p:cNvPr id="5" name="Footer Placeholder 4">
            <a:extLst>
              <a:ext uri="{FF2B5EF4-FFF2-40B4-BE49-F238E27FC236}">
                <a16:creationId xmlns:a16="http://schemas.microsoft.com/office/drawing/2014/main" id="{3E3263BC-7CE5-4116-8A2B-5F0A4516E7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21B179-40F0-4353-B21A-D13FC6E6874D}"/>
              </a:ext>
            </a:extLst>
          </p:cNvPr>
          <p:cNvSpPr>
            <a:spLocks noGrp="1"/>
          </p:cNvSpPr>
          <p:nvPr>
            <p:ph type="sldNum" sz="quarter" idx="12"/>
          </p:nvPr>
        </p:nvSpPr>
        <p:spPr/>
        <p:txBody>
          <a:bodyPr/>
          <a:lstStyle/>
          <a:p>
            <a:fld id="{6F0B3E86-142F-4343-B6E7-E8BEB84C9C04}" type="slidenum">
              <a:rPr lang="en-GB" smtClean="0"/>
              <a:t>‹#›</a:t>
            </a:fld>
            <a:endParaRPr lang="en-GB"/>
          </a:p>
        </p:txBody>
      </p:sp>
    </p:spTree>
    <p:extLst>
      <p:ext uri="{BB962C8B-B14F-4D97-AF65-F5344CB8AC3E}">
        <p14:creationId xmlns:p14="http://schemas.microsoft.com/office/powerpoint/2010/main" val="124853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77009-9719-4F54-A146-E0D4850D7F0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A06D2BF-4AE7-4109-8C3B-839B387D832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864134D-2075-4BFD-8941-91DFD8AA165E}"/>
              </a:ext>
            </a:extLst>
          </p:cNvPr>
          <p:cNvSpPr>
            <a:spLocks noGrp="1"/>
          </p:cNvSpPr>
          <p:nvPr>
            <p:ph type="dt" sz="half" idx="10"/>
          </p:nvPr>
        </p:nvSpPr>
        <p:spPr/>
        <p:txBody>
          <a:bodyPr/>
          <a:lstStyle/>
          <a:p>
            <a:fld id="{DAFFB494-4676-4E8C-AB4D-5686CF603422}" type="datetimeFigureOut">
              <a:rPr lang="en-GB" smtClean="0"/>
              <a:t>18/07/2024</a:t>
            </a:fld>
            <a:endParaRPr lang="en-GB"/>
          </a:p>
        </p:txBody>
      </p:sp>
      <p:sp>
        <p:nvSpPr>
          <p:cNvPr id="5" name="Footer Placeholder 4">
            <a:extLst>
              <a:ext uri="{FF2B5EF4-FFF2-40B4-BE49-F238E27FC236}">
                <a16:creationId xmlns:a16="http://schemas.microsoft.com/office/drawing/2014/main" id="{385A5882-66BD-4952-98AA-D68C4D946C9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DEE5840-7891-40E0-A3B4-54DF18DADE36}"/>
              </a:ext>
            </a:extLst>
          </p:cNvPr>
          <p:cNvSpPr>
            <a:spLocks noGrp="1"/>
          </p:cNvSpPr>
          <p:nvPr>
            <p:ph type="sldNum" sz="quarter" idx="12"/>
          </p:nvPr>
        </p:nvSpPr>
        <p:spPr/>
        <p:txBody>
          <a:bodyPr/>
          <a:lstStyle/>
          <a:p>
            <a:fld id="{6F0B3E86-142F-4343-B6E7-E8BEB84C9C04}" type="slidenum">
              <a:rPr lang="en-GB" smtClean="0"/>
              <a:t>‹#›</a:t>
            </a:fld>
            <a:endParaRPr lang="en-GB"/>
          </a:p>
        </p:txBody>
      </p:sp>
    </p:spTree>
    <p:extLst>
      <p:ext uri="{BB962C8B-B14F-4D97-AF65-F5344CB8AC3E}">
        <p14:creationId xmlns:p14="http://schemas.microsoft.com/office/powerpoint/2010/main" val="2870067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BDC6BF5-25A7-4CF4-9608-ADC0908A708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3DCAF25-91B4-4241-AD42-7702827915B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9F0F913-37E8-40F9-A630-B6CF55CD0231}"/>
              </a:ext>
            </a:extLst>
          </p:cNvPr>
          <p:cNvSpPr>
            <a:spLocks noGrp="1"/>
          </p:cNvSpPr>
          <p:nvPr>
            <p:ph type="dt" sz="half" idx="10"/>
          </p:nvPr>
        </p:nvSpPr>
        <p:spPr/>
        <p:txBody>
          <a:bodyPr/>
          <a:lstStyle/>
          <a:p>
            <a:fld id="{DAFFB494-4676-4E8C-AB4D-5686CF603422}" type="datetimeFigureOut">
              <a:rPr lang="en-GB" smtClean="0"/>
              <a:t>18/07/2024</a:t>
            </a:fld>
            <a:endParaRPr lang="en-GB"/>
          </a:p>
        </p:txBody>
      </p:sp>
      <p:sp>
        <p:nvSpPr>
          <p:cNvPr id="5" name="Footer Placeholder 4">
            <a:extLst>
              <a:ext uri="{FF2B5EF4-FFF2-40B4-BE49-F238E27FC236}">
                <a16:creationId xmlns:a16="http://schemas.microsoft.com/office/drawing/2014/main" id="{C12442A2-831C-4B64-B0D3-5E6A935419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11CEEE-295F-40F3-BE16-0A601F935EDF}"/>
              </a:ext>
            </a:extLst>
          </p:cNvPr>
          <p:cNvSpPr>
            <a:spLocks noGrp="1"/>
          </p:cNvSpPr>
          <p:nvPr>
            <p:ph type="sldNum" sz="quarter" idx="12"/>
          </p:nvPr>
        </p:nvSpPr>
        <p:spPr/>
        <p:txBody>
          <a:bodyPr/>
          <a:lstStyle/>
          <a:p>
            <a:fld id="{6F0B3E86-142F-4343-B6E7-E8BEB84C9C04}" type="slidenum">
              <a:rPr lang="en-GB" smtClean="0"/>
              <a:t>‹#›</a:t>
            </a:fld>
            <a:endParaRPr lang="en-GB"/>
          </a:p>
        </p:txBody>
      </p:sp>
    </p:spTree>
    <p:extLst>
      <p:ext uri="{BB962C8B-B14F-4D97-AF65-F5344CB8AC3E}">
        <p14:creationId xmlns:p14="http://schemas.microsoft.com/office/powerpoint/2010/main" val="3761416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F19DC-7894-4299-BDAD-23FE41C95F4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514CF44-3345-44FF-BE12-5C33E223F07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230E20F-60CF-4ADC-9A05-ACD8FF204B30}"/>
              </a:ext>
            </a:extLst>
          </p:cNvPr>
          <p:cNvSpPr>
            <a:spLocks noGrp="1"/>
          </p:cNvSpPr>
          <p:nvPr>
            <p:ph type="dt" sz="half" idx="10"/>
          </p:nvPr>
        </p:nvSpPr>
        <p:spPr/>
        <p:txBody>
          <a:bodyPr/>
          <a:lstStyle/>
          <a:p>
            <a:fld id="{DAFFB494-4676-4E8C-AB4D-5686CF603422}" type="datetimeFigureOut">
              <a:rPr lang="en-GB" smtClean="0"/>
              <a:t>18/07/2024</a:t>
            </a:fld>
            <a:endParaRPr lang="en-GB"/>
          </a:p>
        </p:txBody>
      </p:sp>
      <p:sp>
        <p:nvSpPr>
          <p:cNvPr id="5" name="Footer Placeholder 4">
            <a:extLst>
              <a:ext uri="{FF2B5EF4-FFF2-40B4-BE49-F238E27FC236}">
                <a16:creationId xmlns:a16="http://schemas.microsoft.com/office/drawing/2014/main" id="{9D98E3BA-4C91-4140-BA50-D723EE621ED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EB08AC-6AC0-4650-AECF-D13E631786B6}"/>
              </a:ext>
            </a:extLst>
          </p:cNvPr>
          <p:cNvSpPr>
            <a:spLocks noGrp="1"/>
          </p:cNvSpPr>
          <p:nvPr>
            <p:ph type="sldNum" sz="quarter" idx="12"/>
          </p:nvPr>
        </p:nvSpPr>
        <p:spPr/>
        <p:txBody>
          <a:bodyPr/>
          <a:lstStyle/>
          <a:p>
            <a:fld id="{6F0B3E86-142F-4343-B6E7-E8BEB84C9C04}" type="slidenum">
              <a:rPr lang="en-GB" smtClean="0"/>
              <a:t>‹#›</a:t>
            </a:fld>
            <a:endParaRPr lang="en-GB"/>
          </a:p>
        </p:txBody>
      </p:sp>
    </p:spTree>
    <p:extLst>
      <p:ext uri="{BB962C8B-B14F-4D97-AF65-F5344CB8AC3E}">
        <p14:creationId xmlns:p14="http://schemas.microsoft.com/office/powerpoint/2010/main" val="1083064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84BF3-AB22-4D00-8F60-F3621DBCBD1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6B30B9B-5C9C-41CA-87A8-133DF0993A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6FC4BE9-8F25-47E9-AFF6-975345F09432}"/>
              </a:ext>
            </a:extLst>
          </p:cNvPr>
          <p:cNvSpPr>
            <a:spLocks noGrp="1"/>
          </p:cNvSpPr>
          <p:nvPr>
            <p:ph type="dt" sz="half" idx="10"/>
          </p:nvPr>
        </p:nvSpPr>
        <p:spPr/>
        <p:txBody>
          <a:bodyPr/>
          <a:lstStyle/>
          <a:p>
            <a:fld id="{DAFFB494-4676-4E8C-AB4D-5686CF603422}" type="datetimeFigureOut">
              <a:rPr lang="en-GB" smtClean="0"/>
              <a:t>18/07/2024</a:t>
            </a:fld>
            <a:endParaRPr lang="en-GB"/>
          </a:p>
        </p:txBody>
      </p:sp>
      <p:sp>
        <p:nvSpPr>
          <p:cNvPr id="5" name="Footer Placeholder 4">
            <a:extLst>
              <a:ext uri="{FF2B5EF4-FFF2-40B4-BE49-F238E27FC236}">
                <a16:creationId xmlns:a16="http://schemas.microsoft.com/office/drawing/2014/main" id="{6F6D40DD-EFC2-48AB-A69B-F045EF3148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B2AA840-3B05-4A1F-90D6-5948BC338A84}"/>
              </a:ext>
            </a:extLst>
          </p:cNvPr>
          <p:cNvSpPr>
            <a:spLocks noGrp="1"/>
          </p:cNvSpPr>
          <p:nvPr>
            <p:ph type="sldNum" sz="quarter" idx="12"/>
          </p:nvPr>
        </p:nvSpPr>
        <p:spPr/>
        <p:txBody>
          <a:bodyPr/>
          <a:lstStyle/>
          <a:p>
            <a:fld id="{6F0B3E86-142F-4343-B6E7-E8BEB84C9C04}" type="slidenum">
              <a:rPr lang="en-GB" smtClean="0"/>
              <a:t>‹#›</a:t>
            </a:fld>
            <a:endParaRPr lang="en-GB"/>
          </a:p>
        </p:txBody>
      </p:sp>
    </p:spTree>
    <p:extLst>
      <p:ext uri="{BB962C8B-B14F-4D97-AF65-F5344CB8AC3E}">
        <p14:creationId xmlns:p14="http://schemas.microsoft.com/office/powerpoint/2010/main" val="44493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BCB7D-4DC1-426D-9CAE-CB423E03B33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B68DE0B-98A8-41C6-909C-44F21F42FF8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FA028D9-980E-4D90-9D69-9FBD01B10AA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8A86029-43BE-40BD-BAFA-A0A5E6878D23}"/>
              </a:ext>
            </a:extLst>
          </p:cNvPr>
          <p:cNvSpPr>
            <a:spLocks noGrp="1"/>
          </p:cNvSpPr>
          <p:nvPr>
            <p:ph type="dt" sz="half" idx="10"/>
          </p:nvPr>
        </p:nvSpPr>
        <p:spPr/>
        <p:txBody>
          <a:bodyPr/>
          <a:lstStyle/>
          <a:p>
            <a:fld id="{DAFFB494-4676-4E8C-AB4D-5686CF603422}" type="datetimeFigureOut">
              <a:rPr lang="en-GB" smtClean="0"/>
              <a:t>18/07/2024</a:t>
            </a:fld>
            <a:endParaRPr lang="en-GB"/>
          </a:p>
        </p:txBody>
      </p:sp>
      <p:sp>
        <p:nvSpPr>
          <p:cNvPr id="6" name="Footer Placeholder 5">
            <a:extLst>
              <a:ext uri="{FF2B5EF4-FFF2-40B4-BE49-F238E27FC236}">
                <a16:creationId xmlns:a16="http://schemas.microsoft.com/office/drawing/2014/main" id="{4F0D678B-E1D9-4E44-A413-6901947B83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0D328C4-C42A-490B-9B80-2B75BE60E0B5}"/>
              </a:ext>
            </a:extLst>
          </p:cNvPr>
          <p:cNvSpPr>
            <a:spLocks noGrp="1"/>
          </p:cNvSpPr>
          <p:nvPr>
            <p:ph type="sldNum" sz="quarter" idx="12"/>
          </p:nvPr>
        </p:nvSpPr>
        <p:spPr/>
        <p:txBody>
          <a:bodyPr/>
          <a:lstStyle/>
          <a:p>
            <a:fld id="{6F0B3E86-142F-4343-B6E7-E8BEB84C9C04}" type="slidenum">
              <a:rPr lang="en-GB" smtClean="0"/>
              <a:t>‹#›</a:t>
            </a:fld>
            <a:endParaRPr lang="en-GB"/>
          </a:p>
        </p:txBody>
      </p:sp>
    </p:spTree>
    <p:extLst>
      <p:ext uri="{BB962C8B-B14F-4D97-AF65-F5344CB8AC3E}">
        <p14:creationId xmlns:p14="http://schemas.microsoft.com/office/powerpoint/2010/main" val="943930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495A1-F7E9-4AFD-85B0-B0D17EE3BDC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8C935D3-814F-474A-81FF-F9ABEFE1D4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3E71547-FDF7-4ACA-A068-A14F8E0D501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EDF643E-6A7B-4606-9074-40DE70CA9B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EB39E17-EC71-43F7-83C8-BE95632A0E5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E041DEF-8DCC-4EBA-A1FE-29991D4A708A}"/>
              </a:ext>
            </a:extLst>
          </p:cNvPr>
          <p:cNvSpPr>
            <a:spLocks noGrp="1"/>
          </p:cNvSpPr>
          <p:nvPr>
            <p:ph type="dt" sz="half" idx="10"/>
          </p:nvPr>
        </p:nvSpPr>
        <p:spPr/>
        <p:txBody>
          <a:bodyPr/>
          <a:lstStyle/>
          <a:p>
            <a:fld id="{DAFFB494-4676-4E8C-AB4D-5686CF603422}" type="datetimeFigureOut">
              <a:rPr lang="en-GB" smtClean="0"/>
              <a:t>18/07/2024</a:t>
            </a:fld>
            <a:endParaRPr lang="en-GB"/>
          </a:p>
        </p:txBody>
      </p:sp>
      <p:sp>
        <p:nvSpPr>
          <p:cNvPr id="8" name="Footer Placeholder 7">
            <a:extLst>
              <a:ext uri="{FF2B5EF4-FFF2-40B4-BE49-F238E27FC236}">
                <a16:creationId xmlns:a16="http://schemas.microsoft.com/office/drawing/2014/main" id="{3A42764E-7EB5-41FE-B4DD-020D934147A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3F22618-0A47-4132-8D56-3BE29671332E}"/>
              </a:ext>
            </a:extLst>
          </p:cNvPr>
          <p:cNvSpPr>
            <a:spLocks noGrp="1"/>
          </p:cNvSpPr>
          <p:nvPr>
            <p:ph type="sldNum" sz="quarter" idx="12"/>
          </p:nvPr>
        </p:nvSpPr>
        <p:spPr/>
        <p:txBody>
          <a:bodyPr/>
          <a:lstStyle/>
          <a:p>
            <a:fld id="{6F0B3E86-142F-4343-B6E7-E8BEB84C9C04}" type="slidenum">
              <a:rPr lang="en-GB" smtClean="0"/>
              <a:t>‹#›</a:t>
            </a:fld>
            <a:endParaRPr lang="en-GB"/>
          </a:p>
        </p:txBody>
      </p:sp>
    </p:spTree>
    <p:extLst>
      <p:ext uri="{BB962C8B-B14F-4D97-AF65-F5344CB8AC3E}">
        <p14:creationId xmlns:p14="http://schemas.microsoft.com/office/powerpoint/2010/main" val="3167363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24BCC-C94D-42B6-8F8E-015CACB9D5B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F115752-A261-4DD1-A710-353A03897CD3}"/>
              </a:ext>
            </a:extLst>
          </p:cNvPr>
          <p:cNvSpPr>
            <a:spLocks noGrp="1"/>
          </p:cNvSpPr>
          <p:nvPr>
            <p:ph type="dt" sz="half" idx="10"/>
          </p:nvPr>
        </p:nvSpPr>
        <p:spPr/>
        <p:txBody>
          <a:bodyPr/>
          <a:lstStyle/>
          <a:p>
            <a:fld id="{DAFFB494-4676-4E8C-AB4D-5686CF603422}" type="datetimeFigureOut">
              <a:rPr lang="en-GB" smtClean="0"/>
              <a:t>18/07/2024</a:t>
            </a:fld>
            <a:endParaRPr lang="en-GB"/>
          </a:p>
        </p:txBody>
      </p:sp>
      <p:sp>
        <p:nvSpPr>
          <p:cNvPr id="4" name="Footer Placeholder 3">
            <a:extLst>
              <a:ext uri="{FF2B5EF4-FFF2-40B4-BE49-F238E27FC236}">
                <a16:creationId xmlns:a16="http://schemas.microsoft.com/office/drawing/2014/main" id="{8DD9F9F4-257E-40E6-A3FB-7B2C3537BD6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993ABF9-7403-487C-B223-424D6CEE8338}"/>
              </a:ext>
            </a:extLst>
          </p:cNvPr>
          <p:cNvSpPr>
            <a:spLocks noGrp="1"/>
          </p:cNvSpPr>
          <p:nvPr>
            <p:ph type="sldNum" sz="quarter" idx="12"/>
          </p:nvPr>
        </p:nvSpPr>
        <p:spPr/>
        <p:txBody>
          <a:bodyPr/>
          <a:lstStyle/>
          <a:p>
            <a:fld id="{6F0B3E86-142F-4343-B6E7-E8BEB84C9C04}" type="slidenum">
              <a:rPr lang="en-GB" smtClean="0"/>
              <a:t>‹#›</a:t>
            </a:fld>
            <a:endParaRPr lang="en-GB"/>
          </a:p>
        </p:txBody>
      </p:sp>
    </p:spTree>
    <p:extLst>
      <p:ext uri="{BB962C8B-B14F-4D97-AF65-F5344CB8AC3E}">
        <p14:creationId xmlns:p14="http://schemas.microsoft.com/office/powerpoint/2010/main" val="3492957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55A497-BDDC-4595-BA39-D03C0CEF687F}"/>
              </a:ext>
            </a:extLst>
          </p:cNvPr>
          <p:cNvSpPr>
            <a:spLocks noGrp="1"/>
          </p:cNvSpPr>
          <p:nvPr>
            <p:ph type="dt" sz="half" idx="10"/>
          </p:nvPr>
        </p:nvSpPr>
        <p:spPr/>
        <p:txBody>
          <a:bodyPr/>
          <a:lstStyle/>
          <a:p>
            <a:fld id="{DAFFB494-4676-4E8C-AB4D-5686CF603422}" type="datetimeFigureOut">
              <a:rPr lang="en-GB" smtClean="0"/>
              <a:t>18/07/2024</a:t>
            </a:fld>
            <a:endParaRPr lang="en-GB"/>
          </a:p>
        </p:txBody>
      </p:sp>
      <p:sp>
        <p:nvSpPr>
          <p:cNvPr id="3" name="Footer Placeholder 2">
            <a:extLst>
              <a:ext uri="{FF2B5EF4-FFF2-40B4-BE49-F238E27FC236}">
                <a16:creationId xmlns:a16="http://schemas.microsoft.com/office/drawing/2014/main" id="{9C01492E-F541-4CEB-8B7B-53F14D206CC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3DB3426-6AC2-4343-8255-67A841E041D6}"/>
              </a:ext>
            </a:extLst>
          </p:cNvPr>
          <p:cNvSpPr>
            <a:spLocks noGrp="1"/>
          </p:cNvSpPr>
          <p:nvPr>
            <p:ph type="sldNum" sz="quarter" idx="12"/>
          </p:nvPr>
        </p:nvSpPr>
        <p:spPr/>
        <p:txBody>
          <a:bodyPr/>
          <a:lstStyle/>
          <a:p>
            <a:fld id="{6F0B3E86-142F-4343-B6E7-E8BEB84C9C04}" type="slidenum">
              <a:rPr lang="en-GB" smtClean="0"/>
              <a:t>‹#›</a:t>
            </a:fld>
            <a:endParaRPr lang="en-GB"/>
          </a:p>
        </p:txBody>
      </p:sp>
    </p:spTree>
    <p:extLst>
      <p:ext uri="{BB962C8B-B14F-4D97-AF65-F5344CB8AC3E}">
        <p14:creationId xmlns:p14="http://schemas.microsoft.com/office/powerpoint/2010/main" val="3287696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5985E-AF7E-4298-AD10-904A152C63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CF6FC74-C434-4D3F-ABA3-5911B68399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C3744EB-A76E-4378-A8F9-4F260A329F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B861BA5-8EFD-4BFA-8C4E-CD7E66D258B4}"/>
              </a:ext>
            </a:extLst>
          </p:cNvPr>
          <p:cNvSpPr>
            <a:spLocks noGrp="1"/>
          </p:cNvSpPr>
          <p:nvPr>
            <p:ph type="dt" sz="half" idx="10"/>
          </p:nvPr>
        </p:nvSpPr>
        <p:spPr/>
        <p:txBody>
          <a:bodyPr/>
          <a:lstStyle/>
          <a:p>
            <a:fld id="{DAFFB494-4676-4E8C-AB4D-5686CF603422}" type="datetimeFigureOut">
              <a:rPr lang="en-GB" smtClean="0"/>
              <a:t>18/07/2024</a:t>
            </a:fld>
            <a:endParaRPr lang="en-GB"/>
          </a:p>
        </p:txBody>
      </p:sp>
      <p:sp>
        <p:nvSpPr>
          <p:cNvPr id="6" name="Footer Placeholder 5">
            <a:extLst>
              <a:ext uri="{FF2B5EF4-FFF2-40B4-BE49-F238E27FC236}">
                <a16:creationId xmlns:a16="http://schemas.microsoft.com/office/drawing/2014/main" id="{CE323EC8-086D-492E-B770-504F51C5027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A008180-40A0-46DA-A106-9EFF2889A584}"/>
              </a:ext>
            </a:extLst>
          </p:cNvPr>
          <p:cNvSpPr>
            <a:spLocks noGrp="1"/>
          </p:cNvSpPr>
          <p:nvPr>
            <p:ph type="sldNum" sz="quarter" idx="12"/>
          </p:nvPr>
        </p:nvSpPr>
        <p:spPr/>
        <p:txBody>
          <a:bodyPr/>
          <a:lstStyle/>
          <a:p>
            <a:fld id="{6F0B3E86-142F-4343-B6E7-E8BEB84C9C04}" type="slidenum">
              <a:rPr lang="en-GB" smtClean="0"/>
              <a:t>‹#›</a:t>
            </a:fld>
            <a:endParaRPr lang="en-GB"/>
          </a:p>
        </p:txBody>
      </p:sp>
    </p:spTree>
    <p:extLst>
      <p:ext uri="{BB962C8B-B14F-4D97-AF65-F5344CB8AC3E}">
        <p14:creationId xmlns:p14="http://schemas.microsoft.com/office/powerpoint/2010/main" val="730417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DCB00-074B-45CA-B6A0-79AC84FB25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8B4FF76-622C-4F74-AF54-1F2E5DF0E9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ACC0DC7-843E-43CD-8000-DBF63B7B91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2BF0109-3CB2-4E08-8D33-2EF37FF05F27}"/>
              </a:ext>
            </a:extLst>
          </p:cNvPr>
          <p:cNvSpPr>
            <a:spLocks noGrp="1"/>
          </p:cNvSpPr>
          <p:nvPr>
            <p:ph type="dt" sz="half" idx="10"/>
          </p:nvPr>
        </p:nvSpPr>
        <p:spPr/>
        <p:txBody>
          <a:bodyPr/>
          <a:lstStyle/>
          <a:p>
            <a:fld id="{DAFFB494-4676-4E8C-AB4D-5686CF603422}" type="datetimeFigureOut">
              <a:rPr lang="en-GB" smtClean="0"/>
              <a:t>18/07/2024</a:t>
            </a:fld>
            <a:endParaRPr lang="en-GB"/>
          </a:p>
        </p:txBody>
      </p:sp>
      <p:sp>
        <p:nvSpPr>
          <p:cNvPr id="6" name="Footer Placeholder 5">
            <a:extLst>
              <a:ext uri="{FF2B5EF4-FFF2-40B4-BE49-F238E27FC236}">
                <a16:creationId xmlns:a16="http://schemas.microsoft.com/office/drawing/2014/main" id="{97C9FE3E-99F5-45FC-B03D-500C7C38958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C11BFDE-3540-4F03-A9B9-4C2E56C9EF11}"/>
              </a:ext>
            </a:extLst>
          </p:cNvPr>
          <p:cNvSpPr>
            <a:spLocks noGrp="1"/>
          </p:cNvSpPr>
          <p:nvPr>
            <p:ph type="sldNum" sz="quarter" idx="12"/>
          </p:nvPr>
        </p:nvSpPr>
        <p:spPr/>
        <p:txBody>
          <a:bodyPr/>
          <a:lstStyle/>
          <a:p>
            <a:fld id="{6F0B3E86-142F-4343-B6E7-E8BEB84C9C04}" type="slidenum">
              <a:rPr lang="en-GB" smtClean="0"/>
              <a:t>‹#›</a:t>
            </a:fld>
            <a:endParaRPr lang="en-GB"/>
          </a:p>
        </p:txBody>
      </p:sp>
    </p:spTree>
    <p:extLst>
      <p:ext uri="{BB962C8B-B14F-4D97-AF65-F5344CB8AC3E}">
        <p14:creationId xmlns:p14="http://schemas.microsoft.com/office/powerpoint/2010/main" val="3056249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591504-6202-4427-9D75-33F5A4D654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E3B45A9-6CF5-41F6-BC6C-73D34A14DB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EF1F35-21B3-495F-B064-4E295DFC64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FFB494-4676-4E8C-AB4D-5686CF603422}" type="datetimeFigureOut">
              <a:rPr lang="en-GB" smtClean="0"/>
              <a:t>18/07/2024</a:t>
            </a:fld>
            <a:endParaRPr lang="en-GB"/>
          </a:p>
        </p:txBody>
      </p:sp>
      <p:sp>
        <p:nvSpPr>
          <p:cNvPr id="5" name="Footer Placeholder 4">
            <a:extLst>
              <a:ext uri="{FF2B5EF4-FFF2-40B4-BE49-F238E27FC236}">
                <a16:creationId xmlns:a16="http://schemas.microsoft.com/office/drawing/2014/main" id="{2CFF6F50-FEB9-435B-902B-B9EF98B1E7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453C36C-6707-4F55-8036-51BE9AC919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0B3E86-142F-4343-B6E7-E8BEB84C9C04}" type="slidenum">
              <a:rPr lang="en-GB" smtClean="0"/>
              <a:t>‹#›</a:t>
            </a:fld>
            <a:endParaRPr lang="en-GB"/>
          </a:p>
        </p:txBody>
      </p:sp>
    </p:spTree>
    <p:extLst>
      <p:ext uri="{BB962C8B-B14F-4D97-AF65-F5344CB8AC3E}">
        <p14:creationId xmlns:p14="http://schemas.microsoft.com/office/powerpoint/2010/main" val="19218315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8BEB372D-FC14-4101-9489-474D080BE7AE}"/>
              </a:ext>
            </a:extLst>
          </p:cNvPr>
          <p:cNvSpPr>
            <a:spLocks noGrp="1"/>
          </p:cNvSpPr>
          <p:nvPr>
            <p:ph type="ctrTitle"/>
          </p:nvPr>
        </p:nvSpPr>
        <p:spPr>
          <a:xfrm>
            <a:off x="2498745" y="153210"/>
            <a:ext cx="7429500" cy="273090"/>
          </a:xfrm>
        </p:spPr>
        <p:txBody>
          <a:bodyPr numCol="1">
            <a:noAutofit/>
          </a:bodyPr>
          <a:lstStyle/>
          <a:p>
            <a:r>
              <a:rPr lang="en-US" sz="1800" b="1" dirty="0">
                <a:latin typeface="CCW Cursive Arrow 1" panose="03050602040000000000" pitchFamily="66" charset="0"/>
              </a:rPr>
              <a:t> </a:t>
            </a:r>
          </a:p>
        </p:txBody>
      </p:sp>
      <p:graphicFrame>
        <p:nvGraphicFramePr>
          <p:cNvPr id="11" name="Table 10">
            <a:extLst>
              <a:ext uri="{FF2B5EF4-FFF2-40B4-BE49-F238E27FC236}">
                <a16:creationId xmlns:a16="http://schemas.microsoft.com/office/drawing/2014/main" id="{A2328510-EE89-4A40-8F5C-60DB465F297E}"/>
              </a:ext>
            </a:extLst>
          </p:cNvPr>
          <p:cNvGraphicFramePr>
            <a:graphicFrameLocks noGrp="1"/>
          </p:cNvGraphicFramePr>
          <p:nvPr>
            <p:extLst>
              <p:ext uri="{D42A27DB-BD31-4B8C-83A1-F6EECF244321}">
                <p14:modId xmlns:p14="http://schemas.microsoft.com/office/powerpoint/2010/main" val="817376166"/>
              </p:ext>
            </p:extLst>
          </p:nvPr>
        </p:nvGraphicFramePr>
        <p:xfrm>
          <a:off x="559390" y="518394"/>
          <a:ext cx="3428305" cy="6106614"/>
        </p:xfrm>
        <a:graphic>
          <a:graphicData uri="http://schemas.openxmlformats.org/drawingml/2006/table">
            <a:tbl>
              <a:tblPr firstRow="1" bandRow="1">
                <a:tableStyleId>{5C22544A-7EE6-4342-B048-85BDC9FD1C3A}</a:tableStyleId>
              </a:tblPr>
              <a:tblGrid>
                <a:gridCol w="1316433">
                  <a:extLst>
                    <a:ext uri="{9D8B030D-6E8A-4147-A177-3AD203B41FA5}">
                      <a16:colId xmlns:a16="http://schemas.microsoft.com/office/drawing/2014/main" val="20002"/>
                    </a:ext>
                  </a:extLst>
                </a:gridCol>
                <a:gridCol w="2111872">
                  <a:extLst>
                    <a:ext uri="{9D8B030D-6E8A-4147-A177-3AD203B41FA5}">
                      <a16:colId xmlns:a16="http://schemas.microsoft.com/office/drawing/2014/main" val="20001"/>
                    </a:ext>
                  </a:extLst>
                </a:gridCol>
              </a:tblGrid>
              <a:tr h="429688">
                <a:tc gridSpan="2">
                  <a:txBody>
                    <a:bodyPr/>
                    <a:lstStyle/>
                    <a:p>
                      <a:pPr marL="0" marR="0" lvl="0" indent="0" algn="ctr" defTabSz="914400" rtl="0" eaLnBrk="1" latinLnBrk="0" hangingPunct="1">
                        <a:lnSpc>
                          <a:spcPct val="100000"/>
                        </a:lnSpc>
                        <a:spcBef>
                          <a:spcPts val="0"/>
                        </a:spcBef>
                        <a:spcAft>
                          <a:spcPts val="0"/>
                        </a:spcAft>
                        <a:buClrTx/>
                        <a:buSzTx/>
                        <a:buFontTx/>
                        <a:buNone/>
                        <a:tabLst/>
                        <a:defRPr/>
                      </a:pPr>
                      <a:r>
                        <a:rPr lang="en-US" sz="1100" dirty="0">
                          <a:latin typeface="CCW Cursive Writing 1" panose="03050602040000000000" pitchFamily="66" charset="0"/>
                        </a:rPr>
                        <a:t>Key Vocabulary</a:t>
                      </a:r>
                    </a:p>
                  </a:txBody>
                  <a:tcPr marL="74295" marR="74295" marT="37148" marB="37148"/>
                </a:tc>
                <a:tc hMerge="1">
                  <a:txBody>
                    <a:bodyPr/>
                    <a:lstStyle/>
                    <a:p>
                      <a:endParaRPr lang="en-US" sz="1500" dirty="0"/>
                    </a:p>
                  </a:txBody>
                  <a:tcPr marL="74295" marR="74295" marT="37148" marB="37148"/>
                </a:tc>
                <a:extLst>
                  <a:ext uri="{0D108BD9-81ED-4DB2-BD59-A6C34878D82A}">
                    <a16:rowId xmlns:a16="http://schemas.microsoft.com/office/drawing/2014/main" val="10000"/>
                  </a:ext>
                </a:extLst>
              </a:tr>
              <a:tr h="636000">
                <a:tc>
                  <a:txBody>
                    <a:bodyPr/>
                    <a:lstStyle/>
                    <a:p>
                      <a:pPr algn="l">
                        <a:lnSpc>
                          <a:spcPct val="107000"/>
                        </a:lnSpc>
                        <a:spcAft>
                          <a:spcPts val="800"/>
                        </a:spcAft>
                      </a:pPr>
                      <a:r>
                        <a:rPr lang="en-US" sz="900" b="1" dirty="0">
                          <a:effectLst/>
                          <a:latin typeface="CCW Cursive Writing 1" panose="03050602040000000000" pitchFamily="66" charset="0"/>
                          <a:ea typeface="Calibri" panose="020F0502020204030204" pitchFamily="34" charset="0"/>
                          <a:cs typeface="Times New Roman" panose="02020603050405020304" pitchFamily="18" charset="0"/>
                        </a:rPr>
                        <a:t>Adaptations </a:t>
                      </a:r>
                      <a:endParaRPr lang="en-GB" sz="900" b="1" dirty="0">
                        <a:effectLst/>
                        <a:latin typeface="CCW Cursive Writing 1" panose="03050602040000000000" pitchFamily="66"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US" sz="800" dirty="0">
                          <a:effectLst/>
                          <a:latin typeface="CCW Cursive Writing 1" panose="03050602040000000000" pitchFamily="66" charset="0"/>
                          <a:ea typeface="Calibri" panose="020F0502020204030204" pitchFamily="34" charset="0"/>
                          <a:cs typeface="Times New Roman" panose="02020603050405020304" pitchFamily="18" charset="0"/>
                        </a:rPr>
                        <a:t>Characteristics of a living thing which help it to survive in its environment.</a:t>
                      </a:r>
                      <a:endParaRPr lang="en-GB" sz="800" dirty="0">
                        <a:effectLst/>
                        <a:latin typeface="CCW Cursive Writing 1" panose="03050602040000000000" pitchFamily="66"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609255">
                <a:tc>
                  <a:txBody>
                    <a:bodyPr/>
                    <a:lstStyle/>
                    <a:p>
                      <a:pPr algn="l">
                        <a:lnSpc>
                          <a:spcPct val="107000"/>
                        </a:lnSpc>
                        <a:spcAft>
                          <a:spcPts val="800"/>
                        </a:spcAft>
                      </a:pPr>
                      <a:r>
                        <a:rPr lang="en-US" sz="900" b="1" dirty="0">
                          <a:effectLst/>
                          <a:latin typeface="CCW Cursive Writing 1" panose="03050602040000000000" pitchFamily="66" charset="0"/>
                          <a:ea typeface="Calibri" panose="020F0502020204030204" pitchFamily="34" charset="0"/>
                          <a:cs typeface="Times New Roman" panose="02020603050405020304" pitchFamily="18" charset="0"/>
                        </a:rPr>
                        <a:t>Climate change</a:t>
                      </a:r>
                      <a:endParaRPr lang="en-GB" sz="900" b="1" dirty="0">
                        <a:effectLst/>
                        <a:latin typeface="CCW Cursive Writing 1" panose="03050602040000000000" pitchFamily="66"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US" sz="800" dirty="0">
                          <a:effectLst/>
                          <a:latin typeface="CCW Cursive Writing 1" panose="03050602040000000000" pitchFamily="66" charset="0"/>
                          <a:ea typeface="Calibri" panose="020F0502020204030204" pitchFamily="34" charset="0"/>
                          <a:cs typeface="Times New Roman" panose="02020603050405020304" pitchFamily="18" charset="0"/>
                        </a:rPr>
                        <a:t>Permanent changes to weather patterns. </a:t>
                      </a:r>
                      <a:endParaRPr lang="en-GB" sz="800" dirty="0">
                        <a:effectLst/>
                        <a:latin typeface="CCW Cursive Writing 1" panose="03050602040000000000" pitchFamily="66"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599651">
                <a:tc>
                  <a:txBody>
                    <a:bodyPr/>
                    <a:lstStyle/>
                    <a:p>
                      <a:pPr algn="l">
                        <a:lnSpc>
                          <a:spcPct val="107000"/>
                        </a:lnSpc>
                        <a:spcAft>
                          <a:spcPts val="800"/>
                        </a:spcAft>
                      </a:pPr>
                      <a:r>
                        <a:rPr lang="en-US" sz="900" b="1" dirty="0">
                          <a:effectLst/>
                          <a:latin typeface="CCW Cursive Writing 1" panose="03050602040000000000" pitchFamily="66" charset="0"/>
                          <a:ea typeface="Calibri" panose="020F0502020204030204" pitchFamily="34" charset="0"/>
                          <a:cs typeface="Times New Roman" panose="02020603050405020304" pitchFamily="18" charset="0"/>
                        </a:rPr>
                        <a:t>Depth</a:t>
                      </a:r>
                      <a:endParaRPr lang="en-GB" sz="900" b="1" dirty="0">
                        <a:effectLst/>
                        <a:latin typeface="CCW Cursive Writing 1" panose="03050602040000000000" pitchFamily="66"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US" sz="800" dirty="0">
                          <a:effectLst/>
                          <a:latin typeface="CCW Cursive Writing 1" panose="03050602040000000000" pitchFamily="66" charset="0"/>
                          <a:ea typeface="Calibri" panose="020F0502020204030204" pitchFamily="34" charset="0"/>
                          <a:cs typeface="Times New Roman" panose="02020603050405020304" pitchFamily="18" charset="0"/>
                        </a:rPr>
                        <a:t>How deep something (such as an ocean) is.</a:t>
                      </a:r>
                      <a:endParaRPr lang="en-GB" sz="800" dirty="0">
                        <a:effectLst/>
                        <a:latin typeface="CCW Cursive Writing 1" panose="03050602040000000000" pitchFamily="66"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662380">
                <a:tc>
                  <a:txBody>
                    <a:bodyPr/>
                    <a:lstStyle/>
                    <a:p>
                      <a:pPr algn="l">
                        <a:lnSpc>
                          <a:spcPct val="107000"/>
                        </a:lnSpc>
                        <a:spcAft>
                          <a:spcPts val="800"/>
                        </a:spcAft>
                      </a:pPr>
                      <a:r>
                        <a:rPr lang="en-US" sz="900" b="1" dirty="0">
                          <a:effectLst/>
                          <a:latin typeface="CCW Cursive Writing 1" panose="03050602040000000000" pitchFamily="66" charset="0"/>
                          <a:ea typeface="Calibri" panose="020F0502020204030204" pitchFamily="34" charset="0"/>
                          <a:cs typeface="Times New Roman" panose="02020603050405020304" pitchFamily="18" charset="0"/>
                        </a:rPr>
                        <a:t>Fossil fuels</a:t>
                      </a:r>
                      <a:endParaRPr lang="en-GB" sz="900" b="1" dirty="0">
                        <a:effectLst/>
                        <a:latin typeface="CCW Cursive Writing 1" panose="03050602040000000000" pitchFamily="66"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US" sz="800" b="0" i="0" kern="1200" dirty="0">
                          <a:solidFill>
                            <a:schemeClr val="dk1"/>
                          </a:solidFill>
                          <a:effectLst/>
                          <a:latin typeface="CCW Cursive Writing 1" panose="03050602040000000000" pitchFamily="66" charset="0"/>
                          <a:ea typeface="+mn-ea"/>
                          <a:cs typeface="+mn-cs"/>
                        </a:rPr>
                        <a:t>Energy such as coal, oil or natural gas that are formed from the remains of dead organisms.</a:t>
                      </a:r>
                      <a:endParaRPr lang="en-GB" sz="800" dirty="0">
                        <a:effectLst/>
                        <a:latin typeface="CCW Cursive Writing 1" panose="03050602040000000000" pitchFamily="66"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475239">
                <a:tc>
                  <a:txBody>
                    <a:bodyPr/>
                    <a:lstStyle/>
                    <a:p>
                      <a:pPr algn="l">
                        <a:lnSpc>
                          <a:spcPct val="107000"/>
                        </a:lnSpc>
                        <a:spcAft>
                          <a:spcPts val="800"/>
                        </a:spcAft>
                      </a:pPr>
                      <a:r>
                        <a:rPr lang="en-US" sz="900" b="1" dirty="0">
                          <a:effectLst/>
                          <a:latin typeface="CCW Cursive Writing 1" panose="03050602040000000000" pitchFamily="66" charset="0"/>
                          <a:ea typeface="Calibri" panose="020F0502020204030204" pitchFamily="34" charset="0"/>
                          <a:cs typeface="Times New Roman" panose="02020603050405020304" pitchFamily="18" charset="0"/>
                        </a:rPr>
                        <a:t>Global warming</a:t>
                      </a:r>
                      <a:endParaRPr lang="en-GB" sz="900" b="1" dirty="0">
                        <a:effectLst/>
                        <a:latin typeface="CCW Cursive Writing 1" panose="03050602040000000000" pitchFamily="66"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US" sz="800" dirty="0">
                          <a:effectLst/>
                          <a:latin typeface="CCW Cursive Writing 1" panose="03050602040000000000" pitchFamily="66" charset="0"/>
                          <a:ea typeface="Calibri" panose="020F0502020204030204" pitchFamily="34" charset="0"/>
                          <a:cs typeface="Times New Roman" panose="02020603050405020304" pitchFamily="18" charset="0"/>
                        </a:rPr>
                        <a:t>The process of the Earth warming up. </a:t>
                      </a:r>
                      <a:endParaRPr lang="en-GB" sz="800" dirty="0">
                        <a:effectLst/>
                        <a:latin typeface="CCW Cursive Writing 1" panose="03050602040000000000" pitchFamily="66"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515099">
                <a:tc>
                  <a:txBody>
                    <a:bodyPr/>
                    <a:lstStyle/>
                    <a:p>
                      <a:pPr algn="l">
                        <a:lnSpc>
                          <a:spcPct val="107000"/>
                        </a:lnSpc>
                        <a:spcAft>
                          <a:spcPts val="800"/>
                        </a:spcAft>
                      </a:pPr>
                      <a:r>
                        <a:rPr lang="en-US" sz="900" b="1" dirty="0">
                          <a:effectLst/>
                          <a:latin typeface="CCW Cursive Writing 1" panose="03050602040000000000" pitchFamily="66" charset="0"/>
                          <a:ea typeface="Calibri" panose="020F0502020204030204" pitchFamily="34" charset="0"/>
                          <a:cs typeface="Times New Roman" panose="02020603050405020304" pitchFamily="18" charset="0"/>
                        </a:rPr>
                        <a:t>Great Barrier Reef</a:t>
                      </a:r>
                      <a:endParaRPr lang="en-GB" sz="900" b="1" dirty="0">
                        <a:effectLst/>
                        <a:latin typeface="CCW Cursive Writing 1" panose="03050602040000000000" pitchFamily="66"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US" sz="800" dirty="0">
                          <a:effectLst/>
                          <a:latin typeface="CCW Cursive Writing 1" panose="03050602040000000000" pitchFamily="66" charset="0"/>
                          <a:ea typeface="Calibri" panose="020F0502020204030204" pitchFamily="34" charset="0"/>
                          <a:cs typeface="Times New Roman" panose="02020603050405020304" pitchFamily="18" charset="0"/>
                        </a:rPr>
                        <a:t>A gigantic coral reef, located off the coast of Australia.</a:t>
                      </a:r>
                      <a:endParaRPr lang="en-GB" sz="800" dirty="0">
                        <a:effectLst/>
                        <a:latin typeface="CCW Cursive Writing 1" panose="03050602040000000000" pitchFamily="66"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32263478"/>
                  </a:ext>
                </a:extLst>
              </a:tr>
              <a:tr h="609255">
                <a:tc>
                  <a:txBody>
                    <a:bodyPr/>
                    <a:lstStyle/>
                    <a:p>
                      <a:pPr algn="l">
                        <a:lnSpc>
                          <a:spcPct val="107000"/>
                        </a:lnSpc>
                        <a:spcAft>
                          <a:spcPts val="800"/>
                        </a:spcAft>
                      </a:pPr>
                      <a:r>
                        <a:rPr lang="en-US" sz="900" b="1" dirty="0">
                          <a:effectLst/>
                          <a:latin typeface="CCW Cursive Writing 1" panose="03050602040000000000" pitchFamily="66" charset="0"/>
                          <a:ea typeface="Calibri" panose="020F0502020204030204" pitchFamily="34" charset="0"/>
                          <a:cs typeface="Times New Roman" panose="02020603050405020304" pitchFamily="18" charset="0"/>
                        </a:rPr>
                        <a:t>Greenhouse gases</a:t>
                      </a:r>
                      <a:endParaRPr lang="en-GB" sz="900" b="1" dirty="0">
                        <a:effectLst/>
                        <a:latin typeface="CCW Cursive Writing 1" panose="03050602040000000000" pitchFamily="66"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US" sz="800" dirty="0">
                          <a:effectLst/>
                          <a:latin typeface="CCW Cursive Writing 1" panose="03050602040000000000" pitchFamily="66" charset="0"/>
                          <a:ea typeface="Calibri" panose="020F0502020204030204" pitchFamily="34" charset="0"/>
                          <a:cs typeface="Times New Roman" panose="02020603050405020304" pitchFamily="18" charset="0"/>
                        </a:rPr>
                        <a:t>Gases which trap heat in the Earth’s atmosphere, causing global warming. </a:t>
                      </a:r>
                      <a:endParaRPr lang="en-GB" sz="800" dirty="0">
                        <a:effectLst/>
                        <a:latin typeface="CCW Cursive Writing 1" panose="03050602040000000000" pitchFamily="66"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68278743"/>
                  </a:ext>
                </a:extLst>
              </a:tr>
              <a:tr h="431315">
                <a:tc>
                  <a:txBody>
                    <a:bodyPr/>
                    <a:lstStyle/>
                    <a:p>
                      <a:pPr algn="l">
                        <a:lnSpc>
                          <a:spcPct val="107000"/>
                        </a:lnSpc>
                        <a:spcAft>
                          <a:spcPts val="800"/>
                        </a:spcAft>
                      </a:pPr>
                      <a:r>
                        <a:rPr lang="en-US" sz="900" b="1" dirty="0">
                          <a:effectLst/>
                          <a:latin typeface="CCW Cursive Writing 1" panose="03050602040000000000" pitchFamily="66" charset="0"/>
                          <a:ea typeface="Calibri" panose="020F0502020204030204" pitchFamily="34" charset="0"/>
                          <a:cs typeface="Times New Roman" panose="02020603050405020304" pitchFamily="18" charset="0"/>
                        </a:rPr>
                        <a:t>Natural resources</a:t>
                      </a:r>
                      <a:endParaRPr lang="en-GB" sz="900" b="1" dirty="0">
                        <a:effectLst/>
                        <a:latin typeface="CCW Cursive Writing 1" panose="03050602040000000000" pitchFamily="66"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US" sz="800" dirty="0">
                          <a:effectLst/>
                          <a:latin typeface="CCW Cursive Writing 1" panose="03050602040000000000" pitchFamily="66" charset="0"/>
                          <a:ea typeface="Calibri" panose="020F0502020204030204" pitchFamily="34" charset="0"/>
                          <a:cs typeface="Times New Roman" panose="02020603050405020304" pitchFamily="18" charset="0"/>
                        </a:rPr>
                        <a:t>Materials or substances that can be found in nature.</a:t>
                      </a:r>
                      <a:endParaRPr lang="en-GB" sz="800" dirty="0">
                        <a:effectLst/>
                        <a:latin typeface="CCW Cursive Writing 1" panose="03050602040000000000" pitchFamily="66"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49023274"/>
                  </a:ext>
                </a:extLst>
              </a:tr>
              <a:tr h="609255">
                <a:tc>
                  <a:txBody>
                    <a:bodyPr/>
                    <a:lstStyle/>
                    <a:p>
                      <a:pPr algn="l">
                        <a:lnSpc>
                          <a:spcPct val="107000"/>
                        </a:lnSpc>
                        <a:spcAft>
                          <a:spcPts val="800"/>
                        </a:spcAft>
                      </a:pPr>
                      <a:r>
                        <a:rPr lang="en-US" sz="900" b="1" dirty="0">
                          <a:effectLst/>
                          <a:latin typeface="CCW Cursive Writing 1" panose="03050602040000000000" pitchFamily="66" charset="0"/>
                          <a:ea typeface="Calibri" panose="020F0502020204030204" pitchFamily="34" charset="0"/>
                          <a:cs typeface="Times New Roman" panose="02020603050405020304" pitchFamily="18" charset="0"/>
                        </a:rPr>
                        <a:t>Pressure</a:t>
                      </a:r>
                      <a:endParaRPr lang="en-GB" sz="900" b="1" dirty="0">
                        <a:effectLst/>
                        <a:latin typeface="CCW Cursive Writing 1" panose="03050602040000000000" pitchFamily="66"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US" sz="800" dirty="0">
                          <a:effectLst/>
                          <a:latin typeface="CCW Cursive Writing 1" panose="03050602040000000000" pitchFamily="66" charset="0"/>
                          <a:ea typeface="Calibri" panose="020F0502020204030204" pitchFamily="34" charset="0"/>
                          <a:cs typeface="Times New Roman" panose="02020603050405020304" pitchFamily="18" charset="0"/>
                        </a:rPr>
                        <a:t>The force put upon something e.g. a human.</a:t>
                      </a:r>
                      <a:endParaRPr lang="en-GB" sz="800" dirty="0">
                        <a:effectLst/>
                        <a:latin typeface="CCW Cursive Writing 1" panose="03050602040000000000" pitchFamily="66"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46617851"/>
                  </a:ext>
                </a:extLst>
              </a:tr>
              <a:tr h="529477">
                <a:tc>
                  <a:txBody>
                    <a:bodyPr/>
                    <a:lstStyle/>
                    <a:p>
                      <a:pPr algn="l">
                        <a:lnSpc>
                          <a:spcPct val="107000"/>
                        </a:lnSpc>
                        <a:spcAft>
                          <a:spcPts val="800"/>
                        </a:spcAft>
                      </a:pPr>
                      <a:r>
                        <a:rPr lang="en-US" sz="900" b="1" dirty="0">
                          <a:effectLst/>
                          <a:latin typeface="CCW Cursive Writing 1" panose="03050602040000000000" pitchFamily="66" charset="0"/>
                          <a:ea typeface="Calibri" panose="020F0502020204030204" pitchFamily="34" charset="0"/>
                          <a:cs typeface="Times New Roman" panose="02020603050405020304" pitchFamily="18" charset="0"/>
                        </a:rPr>
                        <a:t>Z</a:t>
                      </a:r>
                      <a:r>
                        <a:rPr lang="en-GB" sz="900" b="1" dirty="0">
                          <a:effectLst/>
                          <a:latin typeface="CCW Cursive Writing 1" panose="03050602040000000000" pitchFamily="66" charset="0"/>
                          <a:ea typeface="Calibri" panose="020F0502020204030204" pitchFamily="34" charset="0"/>
                          <a:cs typeface="Times New Roman" panose="02020603050405020304" pitchFamily="18" charset="0"/>
                        </a:rPr>
                        <a:t>ones of the sea</a:t>
                      </a:r>
                    </a:p>
                  </a:txBody>
                  <a:tcPr marL="68580" marR="68580" marT="0" marB="0"/>
                </a:tc>
                <a:tc>
                  <a:txBody>
                    <a:bodyPr/>
                    <a:lstStyle/>
                    <a:p>
                      <a:pPr algn="l">
                        <a:lnSpc>
                          <a:spcPct val="107000"/>
                        </a:lnSpc>
                        <a:spcAft>
                          <a:spcPts val="800"/>
                        </a:spcAft>
                      </a:pPr>
                      <a:r>
                        <a:rPr lang="en-US" sz="800" dirty="0">
                          <a:effectLst/>
                          <a:latin typeface="CCW Cursive Writing 1" panose="03050602040000000000" pitchFamily="66" charset="0"/>
                          <a:ea typeface="Calibri" panose="020F0502020204030204" pitchFamily="34" charset="0"/>
                          <a:cs typeface="Times New Roman" panose="02020603050405020304" pitchFamily="18" charset="0"/>
                        </a:rPr>
                        <a:t>The different layers of the sea (sunlight, twilight, midnight, abyss, trenches).</a:t>
                      </a:r>
                      <a:endParaRPr lang="en-GB" sz="800" dirty="0">
                        <a:effectLst/>
                        <a:latin typeface="CCW Cursive Writing 1" panose="03050602040000000000" pitchFamily="66"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19202902"/>
                  </a:ext>
                </a:extLst>
              </a:tr>
            </a:tbl>
          </a:graphicData>
        </a:graphic>
      </p:graphicFrame>
      <p:graphicFrame>
        <p:nvGraphicFramePr>
          <p:cNvPr id="12" name="Table 11">
            <a:extLst>
              <a:ext uri="{FF2B5EF4-FFF2-40B4-BE49-F238E27FC236}">
                <a16:creationId xmlns:a16="http://schemas.microsoft.com/office/drawing/2014/main" id="{9CB7929C-9DA4-464B-94BE-7E2EBE297DB9}"/>
              </a:ext>
            </a:extLst>
          </p:cNvPr>
          <p:cNvGraphicFramePr>
            <a:graphicFrameLocks noGrp="1"/>
          </p:cNvGraphicFramePr>
          <p:nvPr>
            <p:extLst>
              <p:ext uri="{D42A27DB-BD31-4B8C-83A1-F6EECF244321}">
                <p14:modId xmlns:p14="http://schemas.microsoft.com/office/powerpoint/2010/main" val="440189087"/>
              </p:ext>
            </p:extLst>
          </p:nvPr>
        </p:nvGraphicFramePr>
        <p:xfrm>
          <a:off x="4011206" y="3134662"/>
          <a:ext cx="3428305" cy="3490346"/>
        </p:xfrm>
        <a:graphic>
          <a:graphicData uri="http://schemas.openxmlformats.org/drawingml/2006/table">
            <a:tbl>
              <a:tblPr firstRow="1" bandRow="1">
                <a:tableStyleId>{21E4AEA4-8DFA-4A89-87EB-49C32662AFE0}</a:tableStyleId>
              </a:tblPr>
              <a:tblGrid>
                <a:gridCol w="255204">
                  <a:extLst>
                    <a:ext uri="{9D8B030D-6E8A-4147-A177-3AD203B41FA5}">
                      <a16:colId xmlns:a16="http://schemas.microsoft.com/office/drawing/2014/main" val="20000"/>
                    </a:ext>
                  </a:extLst>
                </a:gridCol>
                <a:gridCol w="1169586">
                  <a:extLst>
                    <a:ext uri="{9D8B030D-6E8A-4147-A177-3AD203B41FA5}">
                      <a16:colId xmlns:a16="http://schemas.microsoft.com/office/drawing/2014/main" val="20001"/>
                    </a:ext>
                  </a:extLst>
                </a:gridCol>
                <a:gridCol w="2003515">
                  <a:extLst>
                    <a:ext uri="{9D8B030D-6E8A-4147-A177-3AD203B41FA5}">
                      <a16:colId xmlns:a16="http://schemas.microsoft.com/office/drawing/2014/main" val="3827066675"/>
                    </a:ext>
                  </a:extLst>
                </a:gridCol>
              </a:tblGrid>
              <a:tr h="284963">
                <a:tc gridSpan="3">
                  <a:txBody>
                    <a:bodyPr/>
                    <a:lstStyle/>
                    <a:p>
                      <a:pPr algn="ctr"/>
                      <a:r>
                        <a:rPr lang="en-GB" altLang="en-GB" sz="1600" dirty="0">
                          <a:latin typeface="XCCW Joined 1a" panose="03050602040000000000" pitchFamily="66" charset="0"/>
                        </a:rPr>
                        <a:t>Prior Knowledge </a:t>
                      </a:r>
                    </a:p>
                  </a:txBody>
                  <a:tcPr marL="74295" marR="74295" marT="37148" marB="37148"/>
                </a:tc>
                <a:tc hMerge="1">
                  <a:txBody>
                    <a:bodyPr/>
                    <a:lstStyle/>
                    <a:p>
                      <a:endParaRPr lang="en-GB" altLang="en-GB" dirty="0"/>
                    </a:p>
                  </a:txBody>
                  <a:tcPr marL="74295" marR="74295" marT="37148" marB="37148"/>
                </a:tc>
                <a:tc hMerge="1">
                  <a:txBody>
                    <a:bodyPr/>
                    <a:lstStyle/>
                    <a:p>
                      <a:endParaRPr lang="en-US"/>
                    </a:p>
                  </a:txBody>
                  <a:tcPr/>
                </a:tc>
                <a:extLst>
                  <a:ext uri="{0D108BD9-81ED-4DB2-BD59-A6C34878D82A}">
                    <a16:rowId xmlns:a16="http://schemas.microsoft.com/office/drawing/2014/main" val="10000"/>
                  </a:ext>
                </a:extLst>
              </a:tr>
              <a:tr h="546035">
                <a:tc>
                  <a:txBody>
                    <a:bodyPr/>
                    <a:lstStyle/>
                    <a:p>
                      <a:r>
                        <a:rPr lang="en-GB" altLang="en-GB" sz="1200" dirty="0">
                          <a:latin typeface="CCW Cursive Writing 1" panose="03050602040000000000" pitchFamily="66" charset="0"/>
                        </a:rPr>
                        <a:t>1</a:t>
                      </a:r>
                      <a:endParaRPr lang="en-GB" altLang="en-GB" sz="1200" b="0" dirty="0">
                        <a:latin typeface="CCW Cursive Writing 1" panose="03050602040000000000" pitchFamily="66" charset="0"/>
                      </a:endParaRPr>
                    </a:p>
                  </a:txBody>
                  <a:tcPr marL="74295" marR="74295" marT="37148" marB="37148"/>
                </a:tc>
                <a:tc>
                  <a:txBody>
                    <a:bodyPr/>
                    <a:lstStyle/>
                    <a:p>
                      <a:br>
                        <a:rPr lang="en-US" sz="800" dirty="0">
                          <a:latin typeface="CCW Cursive Writing 1" panose="03050602040000000000" pitchFamily="66" charset="0"/>
                        </a:rPr>
                      </a:br>
                      <a:r>
                        <a:rPr lang="en-US" sz="800" dirty="0">
                          <a:latin typeface="CCW Cursive Writing 1" panose="03050602040000000000" pitchFamily="66" charset="0"/>
                        </a:rPr>
                        <a:t>Year 1 Coastlines</a:t>
                      </a:r>
                      <a:endParaRPr lang="en-GB" sz="800" dirty="0">
                        <a:latin typeface="CCW Cursive Writing 1" panose="03050602040000000000" pitchFamily="66" charset="0"/>
                      </a:endParaRPr>
                    </a:p>
                  </a:txBody>
                  <a:tcPr marL="68580" marR="68580" marT="0" marB="0"/>
                </a:tc>
                <a:tc>
                  <a:txBody>
                    <a:bodyPr/>
                    <a:lstStyle/>
                    <a:p>
                      <a:r>
                        <a:rPr lang="en-US" sz="900" dirty="0">
                          <a:latin typeface="CCW Cursive Writing 1" panose="03050602040000000000" pitchFamily="66" charset="0"/>
                        </a:rPr>
                        <a:t>A coastline is where land meets water.</a:t>
                      </a:r>
                      <a:endParaRPr lang="en-GB" sz="900" dirty="0">
                        <a:latin typeface="CCW Cursive Writing 1" panose="03050602040000000000" pitchFamily="66" charset="0"/>
                      </a:endParaRPr>
                    </a:p>
                  </a:txBody>
                  <a:tcPr marL="68580" marR="68580" marT="0" marB="0"/>
                </a:tc>
                <a:extLst>
                  <a:ext uri="{0D108BD9-81ED-4DB2-BD59-A6C34878D82A}">
                    <a16:rowId xmlns:a16="http://schemas.microsoft.com/office/drawing/2014/main" val="10001"/>
                  </a:ext>
                </a:extLst>
              </a:tr>
              <a:tr h="655241">
                <a:tc>
                  <a:txBody>
                    <a:bodyPr/>
                    <a:lstStyle/>
                    <a:p>
                      <a:r>
                        <a:rPr lang="en-GB" altLang="en-GB" sz="1200" dirty="0">
                          <a:latin typeface="CCW Cursive Writing 1" panose="03050602040000000000" pitchFamily="66" charset="0"/>
                        </a:rPr>
                        <a:t>2</a:t>
                      </a:r>
                      <a:endParaRPr lang="en-GB" altLang="en-GB" sz="1200" b="0" dirty="0">
                        <a:latin typeface="CCW Cursive Writing 1" panose="03050602040000000000" pitchFamily="66" charset="0"/>
                      </a:endParaRPr>
                    </a:p>
                  </a:txBody>
                  <a:tcPr marL="74295" marR="74295" marT="37148" marB="37148"/>
                </a:tc>
                <a:tc>
                  <a:txBody>
                    <a:bodyPr/>
                    <a:lstStyle/>
                    <a:p>
                      <a:endParaRPr lang="en-US" sz="800" dirty="0">
                        <a:latin typeface="CCW Cursive Writing 1" panose="03050602040000000000" pitchFamily="66" charset="0"/>
                      </a:endParaRPr>
                    </a:p>
                    <a:p>
                      <a:r>
                        <a:rPr lang="en-US" sz="800" dirty="0">
                          <a:latin typeface="CCW Cursive Writing 1" panose="03050602040000000000" pitchFamily="66" charset="0"/>
                        </a:rPr>
                        <a:t>Y</a:t>
                      </a:r>
                      <a:r>
                        <a:rPr lang="en-GB" sz="800" dirty="0">
                          <a:latin typeface="CCW Cursive Writing 1" panose="03050602040000000000" pitchFamily="66" charset="0"/>
                        </a:rPr>
                        <a:t>ear 1</a:t>
                      </a:r>
                    </a:p>
                    <a:p>
                      <a:r>
                        <a:rPr lang="en-US" sz="800" dirty="0">
                          <a:latin typeface="CCW Cursive Writing 1" panose="03050602040000000000" pitchFamily="66" charset="0"/>
                        </a:rPr>
                        <a:t>H</a:t>
                      </a:r>
                      <a:r>
                        <a:rPr lang="en-GB" sz="800" dirty="0">
                          <a:latin typeface="CCW Cursive Writing 1" panose="03050602040000000000" pitchFamily="66" charset="0"/>
                        </a:rPr>
                        <a:t>ow Green is Our School?</a:t>
                      </a:r>
                    </a:p>
                  </a:txBody>
                  <a:tcPr marL="68580" marR="68580" marT="0" marB="0"/>
                </a:tc>
                <a:tc>
                  <a:txBody>
                    <a:bodyPr/>
                    <a:lstStyle/>
                    <a:p>
                      <a:r>
                        <a:rPr lang="en-US" sz="900" dirty="0">
                          <a:latin typeface="CCW Cursive Writing 1" panose="03050602040000000000" pitchFamily="66" charset="0"/>
                        </a:rPr>
                        <a:t>Humans impact the environment through their actions. </a:t>
                      </a:r>
                      <a:endParaRPr lang="en-GB" sz="900" dirty="0">
                        <a:latin typeface="CCW Cursive Writing 1" panose="03050602040000000000" pitchFamily="66" charset="0"/>
                      </a:endParaRPr>
                    </a:p>
                  </a:txBody>
                  <a:tcPr marL="68580" marR="68580" marT="0" marB="0"/>
                </a:tc>
                <a:extLst>
                  <a:ext uri="{0D108BD9-81ED-4DB2-BD59-A6C34878D82A}">
                    <a16:rowId xmlns:a16="http://schemas.microsoft.com/office/drawing/2014/main" val="10002"/>
                  </a:ext>
                </a:extLst>
              </a:tr>
              <a:tr h="546035">
                <a:tc>
                  <a:txBody>
                    <a:bodyPr/>
                    <a:lstStyle/>
                    <a:p>
                      <a:r>
                        <a:rPr lang="en-GB" altLang="en-GB" sz="1200" dirty="0">
                          <a:latin typeface="CCW Cursive Writing 1" panose="03050602040000000000" pitchFamily="66" charset="0"/>
                        </a:rPr>
                        <a:t>3</a:t>
                      </a:r>
                      <a:endParaRPr lang="en-GB" altLang="en-GB" sz="1200" b="0" dirty="0">
                        <a:latin typeface="CCW Cursive Writing 1" panose="03050602040000000000" pitchFamily="66" charset="0"/>
                      </a:endParaRPr>
                    </a:p>
                  </a:txBody>
                  <a:tcPr marL="74295" marR="74295" marT="37148" marB="37148"/>
                </a:tc>
                <a:tc>
                  <a:txBody>
                    <a:bodyPr/>
                    <a:lstStyle/>
                    <a:p>
                      <a:endParaRPr lang="en-US" sz="800" dirty="0">
                        <a:latin typeface="CCW Cursive Writing 1" panose="03050602040000000000" pitchFamily="66" charset="0"/>
                      </a:endParaRPr>
                    </a:p>
                    <a:p>
                      <a:r>
                        <a:rPr lang="en-US" sz="800" dirty="0">
                          <a:latin typeface="CCW Cursive Writing 1" panose="03050602040000000000" pitchFamily="66" charset="0"/>
                        </a:rPr>
                        <a:t>Y</a:t>
                      </a:r>
                      <a:r>
                        <a:rPr lang="en-GB" sz="800" dirty="0">
                          <a:latin typeface="CCW Cursive Writing 1" panose="03050602040000000000" pitchFamily="66" charset="0"/>
                        </a:rPr>
                        <a:t>ear 2</a:t>
                      </a:r>
                    </a:p>
                    <a:p>
                      <a:r>
                        <a:rPr lang="en-US" sz="800" dirty="0">
                          <a:latin typeface="CCW Cursive Writing 1" panose="03050602040000000000" pitchFamily="66" charset="0"/>
                        </a:rPr>
                        <a:t>S</a:t>
                      </a:r>
                      <a:r>
                        <a:rPr lang="en-GB" sz="800" dirty="0">
                          <a:latin typeface="CCW Cursive Writing 1" panose="03050602040000000000" pitchFamily="66" charset="0"/>
                        </a:rPr>
                        <a:t>ail the Seven Seas</a:t>
                      </a:r>
                    </a:p>
                  </a:txBody>
                  <a:tcPr marL="68580" marR="68580" marT="0" marB="0"/>
                </a:tc>
                <a:tc>
                  <a:txBody>
                    <a:bodyPr/>
                    <a:lstStyle/>
                    <a:p>
                      <a:r>
                        <a:rPr lang="en-US" sz="900" dirty="0">
                          <a:latin typeface="CCW Cursive Writing 1" panose="03050602040000000000" pitchFamily="66" charset="0"/>
                        </a:rPr>
                        <a:t>Seas are smaller than oceans. Seas are usually located at coastlines.</a:t>
                      </a:r>
                      <a:endParaRPr lang="en-GB" sz="900" dirty="0">
                        <a:latin typeface="CCW Cursive Writing 1" panose="03050602040000000000" pitchFamily="66" charset="0"/>
                      </a:endParaRPr>
                    </a:p>
                  </a:txBody>
                  <a:tcPr marL="68580" marR="68580" marT="0" marB="0"/>
                </a:tc>
                <a:extLst>
                  <a:ext uri="{0D108BD9-81ED-4DB2-BD59-A6C34878D82A}">
                    <a16:rowId xmlns:a16="http://schemas.microsoft.com/office/drawing/2014/main" val="2407509847"/>
                  </a:ext>
                </a:extLst>
              </a:tr>
              <a:tr h="436827">
                <a:tc>
                  <a:txBody>
                    <a:bodyPr/>
                    <a:lstStyle/>
                    <a:p>
                      <a:r>
                        <a:rPr lang="en-GB" altLang="en-GB" sz="1200" dirty="0">
                          <a:latin typeface="CCW Cursive Writing 1" panose="03050602040000000000" pitchFamily="66" charset="0"/>
                        </a:rPr>
                        <a:t>4</a:t>
                      </a:r>
                      <a:endParaRPr lang="en-GB" altLang="en-GB" sz="1200" b="0" dirty="0">
                        <a:latin typeface="CCW Cursive Writing 1" panose="03050602040000000000" pitchFamily="66" charset="0"/>
                      </a:endParaRPr>
                    </a:p>
                  </a:txBody>
                  <a:tcPr marL="74295" marR="74295" marT="37148" marB="37148"/>
                </a:tc>
                <a:tc>
                  <a:txBody>
                    <a:bodyPr/>
                    <a:lstStyle/>
                    <a:p>
                      <a:r>
                        <a:rPr lang="en-US" sz="800" dirty="0">
                          <a:latin typeface="CCW Cursive Writing 1" panose="03050602040000000000" pitchFamily="66" charset="0"/>
                        </a:rPr>
                        <a:t>Year 2</a:t>
                      </a:r>
                    </a:p>
                    <a:p>
                      <a:r>
                        <a:rPr lang="en-US" sz="800" dirty="0">
                          <a:latin typeface="CCW Cursive Writing 1" panose="03050602040000000000" pitchFamily="66" charset="0"/>
                        </a:rPr>
                        <a:t>Poles Apart</a:t>
                      </a:r>
                      <a:endParaRPr lang="en-GB" sz="800" dirty="0">
                        <a:latin typeface="CCW Cursive Writing 1" panose="03050602040000000000" pitchFamily="66" charset="0"/>
                      </a:endParaRPr>
                    </a:p>
                  </a:txBody>
                  <a:tcPr marL="68580" marR="68580" marT="0" marB="0"/>
                </a:tc>
                <a:tc>
                  <a:txBody>
                    <a:bodyPr/>
                    <a:lstStyle/>
                    <a:p>
                      <a:r>
                        <a:rPr lang="en-US" sz="900" dirty="0">
                          <a:latin typeface="CCW Cursive Writing 1" panose="03050602040000000000" pitchFamily="66" charset="0"/>
                        </a:rPr>
                        <a:t>Animals adapt to live in hot and cold places.</a:t>
                      </a:r>
                      <a:endParaRPr lang="en-GB" sz="900" dirty="0">
                        <a:latin typeface="CCW Cursive Writing 1" panose="03050602040000000000" pitchFamily="66" charset="0"/>
                      </a:endParaRPr>
                    </a:p>
                  </a:txBody>
                  <a:tcPr marL="68580" marR="68580" marT="0" marB="0"/>
                </a:tc>
                <a:extLst>
                  <a:ext uri="{0D108BD9-81ED-4DB2-BD59-A6C34878D82A}">
                    <a16:rowId xmlns:a16="http://schemas.microsoft.com/office/drawing/2014/main" val="10003"/>
                  </a:ext>
                </a:extLst>
              </a:tr>
              <a:tr h="436827">
                <a:tc>
                  <a:txBody>
                    <a:bodyPr/>
                    <a:lstStyle/>
                    <a:p>
                      <a:r>
                        <a:rPr lang="en-GB" altLang="en-GB" sz="1200" dirty="0">
                          <a:latin typeface="CCW Cursive Writing 1" panose="03050602040000000000" pitchFamily="66" charset="0"/>
                        </a:rPr>
                        <a:t>5</a:t>
                      </a:r>
                      <a:endParaRPr lang="en-GB" altLang="en-GB" sz="1200" b="0" dirty="0">
                        <a:latin typeface="CCW Cursive Writing 1" panose="03050602040000000000" pitchFamily="66" charset="0"/>
                      </a:endParaRPr>
                    </a:p>
                  </a:txBody>
                  <a:tcPr marL="74295" marR="74295" marT="37148" marB="37148"/>
                </a:tc>
                <a:tc>
                  <a:txBody>
                    <a:bodyPr/>
                    <a:lstStyle/>
                    <a:p>
                      <a:endParaRPr lang="en-US" sz="800" dirty="0">
                        <a:latin typeface="CCW Cursive Writing 1" panose="03050602040000000000" pitchFamily="66" charset="0"/>
                      </a:endParaRPr>
                    </a:p>
                    <a:p>
                      <a:r>
                        <a:rPr lang="en-US" sz="800" dirty="0">
                          <a:latin typeface="CCW Cursive Writing 1" panose="03050602040000000000" pitchFamily="66" charset="0"/>
                        </a:rPr>
                        <a:t>Year 3</a:t>
                      </a:r>
                    </a:p>
                    <a:p>
                      <a:r>
                        <a:rPr lang="en-US" sz="800" dirty="0">
                          <a:latin typeface="CCW Cursive Writing 1" panose="03050602040000000000" pitchFamily="66" charset="0"/>
                        </a:rPr>
                        <a:t>Flow</a:t>
                      </a:r>
                      <a:endParaRPr lang="en-GB" sz="800" dirty="0">
                        <a:latin typeface="CCW Cursive Writing 1" panose="03050602040000000000" pitchFamily="66" charset="0"/>
                      </a:endParaRPr>
                    </a:p>
                  </a:txBody>
                  <a:tcPr marL="68580" marR="68580" marT="0" marB="0"/>
                </a:tc>
                <a:tc>
                  <a:txBody>
                    <a:bodyPr/>
                    <a:lstStyle/>
                    <a:p>
                      <a:r>
                        <a:rPr lang="en-US" sz="900" dirty="0">
                          <a:latin typeface="CCW Cursive Writing 1" panose="03050602040000000000" pitchFamily="66" charset="0"/>
                        </a:rPr>
                        <a:t>Rivers flow into seas and eventually, into oceans. </a:t>
                      </a:r>
                      <a:endParaRPr lang="en-GB" sz="900" dirty="0">
                        <a:latin typeface="CCW Cursive Writing 1" panose="03050602040000000000" pitchFamily="66" charset="0"/>
                      </a:endParaRPr>
                    </a:p>
                  </a:txBody>
                  <a:tcPr marL="68580" marR="68580" marT="0" marB="0"/>
                </a:tc>
                <a:extLst>
                  <a:ext uri="{0D108BD9-81ED-4DB2-BD59-A6C34878D82A}">
                    <a16:rowId xmlns:a16="http://schemas.microsoft.com/office/drawing/2014/main" val="10004"/>
                  </a:ext>
                </a:extLst>
              </a:tr>
              <a:tr h="436827">
                <a:tc>
                  <a:txBody>
                    <a:bodyPr/>
                    <a:lstStyle/>
                    <a:p>
                      <a:r>
                        <a:rPr lang="en-GB" altLang="en-GB" sz="1200" dirty="0">
                          <a:latin typeface="CCW Cursive Writing 1" panose="03050602040000000000" pitchFamily="66" charset="0"/>
                        </a:rPr>
                        <a:t>6</a:t>
                      </a:r>
                      <a:endParaRPr lang="en-GB" altLang="en-GB" sz="1200" b="0" dirty="0">
                        <a:latin typeface="CCW Cursive Writing 1" panose="03050602040000000000" pitchFamily="66" charset="0"/>
                      </a:endParaRPr>
                    </a:p>
                  </a:txBody>
                  <a:tcPr marL="74295" marR="74295" marT="37148" marB="37148"/>
                </a:tc>
                <a:tc>
                  <a:txBody>
                    <a:bodyPr/>
                    <a:lstStyle/>
                    <a:p>
                      <a:endParaRPr lang="en-US" sz="800" dirty="0">
                        <a:latin typeface="CCW Cursive Writing 1" panose="03050602040000000000" pitchFamily="66" charset="0"/>
                      </a:endParaRPr>
                    </a:p>
                    <a:p>
                      <a:r>
                        <a:rPr lang="en-US" sz="800" dirty="0">
                          <a:latin typeface="CCW Cursive Writing 1" panose="03050602040000000000" pitchFamily="66" charset="0"/>
                        </a:rPr>
                        <a:t>Y</a:t>
                      </a:r>
                      <a:r>
                        <a:rPr lang="en-GB" sz="800" dirty="0">
                          <a:latin typeface="CCW Cursive Writing 1" panose="03050602040000000000" pitchFamily="66" charset="0"/>
                        </a:rPr>
                        <a:t>ear 3</a:t>
                      </a:r>
                    </a:p>
                    <a:p>
                      <a:r>
                        <a:rPr lang="en-US" sz="800" dirty="0">
                          <a:latin typeface="CCW Cursive Writing 1" panose="03050602040000000000" pitchFamily="66" charset="0"/>
                        </a:rPr>
                        <a:t>F</a:t>
                      </a:r>
                      <a:r>
                        <a:rPr lang="en-GB" sz="800" dirty="0">
                          <a:latin typeface="CCW Cursive Writing 1" panose="03050602040000000000" pitchFamily="66" charset="0"/>
                        </a:rPr>
                        <a:t>low</a:t>
                      </a:r>
                    </a:p>
                  </a:txBody>
                  <a:tcPr marL="68580" marR="68580" marT="0" marB="0"/>
                </a:tc>
                <a:tc>
                  <a:txBody>
                    <a:bodyPr/>
                    <a:lstStyle/>
                    <a:p>
                      <a:r>
                        <a:rPr lang="en-US" sz="900" dirty="0">
                          <a:latin typeface="CCW Cursive Writing 1" panose="03050602040000000000" pitchFamily="66" charset="0"/>
                        </a:rPr>
                        <a:t>Rivers can be located on maps.</a:t>
                      </a:r>
                      <a:endParaRPr lang="en-GB" sz="900" dirty="0">
                        <a:latin typeface="CCW Cursive Writing 1" panose="03050602040000000000" pitchFamily="66" charset="0"/>
                      </a:endParaRPr>
                    </a:p>
                  </a:txBody>
                  <a:tcPr marL="68580" marR="68580" marT="0" marB="0"/>
                </a:tc>
                <a:extLst>
                  <a:ext uri="{0D108BD9-81ED-4DB2-BD59-A6C34878D82A}">
                    <a16:rowId xmlns:a16="http://schemas.microsoft.com/office/drawing/2014/main" val="10005"/>
                  </a:ext>
                </a:extLst>
              </a:tr>
            </a:tbl>
          </a:graphicData>
        </a:graphic>
      </p:graphicFrame>
      <p:graphicFrame>
        <p:nvGraphicFramePr>
          <p:cNvPr id="13" name="Table 12">
            <a:extLst>
              <a:ext uri="{FF2B5EF4-FFF2-40B4-BE49-F238E27FC236}">
                <a16:creationId xmlns:a16="http://schemas.microsoft.com/office/drawing/2014/main" id="{8000517B-A6FB-41CC-BD67-1E7C2DD5D0F8}"/>
              </a:ext>
            </a:extLst>
          </p:cNvPr>
          <p:cNvGraphicFramePr>
            <a:graphicFrameLocks noGrp="1"/>
          </p:cNvGraphicFramePr>
          <p:nvPr>
            <p:extLst>
              <p:ext uri="{D42A27DB-BD31-4B8C-83A1-F6EECF244321}">
                <p14:modId xmlns:p14="http://schemas.microsoft.com/office/powerpoint/2010/main" val="151585361"/>
              </p:ext>
            </p:extLst>
          </p:nvPr>
        </p:nvGraphicFramePr>
        <p:xfrm>
          <a:off x="7439511" y="533204"/>
          <a:ext cx="4472403" cy="6106615"/>
        </p:xfrm>
        <a:graphic>
          <a:graphicData uri="http://schemas.openxmlformats.org/drawingml/2006/table">
            <a:tbl>
              <a:tblPr firstRow="1" bandRow="1">
                <a:tableStyleId>{F5AB1C69-6EDB-4FF4-983F-18BD219EF322}</a:tableStyleId>
              </a:tblPr>
              <a:tblGrid>
                <a:gridCol w="481952">
                  <a:extLst>
                    <a:ext uri="{9D8B030D-6E8A-4147-A177-3AD203B41FA5}">
                      <a16:colId xmlns:a16="http://schemas.microsoft.com/office/drawing/2014/main" val="3034729171"/>
                    </a:ext>
                  </a:extLst>
                </a:gridCol>
                <a:gridCol w="3990451">
                  <a:extLst>
                    <a:ext uri="{9D8B030D-6E8A-4147-A177-3AD203B41FA5}">
                      <a16:colId xmlns:a16="http://schemas.microsoft.com/office/drawing/2014/main" val="771789285"/>
                    </a:ext>
                  </a:extLst>
                </a:gridCol>
              </a:tblGrid>
              <a:tr h="442708">
                <a:tc gridSpan="2">
                  <a:txBody>
                    <a:bodyPr/>
                    <a:lstStyle/>
                    <a:p>
                      <a:pPr algn="ctr"/>
                      <a:r>
                        <a:rPr lang="en-US" sz="1800" dirty="0">
                          <a:latin typeface="XCCW Joined 1a" panose="03050602040000000000" pitchFamily="66" charset="0"/>
                        </a:rPr>
                        <a:t>Key Information </a:t>
                      </a:r>
                    </a:p>
                  </a:txBody>
                  <a:tcPr marL="74295" marR="74295" marT="37148" marB="37148">
                    <a:solidFill>
                      <a:schemeClr val="accent4"/>
                    </a:solidFill>
                  </a:tcPr>
                </a:tc>
                <a:tc hMerge="1">
                  <a:txBody>
                    <a:bodyPr/>
                    <a:lstStyle/>
                    <a:p>
                      <a:endParaRPr lang="en-US"/>
                    </a:p>
                  </a:txBody>
                  <a:tcPr/>
                </a:tc>
                <a:extLst>
                  <a:ext uri="{0D108BD9-81ED-4DB2-BD59-A6C34878D82A}">
                    <a16:rowId xmlns:a16="http://schemas.microsoft.com/office/drawing/2014/main" val="2106910169"/>
                  </a:ext>
                </a:extLst>
              </a:tr>
              <a:tr h="554423">
                <a:tc>
                  <a:txBody>
                    <a:bodyPr/>
                    <a:lstStyle/>
                    <a:p>
                      <a:r>
                        <a:rPr lang="en-US" sz="800" b="0" dirty="0">
                          <a:latin typeface="CCW Cursive Writing 1" panose="03050602040000000000" pitchFamily="66" charset="0"/>
                        </a:rPr>
                        <a:t>1</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a:solidFill>
                            <a:schemeClr val="dk1"/>
                          </a:solidFill>
                          <a:effectLst/>
                          <a:latin typeface="CCW Cursive Writing 1" panose="03050602040000000000" pitchFamily="66" charset="0"/>
                          <a:ea typeface="+mn-ea"/>
                          <a:cs typeface="+mn-cs"/>
                        </a:rPr>
                        <a:t>The five oceans are: Pacific, Atlantic, Indian, Southern, Arctic.</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kern="1200" dirty="0">
                          <a:solidFill>
                            <a:schemeClr val="dk1"/>
                          </a:solidFill>
                          <a:effectLst/>
                          <a:latin typeface="CCW Cursive Writing 1" panose="03050602040000000000" pitchFamily="66" charset="0"/>
                          <a:ea typeface="+mn-ea"/>
                          <a:cs typeface="+mn-cs"/>
                        </a:rPr>
                        <a:t>T</a:t>
                      </a:r>
                      <a:r>
                        <a:rPr lang="en-GB" sz="800" kern="1200" dirty="0">
                          <a:solidFill>
                            <a:schemeClr val="dk1"/>
                          </a:solidFill>
                          <a:effectLst/>
                          <a:latin typeface="CCW Cursive Writing 1" panose="03050602040000000000" pitchFamily="66" charset="0"/>
                          <a:ea typeface="+mn-ea"/>
                          <a:cs typeface="+mn-cs"/>
                        </a:rPr>
                        <a:t>he three seas around the UK are: English Channel, North Sea and Irish Sea. </a:t>
                      </a:r>
                    </a:p>
                  </a:txBody>
                  <a:tcPr marL="68580" marR="68580" marT="0" marB="0"/>
                </a:tc>
                <a:extLst>
                  <a:ext uri="{0D108BD9-81ED-4DB2-BD59-A6C34878D82A}">
                    <a16:rowId xmlns:a16="http://schemas.microsoft.com/office/drawing/2014/main" val="3401584818"/>
                  </a:ext>
                </a:extLst>
              </a:tr>
              <a:tr h="645988">
                <a:tc>
                  <a:txBody>
                    <a:bodyPr/>
                    <a:lstStyle/>
                    <a:p>
                      <a:r>
                        <a:rPr lang="en-US" sz="800" b="0" dirty="0">
                          <a:latin typeface="CCW Cursive Writing 1" panose="03050602040000000000" pitchFamily="66" charset="0"/>
                        </a:rPr>
                        <a:t>2</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a:solidFill>
                            <a:schemeClr val="dk1"/>
                          </a:solidFill>
                          <a:effectLst/>
                          <a:latin typeface="CCW Cursive Writing 1" panose="03050602040000000000" pitchFamily="66" charset="0"/>
                          <a:ea typeface="+mn-ea"/>
                          <a:cs typeface="+mn-cs"/>
                        </a:rPr>
                        <a:t>The five zones of the ocean are:</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GB" sz="800" kern="1200" dirty="0">
                          <a:solidFill>
                            <a:schemeClr val="dk1"/>
                          </a:solidFill>
                          <a:effectLst/>
                          <a:latin typeface="CCW Cursive Writing 1" panose="03050602040000000000" pitchFamily="66" charset="0"/>
                          <a:ea typeface="+mn-ea"/>
                          <a:cs typeface="+mn-cs"/>
                        </a:rPr>
                        <a:t>Sunlight zone    2. Twilight zone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kern="1200" dirty="0">
                          <a:solidFill>
                            <a:schemeClr val="dk1"/>
                          </a:solidFill>
                          <a:effectLst/>
                          <a:latin typeface="CCW Cursive Writing 1" panose="03050602040000000000" pitchFamily="66" charset="0"/>
                          <a:ea typeface="+mn-ea"/>
                          <a:cs typeface="+mn-cs"/>
                        </a:rPr>
                        <a:t>3</a:t>
                      </a:r>
                      <a:r>
                        <a:rPr lang="en-GB" sz="800" kern="1200" dirty="0">
                          <a:solidFill>
                            <a:schemeClr val="dk1"/>
                          </a:solidFill>
                          <a:effectLst/>
                          <a:latin typeface="CCW Cursive Writing 1" panose="03050602040000000000" pitchFamily="66" charset="0"/>
                          <a:ea typeface="+mn-ea"/>
                          <a:cs typeface="+mn-cs"/>
                        </a:rPr>
                        <a:t>. Midnight zone    4. Abyss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kern="1200" dirty="0">
                          <a:solidFill>
                            <a:schemeClr val="dk1"/>
                          </a:solidFill>
                          <a:effectLst/>
                          <a:latin typeface="CCW Cursive Writing 1" panose="03050602040000000000" pitchFamily="66" charset="0"/>
                          <a:ea typeface="+mn-ea"/>
                          <a:cs typeface="+mn-cs"/>
                        </a:rPr>
                        <a:t>5</a:t>
                      </a:r>
                      <a:r>
                        <a:rPr lang="en-GB" sz="800" kern="1200" dirty="0">
                          <a:solidFill>
                            <a:schemeClr val="dk1"/>
                          </a:solidFill>
                          <a:effectLst/>
                          <a:latin typeface="CCW Cursive Writing 1" panose="03050602040000000000" pitchFamily="66" charset="0"/>
                          <a:ea typeface="+mn-ea"/>
                          <a:cs typeface="+mn-cs"/>
                        </a:rPr>
                        <a:t>. Trenches.</a:t>
                      </a:r>
                    </a:p>
                    <a:p>
                      <a:endParaRPr lang="en-GB" sz="800" dirty="0">
                        <a:latin typeface="CCW Cursive Writing 1" panose="03050602040000000000" pitchFamily="66" charset="0"/>
                      </a:endParaRPr>
                    </a:p>
                  </a:txBody>
                  <a:tcPr marL="68580" marR="68580" marT="0" marB="0"/>
                </a:tc>
                <a:extLst>
                  <a:ext uri="{0D108BD9-81ED-4DB2-BD59-A6C34878D82A}">
                    <a16:rowId xmlns:a16="http://schemas.microsoft.com/office/drawing/2014/main" val="2075142700"/>
                  </a:ext>
                </a:extLst>
              </a:tr>
              <a:tr h="645988">
                <a:tc>
                  <a:txBody>
                    <a:bodyPr/>
                    <a:lstStyle/>
                    <a:p>
                      <a:r>
                        <a:rPr lang="en-US" sz="800" b="0" dirty="0">
                          <a:latin typeface="CCW Cursive Writing 1" panose="03050602040000000000" pitchFamily="66" charset="0"/>
                        </a:rPr>
                        <a:t>3</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a:solidFill>
                            <a:schemeClr val="dk1"/>
                          </a:solidFill>
                          <a:effectLst/>
                          <a:latin typeface="CCW Cursive Writing 1" panose="03050602040000000000" pitchFamily="66" charset="0"/>
                          <a:ea typeface="+mn-ea"/>
                          <a:cs typeface="+mn-cs"/>
                        </a:rPr>
                        <a:t>Animals are adapted to live in the sea. For example, some can glow in the dark to attract prey (bioluminescence), some have hinged jaws to eat large prey, some living in the dark have an excellent sense of smell.</a:t>
                      </a:r>
                    </a:p>
                  </a:txBody>
                  <a:tcPr marL="68580" marR="68580" marT="0" marB="0"/>
                </a:tc>
                <a:extLst>
                  <a:ext uri="{0D108BD9-81ED-4DB2-BD59-A6C34878D82A}">
                    <a16:rowId xmlns:a16="http://schemas.microsoft.com/office/drawing/2014/main" val="3734594781"/>
                  </a:ext>
                </a:extLst>
              </a:tr>
              <a:tr h="551399">
                <a:tc>
                  <a:txBody>
                    <a:bodyPr/>
                    <a:lstStyle/>
                    <a:p>
                      <a:r>
                        <a:rPr lang="en-US" sz="800" b="0" dirty="0">
                          <a:latin typeface="CCW Cursive Writing 1" panose="03050602040000000000" pitchFamily="66" charset="0"/>
                        </a:rPr>
                        <a:t>4</a:t>
                      </a:r>
                    </a:p>
                  </a:txBody>
                  <a:tcPr marL="74295" marR="74295" marT="37148" marB="37148"/>
                </a:tc>
                <a:tc>
                  <a:txBody>
                    <a:bodyPr/>
                    <a:lstStyle/>
                    <a:p>
                      <a:pPr algn="l">
                        <a:lnSpc>
                          <a:spcPct val="107000"/>
                        </a:lnSpc>
                        <a:spcAft>
                          <a:spcPts val="800"/>
                        </a:spcAft>
                      </a:pPr>
                      <a:r>
                        <a:rPr lang="en-GB" sz="800" dirty="0">
                          <a:effectLst/>
                          <a:latin typeface="CCW Cursive Writing 1" panose="03050602040000000000" pitchFamily="66" charset="0"/>
                          <a:ea typeface="Calibri" panose="020F0502020204030204" pitchFamily="34" charset="0"/>
                          <a:cs typeface="Times New Roman" panose="02020603050405020304" pitchFamily="18" charset="0"/>
                        </a:rPr>
                        <a:t>The Great Barrier Reef is located off the coast of Australia. It is a gigantic collection of coral and wildlife.</a:t>
                      </a:r>
                    </a:p>
                  </a:txBody>
                  <a:tcPr marL="114300" marR="114300" marT="0" marB="0"/>
                </a:tc>
                <a:extLst>
                  <a:ext uri="{0D108BD9-81ED-4DB2-BD59-A6C34878D82A}">
                    <a16:rowId xmlns:a16="http://schemas.microsoft.com/office/drawing/2014/main" val="1398772385"/>
                  </a:ext>
                </a:extLst>
              </a:tr>
              <a:tr h="387593">
                <a:tc>
                  <a:txBody>
                    <a:bodyPr/>
                    <a:lstStyle/>
                    <a:p>
                      <a:r>
                        <a:rPr lang="en-US" sz="800" b="0" dirty="0">
                          <a:latin typeface="CCW Cursive Writing 1" panose="03050602040000000000" pitchFamily="66" charset="0"/>
                        </a:rPr>
                        <a:t>5</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a:solidFill>
                            <a:schemeClr val="dk1"/>
                          </a:solidFill>
                          <a:effectLst/>
                          <a:latin typeface="CCW Cursive Writing 1" panose="03050602040000000000" pitchFamily="66" charset="0"/>
                          <a:ea typeface="+mn-ea"/>
                          <a:cs typeface="+mn-cs"/>
                        </a:rPr>
                        <a:t>Humans can impact the Great Barrier Reef negatively. They might damage it or pollute the sea, for example. </a:t>
                      </a:r>
                    </a:p>
                  </a:txBody>
                  <a:tcPr marL="68580" marR="68580" marT="0" marB="0"/>
                </a:tc>
                <a:extLst>
                  <a:ext uri="{0D108BD9-81ED-4DB2-BD59-A6C34878D82A}">
                    <a16:rowId xmlns:a16="http://schemas.microsoft.com/office/drawing/2014/main" val="432408064"/>
                  </a:ext>
                </a:extLst>
              </a:tr>
              <a:tr h="662741">
                <a:tc>
                  <a:txBody>
                    <a:bodyPr/>
                    <a:lstStyle/>
                    <a:p>
                      <a:r>
                        <a:rPr lang="en-US" sz="800" b="0" dirty="0">
                          <a:latin typeface="CCW Cursive Writing 1" panose="03050602040000000000" pitchFamily="66" charset="0"/>
                        </a:rPr>
                        <a:t>6</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a:solidFill>
                            <a:schemeClr val="dk1"/>
                          </a:solidFill>
                          <a:effectLst/>
                          <a:latin typeface="CCW Cursive Writing 1" panose="03050602040000000000" pitchFamily="66" charset="0"/>
                          <a:ea typeface="+mn-ea"/>
                          <a:cs typeface="+mn-cs"/>
                        </a:rPr>
                        <a:t>Climate change can lead to global warming. Global warming makes the seas warmer and therefore, affects how well animals and plants can survive. </a:t>
                      </a:r>
                    </a:p>
                  </a:txBody>
                  <a:tcPr marL="68580" marR="68580" marT="0" marB="0"/>
                </a:tc>
                <a:extLst>
                  <a:ext uri="{0D108BD9-81ED-4DB2-BD59-A6C34878D82A}">
                    <a16:rowId xmlns:a16="http://schemas.microsoft.com/office/drawing/2014/main" val="2253600408"/>
                  </a:ext>
                </a:extLst>
              </a:tr>
              <a:tr h="578742">
                <a:tc>
                  <a:txBody>
                    <a:bodyPr/>
                    <a:lstStyle/>
                    <a:p>
                      <a:r>
                        <a:rPr lang="en-GB" altLang="en-GB" sz="800" b="0" dirty="0">
                          <a:latin typeface="CCW Cursive Writing 1" panose="03050602040000000000" pitchFamily="66" charset="0"/>
                        </a:rPr>
                        <a:t>7</a:t>
                      </a:r>
                      <a:endParaRPr lang="en-US" sz="800" b="0" dirty="0">
                        <a:latin typeface="CCW Cursive Writing 1" panose="03050602040000000000" pitchFamily="66" charset="0"/>
                      </a:endParaRP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a:solidFill>
                            <a:schemeClr val="dk1"/>
                          </a:solidFill>
                          <a:effectLst/>
                          <a:latin typeface="CCW Cursive Writing 1" panose="03050602040000000000" pitchFamily="66" charset="0"/>
                          <a:ea typeface="+mn-ea"/>
                          <a:cs typeface="+mn-cs"/>
                        </a:rPr>
                        <a:t>Humans create energy from burning fossil fuels. This releases greenhouse gases which trap heat and make the Earth warmer. </a:t>
                      </a:r>
                    </a:p>
                  </a:txBody>
                  <a:tcPr marL="68580" marR="68580" marT="0" marB="0"/>
                </a:tc>
                <a:extLst>
                  <a:ext uri="{0D108BD9-81ED-4DB2-BD59-A6C34878D82A}">
                    <a16:rowId xmlns:a16="http://schemas.microsoft.com/office/drawing/2014/main" val="3431194389"/>
                  </a:ext>
                </a:extLst>
              </a:tr>
              <a:tr h="544938">
                <a:tc>
                  <a:txBody>
                    <a:bodyPr/>
                    <a:lstStyle/>
                    <a:p>
                      <a:r>
                        <a:rPr lang="en-US" sz="800" b="0" dirty="0">
                          <a:latin typeface="CCW Cursive Writing 1" panose="03050602040000000000" pitchFamily="66" charset="0"/>
                        </a:rPr>
                        <a:t>8</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kern="1200" dirty="0">
                          <a:solidFill>
                            <a:schemeClr val="dk1"/>
                          </a:solidFill>
                          <a:effectLst/>
                          <a:latin typeface="CCW Cursive Writing 1" panose="03050602040000000000" pitchFamily="66" charset="0"/>
                          <a:ea typeface="+mn-ea"/>
                          <a:cs typeface="+mn-cs"/>
                        </a:rPr>
                        <a:t>Climate change can affect natural resources such as water, leading to flooding (too much water!) or droughts (not enough water!)</a:t>
                      </a:r>
                      <a:endParaRPr lang="en-GB" sz="800" kern="1200" dirty="0">
                        <a:solidFill>
                          <a:schemeClr val="dk1"/>
                        </a:solidFill>
                        <a:effectLst/>
                        <a:latin typeface="CCW Cursive Writing 1" panose="03050602040000000000" pitchFamily="66" charset="0"/>
                        <a:ea typeface="+mn-ea"/>
                        <a:cs typeface="+mn-cs"/>
                      </a:endParaRPr>
                    </a:p>
                  </a:txBody>
                  <a:tcPr marL="68580" marR="68580" marT="0" marB="0"/>
                </a:tc>
                <a:extLst>
                  <a:ext uri="{0D108BD9-81ED-4DB2-BD59-A6C34878D82A}">
                    <a16:rowId xmlns:a16="http://schemas.microsoft.com/office/drawing/2014/main" val="3075794675"/>
                  </a:ext>
                </a:extLst>
              </a:tr>
              <a:tr h="537672">
                <a:tc>
                  <a:txBody>
                    <a:bodyPr/>
                    <a:lstStyle/>
                    <a:p>
                      <a:r>
                        <a:rPr lang="en-US" sz="800" b="0" dirty="0">
                          <a:latin typeface="CCW Cursive Writing 1" panose="03050602040000000000" pitchFamily="66" charset="0"/>
                        </a:rPr>
                        <a:t>9</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a:solidFill>
                            <a:schemeClr val="dk1"/>
                          </a:solidFill>
                          <a:effectLst/>
                          <a:latin typeface="CCW Cursive Writing 1" panose="03050602040000000000" pitchFamily="66" charset="0"/>
                          <a:ea typeface="+mn-ea"/>
                          <a:cs typeface="+mn-cs"/>
                        </a:rPr>
                        <a:t>Humans can have a positive effect on natural resources by ensuring that they do not waste water and that they dispose of waste properly.</a:t>
                      </a:r>
                    </a:p>
                  </a:txBody>
                  <a:tcPr marL="68580" marR="68580" marT="0" marB="0"/>
                </a:tc>
                <a:extLst>
                  <a:ext uri="{0D108BD9-81ED-4DB2-BD59-A6C34878D82A}">
                    <a16:rowId xmlns:a16="http://schemas.microsoft.com/office/drawing/2014/main" val="3576520154"/>
                  </a:ext>
                </a:extLst>
              </a:tr>
              <a:tr h="554423">
                <a:tc>
                  <a:txBody>
                    <a:bodyPr/>
                    <a:lstStyle/>
                    <a:p>
                      <a:r>
                        <a:rPr lang="en-US" sz="800" b="0" dirty="0">
                          <a:latin typeface="CCW Cursive Writing 1" panose="03050602040000000000" pitchFamily="66" charset="0"/>
                        </a:rPr>
                        <a:t>10</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a:solidFill>
                            <a:schemeClr val="dk1"/>
                          </a:solidFill>
                          <a:effectLst/>
                          <a:latin typeface="CCW Cursive Writing 1" panose="03050602040000000000" pitchFamily="66" charset="0"/>
                          <a:ea typeface="+mn-ea"/>
                          <a:cs typeface="+mn-cs"/>
                        </a:rPr>
                        <a:t>Charities such as CAFOD and Water Aid work to make sure that water is shared fairly and used responsibly. </a:t>
                      </a:r>
                    </a:p>
                  </a:txBody>
                  <a:tcPr marL="68580" marR="68580" marT="0" marB="0"/>
                </a:tc>
                <a:extLst>
                  <a:ext uri="{0D108BD9-81ED-4DB2-BD59-A6C34878D82A}">
                    <a16:rowId xmlns:a16="http://schemas.microsoft.com/office/drawing/2014/main" val="1470796219"/>
                  </a:ext>
                </a:extLst>
              </a:tr>
            </a:tbl>
          </a:graphicData>
        </a:graphic>
      </p:graphicFrame>
      <p:sp>
        <p:nvSpPr>
          <p:cNvPr id="14" name="Text Box 1">
            <a:extLst>
              <a:ext uri="{FF2B5EF4-FFF2-40B4-BE49-F238E27FC236}">
                <a16:creationId xmlns:a16="http://schemas.microsoft.com/office/drawing/2014/main" id="{55CBBB1D-796A-493B-B543-01AB32505BE0}"/>
              </a:ext>
            </a:extLst>
          </p:cNvPr>
          <p:cNvSpPr txBox="1"/>
          <p:nvPr/>
        </p:nvSpPr>
        <p:spPr>
          <a:xfrm>
            <a:off x="2850776" y="142713"/>
            <a:ext cx="6842479" cy="283587"/>
          </a:xfrm>
          <a:prstGeom prst="rect">
            <a:avLst/>
          </a:prstGeom>
          <a:solidFill>
            <a:schemeClr val="lt1"/>
          </a:solidFill>
          <a:ln w="28575">
            <a:solidFill>
              <a:schemeClr val="accent1"/>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n-GB" sz="1200" b="1" dirty="0">
                <a:latin typeface="CCW Cursive Writing 1" panose="03050602040000000000" pitchFamily="66" charset="0"/>
              </a:rPr>
              <a:t>Blue Abyss Knowledge Organiser</a:t>
            </a:r>
            <a:endParaRPr lang="en-GB" sz="1200" dirty="0">
              <a:latin typeface="CCW Cursive Writing 1" panose="03050602040000000000" pitchFamily="66" charset="0"/>
            </a:endParaRPr>
          </a:p>
        </p:txBody>
      </p:sp>
      <p:pic>
        <p:nvPicPr>
          <p:cNvPr id="1026" name="Picture 2" descr="Just How Many Oceans Are There? | Britannica">
            <a:extLst>
              <a:ext uri="{FF2B5EF4-FFF2-40B4-BE49-F238E27FC236}">
                <a16:creationId xmlns:a16="http://schemas.microsoft.com/office/drawing/2014/main" id="{05C3FB54-A3B2-4A2C-9AEE-D734EDB89B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82097" y="1201966"/>
            <a:ext cx="3463013" cy="18964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69016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935B9B1AE2C7A409016C16F515324FB" ma:contentTypeVersion="17" ma:contentTypeDescription="Create a new document." ma:contentTypeScope="" ma:versionID="120b71c918db07cad8542bd65be6ce3b">
  <xsd:schema xmlns:xsd="http://www.w3.org/2001/XMLSchema" xmlns:xs="http://www.w3.org/2001/XMLSchema" xmlns:p="http://schemas.microsoft.com/office/2006/metadata/properties" xmlns:ns3="5e9575c5-d48f-4f2a-bf2d-a5f4925c180d" xmlns:ns4="ea6f3f84-fa6e-4188-8e1b-49e9b6a9e9bf" targetNamespace="http://schemas.microsoft.com/office/2006/metadata/properties" ma:root="true" ma:fieldsID="f3a5417aec2ae78bc46a6b02c988cebd" ns3:_="" ns4:_="">
    <xsd:import namespace="5e9575c5-d48f-4f2a-bf2d-a5f4925c180d"/>
    <xsd:import namespace="ea6f3f84-fa6e-4188-8e1b-49e9b6a9e9bf"/>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GenerationTime" minOccurs="0"/>
                <xsd:element ref="ns4:MediaServiceEventHashCode" minOccurs="0"/>
                <xsd:element ref="ns4:MediaServiceAutoKeyPoints" minOccurs="0"/>
                <xsd:element ref="ns4:MediaServiceKeyPoints" minOccurs="0"/>
                <xsd:element ref="ns4:MediaServiceOCR" minOccurs="0"/>
                <xsd:element ref="ns4:MediaServiceLocation" minOccurs="0"/>
                <xsd:element ref="ns4:MediaLengthInSeconds" minOccurs="0"/>
                <xsd:element ref="ns4:MediaServiceObjectDetectorVersions"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9575c5-d48f-4f2a-bf2d-a5f4925c180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a6f3f84-fa6e-4188-8e1b-49e9b6a9e9bf"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A4BBED0-C016-406E-B2F3-7CC9B5BBE2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9575c5-d48f-4f2a-bf2d-a5f4925c180d"/>
    <ds:schemaRef ds:uri="ea6f3f84-fa6e-4188-8e1b-49e9b6a9e9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CB4CC3F-E7AC-4E71-9726-7F9F861EE867}">
  <ds:schemaRefs>
    <ds:schemaRef ds:uri="http://schemas.microsoft.com/sharepoint/v3/contenttype/forms"/>
  </ds:schemaRefs>
</ds:datastoreItem>
</file>

<file path=customXml/itemProps3.xml><?xml version="1.0" encoding="utf-8"?>
<ds:datastoreItem xmlns:ds="http://schemas.openxmlformats.org/officeDocument/2006/customXml" ds:itemID="{EB9A0229-B70D-48BD-A941-36F6A7A2E2CE}">
  <ds:schemaRefs>
    <ds:schemaRef ds:uri="http://purl.org/dc/terms/"/>
    <ds:schemaRef ds:uri="ea6f3f84-fa6e-4188-8e1b-49e9b6a9e9bf"/>
    <ds:schemaRef ds:uri="http://www.w3.org/XML/1998/namespace"/>
    <ds:schemaRef ds:uri="5e9575c5-d48f-4f2a-bf2d-a5f4925c180d"/>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99</TotalTime>
  <Words>523</Words>
  <Application>Microsoft Office PowerPoint</Application>
  <PresentationFormat>Widescreen</PresentationFormat>
  <Paragraphs>76</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CCW Cursive Arrow 1</vt:lpstr>
      <vt:lpstr>CCW Cursive Writing 1</vt:lpstr>
      <vt:lpstr>Times New Roman</vt:lpstr>
      <vt:lpstr>XCCW Joined 1a</vt:lpstr>
      <vt:lpstr>Office Theme</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Lauren Wallis</dc:creator>
  <cp:lastModifiedBy>Lauren Wallis</cp:lastModifiedBy>
  <cp:revision>8</cp:revision>
  <dcterms:created xsi:type="dcterms:W3CDTF">2024-07-18T07:53:21Z</dcterms:created>
  <dcterms:modified xsi:type="dcterms:W3CDTF">2024-07-18T09:32:34Z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0x0101005935B9B1AE2C7A409016C16F515324FB</vt:lpwstr>
  </property>
</Properties>
</file>