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6F062-5B9F-4899-B343-BB757FA284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D02A22-74CF-48A5-9BA9-8FA927735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626D7-393A-46C5-8BCA-9646CEE92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14E2-B870-4628-98C6-7AAA243BAA18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60EC5-AF45-4B2D-B39A-7DFAC76EC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11579-5EFB-439C-AD7D-605A3A7C0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BF5B-3C74-4C1D-980E-60AB602A2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07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54D00-E6E2-43EB-9EEC-BA7815870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12E847-1C6C-4AC9-A255-DB5F608C2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A6791-C141-4B1F-AE30-2CDD235DF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14E2-B870-4628-98C6-7AAA243BAA18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69989-2F46-4D75-9422-96C25ABC5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4B2F8-2266-408E-A60F-2DA4CCC67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BF5B-3C74-4C1D-980E-60AB602A2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37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885E95-9F5F-4BDA-A926-E6A801F659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520554-7D70-4202-B435-E911FBE5F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C1F8C-EFD7-4181-811B-F0FEB82A6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14E2-B870-4628-98C6-7AAA243BAA18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327B9-F815-4248-8089-C4A149F7B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8CF8E-549E-44AC-AF50-AE45A8D32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BF5B-3C74-4C1D-980E-60AB602A2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356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F1526-9223-4559-B787-7673E527C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F2085-0B2F-4F9F-9ADB-AADC1212B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80F4F-AE39-42B6-A44E-551F0C00B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14E2-B870-4628-98C6-7AAA243BAA18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3DA49-AE82-41A8-BBA5-D29EED102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7CFC2-2306-4CD3-8EF3-B71A556FA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BF5B-3C74-4C1D-980E-60AB602A2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73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C4969-50F7-4865-997C-AF3F4D8AF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3C6E6-21AD-4386-AFCA-A9AF386C1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B3A73-5510-4717-BFF5-520A54E51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14E2-B870-4628-98C6-7AAA243BAA18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C47-2D00-429D-BFC9-47D58DCF5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12674-24AD-4832-8943-87C632249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BF5B-3C74-4C1D-980E-60AB602A2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62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1179C-33BD-4F45-A7DA-B55A6DE81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A3B57-FBF4-4513-B1F1-2331F6672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F06E0F-C383-4094-BF10-29B9C36F4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96F3D-5644-4439-B22C-94E7209E8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14E2-B870-4628-98C6-7AAA243BAA18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18FD8-BCBC-4131-88FF-4620578D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8BEA4-B6D0-4D19-89FA-54FA95429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BF5B-3C74-4C1D-980E-60AB602A2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06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42CF0-E9BD-49E9-9FBF-289507E8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8AE607-89CE-4DD8-B342-CB7960E4C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2286D-3F1A-46F6-A809-BEE25D2A18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C9E249-D11A-4619-ADC3-6EA5E90FA3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651B37-6A44-4422-8901-67E886FD6D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AB93A3-F91F-4E3A-A890-E17627E40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14E2-B870-4628-98C6-7AAA243BAA18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D31497-C90A-45F8-AA2C-C17BB234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690034-955B-46D1-A53E-8E97E642D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BF5B-3C74-4C1D-980E-60AB602A2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070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DA5B4-CF58-4AB2-894B-5DC6F36B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53E8B2-316B-44B8-A3D3-5C7C42485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14E2-B870-4628-98C6-7AAA243BAA18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026D9-497C-4734-AF00-F0E0B03CA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C0F401-13AB-4C9B-8F78-9A897E5EB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BF5B-3C74-4C1D-980E-60AB602A2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42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3E8148-EEC6-4FDA-AC6C-752701936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14E2-B870-4628-98C6-7AAA243BAA18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52C315-FC7F-4436-97DF-A6FA212CA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1DCD1-C9E8-4FFF-A948-1BB4DB905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BF5B-3C74-4C1D-980E-60AB602A2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90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4193E-80B0-45A9-8F8A-D781F3D11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65E80-1B18-49AA-BCC9-14332BDF1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15152-A68C-45FE-9B2A-EE33DFCDE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E661C-4F5E-4981-B71C-ECBD3EC17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14E2-B870-4628-98C6-7AAA243BAA18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CF749-93B1-4312-8ACE-B6F57F2C4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C964C-E6A9-4151-9E69-D322CCDBF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BF5B-3C74-4C1D-980E-60AB602A2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556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6EE7F-049A-4E3A-9BC6-D411D3DC7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22B4A1-755C-4BE2-AC2C-6864834E9B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FB0263-AB99-44C1-9722-2117E96EE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B434EF-A41D-45EE-A0CB-CC2233DD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14E2-B870-4628-98C6-7AAA243BAA18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91EDB-C0E1-4DB4-8F04-7AD0FE8C8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42BB62-A307-4486-B8D2-DEDE476C0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BF5B-3C74-4C1D-980E-60AB602A2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26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F14204-8C2C-4A28-8C9C-70C403C90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31853-A08E-472D-93C0-A2D233378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58360-4932-498A-A4E5-598CB1F8D9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514E2-B870-4628-98C6-7AAA243BAA18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1EA07-8E12-49F9-93FE-8A356A7DBB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88D25-810B-4F32-9CED-254CC3E13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5BF5B-3C74-4C1D-980E-60AB602A2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10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1D9F395-0EE1-4ED4-AA6A-D806194BEEEF}"/>
              </a:ext>
            </a:extLst>
          </p:cNvPr>
          <p:cNvSpPr txBox="1">
            <a:spLocks/>
          </p:cNvSpPr>
          <p:nvPr/>
        </p:nvSpPr>
        <p:spPr>
          <a:xfrm>
            <a:off x="2422545" y="47193"/>
            <a:ext cx="7429500" cy="27309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/>
              <a:t> </a:t>
            </a:r>
            <a:endParaRPr lang="en-US" sz="1800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AD7EBD-3FBF-48D5-A912-B398379B0F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460560"/>
              </p:ext>
            </p:extLst>
          </p:nvPr>
        </p:nvGraphicFramePr>
        <p:xfrm>
          <a:off x="691101" y="4598468"/>
          <a:ext cx="3489131" cy="15637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5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8218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96923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6867">
                <a:tc>
                  <a:txBody>
                    <a:bodyPr/>
                    <a:lstStyle/>
                    <a:p>
                      <a:r>
                        <a:rPr lang="en-US" altLang="en-GB" sz="11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11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Measurement: Length and perimeter</a:t>
                      </a:r>
                      <a:endParaRPr lang="en-GB" sz="12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Perimeter is the length of all sides of a shape, added together.</a:t>
                      </a:r>
                      <a:endParaRPr lang="en-GB" sz="12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2256315"/>
                  </a:ext>
                </a:extLst>
              </a:tr>
            </a:tbl>
          </a:graphicData>
        </a:graphic>
      </p:graphicFrame>
      <p:sp>
        <p:nvSpPr>
          <p:cNvPr id="6" name="Text Box 1">
            <a:extLst>
              <a:ext uri="{FF2B5EF4-FFF2-40B4-BE49-F238E27FC236}">
                <a16:creationId xmlns:a16="http://schemas.microsoft.com/office/drawing/2014/main" id="{C9051289-A037-4B70-88F0-DA32945F7CD5}"/>
              </a:ext>
            </a:extLst>
          </p:cNvPr>
          <p:cNvSpPr txBox="1"/>
          <p:nvPr/>
        </p:nvSpPr>
        <p:spPr>
          <a:xfrm>
            <a:off x="3928045" y="92217"/>
            <a:ext cx="4418500" cy="273090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Measurement: Area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ECA1735-188F-49BA-AC52-D39ECDED1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585167"/>
              </p:ext>
            </p:extLst>
          </p:nvPr>
        </p:nvGraphicFramePr>
        <p:xfrm>
          <a:off x="8011766" y="450846"/>
          <a:ext cx="3626624" cy="56849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2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611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97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Each square is 1cm.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788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altLang="en-GB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Use &gt; &lt; or = to compare the area of these shapes:</a:t>
                      </a:r>
                    </a:p>
                    <a:p>
                      <a:pPr marL="0" indent="0" algn="l">
                        <a:buNone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None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641507446"/>
                  </a:ext>
                </a:extLst>
              </a:tr>
              <a:tr h="200966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altLang="en-GB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Order these shapes from greatest to smallest area:</a:t>
                      </a:r>
                    </a:p>
                    <a:p>
                      <a:pPr marL="0" indent="0" algn="l">
                        <a:buNone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None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None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None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None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None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None/>
                      </a:pPr>
                      <a:endParaRPr lang="en-US" alt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altLang="en-GB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B, C, A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21326504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B9EB006-C846-42B6-A39D-2A6ABDFAF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2405"/>
              </p:ext>
            </p:extLst>
          </p:nvPr>
        </p:nvGraphicFramePr>
        <p:xfrm>
          <a:off x="691101" y="450846"/>
          <a:ext cx="3462591" cy="4075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1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0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0360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7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Area</a:t>
                      </a:r>
                      <a:endParaRPr lang="en-GB" sz="12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amount of space that a 2D shape takes up.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13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cm</a:t>
                      </a:r>
                      <a:r>
                        <a:rPr lang="en-US" sz="6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2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unit of measurement used to measure area.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75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Rectilinear</a:t>
                      </a:r>
                      <a:endParaRPr lang="en-GB" sz="12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2D shape which has straight sides and right angles.</a:t>
                      </a:r>
                      <a:endParaRPr lang="en-GB" sz="12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7242080"/>
                  </a:ext>
                </a:extLst>
              </a:tr>
              <a:tr h="9830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Two-dimensional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(2D)</a:t>
                      </a:r>
                      <a:endParaRPr lang="en-GB" sz="12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flat shape that you can measure the length and width of.</a:t>
                      </a:r>
                      <a:endParaRPr lang="en-GB" sz="12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709273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1147895-ACA8-4775-B9AA-62839E4E25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930247"/>
              </p:ext>
            </p:extLst>
          </p:nvPr>
        </p:nvGraphicFramePr>
        <p:xfrm>
          <a:off x="4267203" y="463559"/>
          <a:ext cx="3657597" cy="30372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4148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263449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29406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2892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Some rectilinear shapes look like two rectangles together. These shapes can be chunked into rectangles to help work out the area.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672817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Area can be calculated by counting the amount of squares inside the shape.</a:t>
                      </a:r>
                      <a:endParaRPr lang="en-GB" sz="12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672817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Area can be calculated by multiplying the length of one side by another side.</a:t>
                      </a:r>
                    </a:p>
                    <a:p>
                      <a:endParaRPr lang="en-GB" sz="12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8809367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BC6301DB-D037-49A1-8011-0A8E10B834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450550"/>
              </p:ext>
            </p:extLst>
          </p:nvPr>
        </p:nvGraphicFramePr>
        <p:xfrm>
          <a:off x="4267200" y="3537812"/>
          <a:ext cx="3657598" cy="262444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7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6547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1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25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Each square is 1cm.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             There are 9 </a:t>
                      </a:r>
                      <a:b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             squares inside</a:t>
                      </a:r>
                      <a:b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             this square.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             The area = 9cm</a:t>
                      </a:r>
                      <a:r>
                        <a:rPr lang="en-US" altLang="en-GB" sz="6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2</a:t>
                      </a:r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8" name="Picture 4" descr="Lesson Plans | What is area?">
            <a:extLst>
              <a:ext uri="{FF2B5EF4-FFF2-40B4-BE49-F238E27FC236}">
                <a16:creationId xmlns:a16="http://schemas.microsoft.com/office/drawing/2014/main" id="{8B1ED787-3D25-44C7-9CC2-EA266C41B0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0" t="28155" r="74169" b="36964"/>
          <a:stretch/>
        </p:blipFill>
        <p:spPr bwMode="auto">
          <a:xfrm>
            <a:off x="4449342" y="4202552"/>
            <a:ext cx="1563757" cy="153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C710BB1-22E2-43B5-99A1-ACD08AEF1D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8311" y="1055466"/>
            <a:ext cx="1556263" cy="138625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0F61FB7-F91F-42C9-8E38-CF3E914501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1316" y="2977319"/>
            <a:ext cx="2390775" cy="103822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5AAD2DA-04C6-48C1-B674-81464F2EC39A}"/>
              </a:ext>
            </a:extLst>
          </p:cNvPr>
          <p:cNvSpPr txBox="1"/>
          <p:nvPr/>
        </p:nvSpPr>
        <p:spPr>
          <a:xfrm>
            <a:off x="9701998" y="3265598"/>
            <a:ext cx="381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&gt;</a:t>
            </a:r>
            <a:endParaRPr lang="en-GB" sz="24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BCA5E52-F379-468E-9C6F-85577B4431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6610" y="4551146"/>
            <a:ext cx="2390775" cy="110944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5C927B4-048D-49F9-8DCF-BFD9476CF8C4}"/>
              </a:ext>
            </a:extLst>
          </p:cNvPr>
          <p:cNvSpPr txBox="1"/>
          <p:nvPr/>
        </p:nvSpPr>
        <p:spPr>
          <a:xfrm>
            <a:off x="9563142" y="1089905"/>
            <a:ext cx="29146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en-GB" sz="1100" dirty="0">
                <a:solidFill>
                  <a:schemeClr val="dk1"/>
                </a:solidFill>
                <a:latin typeface="CCW Cursive Writing 1" panose="03050602040000000000" pitchFamily="66" charset="0"/>
              </a:rPr>
              <a:t>There are 30 </a:t>
            </a:r>
            <a:br>
              <a:rPr lang="en-US" altLang="en-GB" sz="1100" dirty="0">
                <a:solidFill>
                  <a:schemeClr val="dk1"/>
                </a:solidFill>
                <a:latin typeface="CCW Cursive Writing 1" panose="03050602040000000000" pitchFamily="66" charset="0"/>
              </a:rPr>
            </a:br>
            <a:r>
              <a:rPr lang="en-US" altLang="en-GB" sz="1100" dirty="0">
                <a:solidFill>
                  <a:schemeClr val="dk1"/>
                </a:solidFill>
                <a:latin typeface="CCW Cursive Writing 1" panose="03050602040000000000" pitchFamily="66" charset="0"/>
              </a:rPr>
              <a:t>squares inside</a:t>
            </a:r>
            <a:br>
              <a:rPr lang="en-US" altLang="en-GB" sz="1100" dirty="0">
                <a:solidFill>
                  <a:schemeClr val="dk1"/>
                </a:solidFill>
                <a:latin typeface="CCW Cursive Writing 1" panose="03050602040000000000" pitchFamily="66" charset="0"/>
              </a:rPr>
            </a:br>
            <a:r>
              <a:rPr lang="en-US" altLang="en-GB" sz="1100" dirty="0">
                <a:solidFill>
                  <a:schemeClr val="dk1"/>
                </a:solidFill>
                <a:latin typeface="CCW Cursive Writing 1" panose="03050602040000000000" pitchFamily="66" charset="0"/>
              </a:rPr>
              <a:t>this rectilinear</a:t>
            </a:r>
            <a:br>
              <a:rPr lang="en-US" altLang="en-GB" sz="1100" dirty="0">
                <a:solidFill>
                  <a:schemeClr val="dk1"/>
                </a:solidFill>
                <a:latin typeface="CCW Cursive Writing 1" panose="03050602040000000000" pitchFamily="66" charset="0"/>
              </a:rPr>
            </a:br>
            <a:r>
              <a:rPr lang="en-US" altLang="en-GB" sz="1100" dirty="0">
                <a:solidFill>
                  <a:schemeClr val="dk1"/>
                </a:solidFill>
                <a:latin typeface="CCW Cursive Writing 1" panose="03050602040000000000" pitchFamily="66" charset="0"/>
              </a:rPr>
              <a:t>shape.</a:t>
            </a:r>
          </a:p>
          <a:p>
            <a:pPr lvl="0">
              <a:defRPr/>
            </a:pPr>
            <a:endParaRPr lang="en-US" sz="1100" dirty="0">
              <a:solidFill>
                <a:schemeClr val="dk1"/>
              </a:solidFill>
              <a:latin typeface="CCW Cursive Writing 1" panose="03050602040000000000" pitchFamily="66" charset="0"/>
            </a:endParaRPr>
          </a:p>
          <a:p>
            <a:pPr lvl="0">
              <a:defRPr/>
            </a:pPr>
            <a:r>
              <a:rPr lang="en-US" sz="1100" dirty="0">
                <a:solidFill>
                  <a:schemeClr val="dk1"/>
                </a:solidFill>
                <a:latin typeface="CCW Cursive Writing 1" panose="03050602040000000000" pitchFamily="66" charset="0"/>
              </a:rPr>
              <a:t>The area = 30cm</a:t>
            </a:r>
            <a:r>
              <a:rPr lang="en-US" sz="600" dirty="0">
                <a:solidFill>
                  <a:schemeClr val="dk1"/>
                </a:solidFill>
                <a:latin typeface="CCW Cursive Writing 1" panose="03050602040000000000" pitchFamily="66" charset="0"/>
              </a:rPr>
              <a:t>2</a:t>
            </a:r>
            <a:r>
              <a:rPr lang="en-US" sz="500" dirty="0">
                <a:solidFill>
                  <a:schemeClr val="dk1"/>
                </a:solidFill>
                <a:latin typeface="CCW Cursive Writing 1" panose="03050602040000000000" pitchFamily="66" charset="0"/>
              </a:rPr>
              <a:t>.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390490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3ECE2E-C7A6-4CE8-8D09-1B4A352020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DE2535-33C2-44FD-968A-7D3AE63915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51B277-38D7-4AC9-8F2F-B8F42D31FAEC}">
  <ds:schemaRefs>
    <ds:schemaRef ds:uri="http://purl.org/dc/elements/1.1/"/>
    <ds:schemaRef ds:uri="http://schemas.microsoft.com/office/2006/documentManagement/types"/>
    <ds:schemaRef ds:uri="5e9575c5-d48f-4f2a-bf2d-a5f4925c180d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ea6f3f84-fa6e-4188-8e1b-49e9b6a9e9bf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215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Wallis</dc:creator>
  <cp:lastModifiedBy>Lauren Wallis</cp:lastModifiedBy>
  <cp:revision>3</cp:revision>
  <dcterms:created xsi:type="dcterms:W3CDTF">2024-07-28T11:16:12Z</dcterms:created>
  <dcterms:modified xsi:type="dcterms:W3CDTF">2024-07-28T11:35:56Z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