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1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6E4A585-817D-4B4B-AE78-2B080097F8D6}" type="datetimeFigureOut">
              <a:rPr lang="en-GB" smtClean="0"/>
              <a:t>16/01/2024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4A78E9-AD47-4A38-AD58-5038F91B2D84}" type="slidenum">
              <a:rPr lang="en-GB" smtClean="0"/>
              <a:t>‹#›</a:t>
            </a:fld>
            <a:endParaRPr lang="en-GB"/>
          </a:p>
        </p:txBody>
      </p:sp>
    </p:spTree>
    <p:extLst>
      <p:ext uri="{BB962C8B-B14F-4D97-AF65-F5344CB8AC3E}">
        <p14:creationId xmlns:p14="http://schemas.microsoft.com/office/powerpoint/2010/main" val="32052413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6E4A585-817D-4B4B-AE78-2B080097F8D6}" type="datetimeFigureOut">
              <a:rPr lang="en-GB" smtClean="0"/>
              <a:t>16/01/2024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4A78E9-AD47-4A38-AD58-5038F91B2D84}" type="slidenum">
              <a:rPr lang="en-GB" smtClean="0"/>
              <a:t>‹#›</a:t>
            </a:fld>
            <a:endParaRPr lang="en-GB"/>
          </a:p>
        </p:txBody>
      </p:sp>
    </p:spTree>
    <p:extLst>
      <p:ext uri="{BB962C8B-B14F-4D97-AF65-F5344CB8AC3E}">
        <p14:creationId xmlns:p14="http://schemas.microsoft.com/office/powerpoint/2010/main" val="1117982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6E4A585-817D-4B4B-AE78-2B080097F8D6}" type="datetimeFigureOut">
              <a:rPr lang="en-GB" smtClean="0"/>
              <a:t>16/01/2024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4A78E9-AD47-4A38-AD58-5038F91B2D84}" type="slidenum">
              <a:rPr lang="en-GB" smtClean="0"/>
              <a:t>‹#›</a:t>
            </a:fld>
            <a:endParaRPr lang="en-GB"/>
          </a:p>
        </p:txBody>
      </p:sp>
    </p:spTree>
    <p:extLst>
      <p:ext uri="{BB962C8B-B14F-4D97-AF65-F5344CB8AC3E}">
        <p14:creationId xmlns:p14="http://schemas.microsoft.com/office/powerpoint/2010/main" val="3641344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6E4A585-817D-4B4B-AE78-2B080097F8D6}" type="datetimeFigureOut">
              <a:rPr lang="en-GB" smtClean="0"/>
              <a:t>16/01/2024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4A78E9-AD47-4A38-AD58-5038F91B2D84}" type="slidenum">
              <a:rPr lang="en-GB" smtClean="0"/>
              <a:t>‹#›</a:t>
            </a:fld>
            <a:endParaRPr lang="en-GB"/>
          </a:p>
        </p:txBody>
      </p:sp>
    </p:spTree>
    <p:extLst>
      <p:ext uri="{BB962C8B-B14F-4D97-AF65-F5344CB8AC3E}">
        <p14:creationId xmlns:p14="http://schemas.microsoft.com/office/powerpoint/2010/main" val="2800039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E4A585-817D-4B4B-AE78-2B080097F8D6}" type="datetimeFigureOut">
              <a:rPr lang="en-GB" smtClean="0"/>
              <a:t>16/01/2024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4A78E9-AD47-4A38-AD58-5038F91B2D84}" type="slidenum">
              <a:rPr lang="en-GB" smtClean="0"/>
              <a:t>‹#›</a:t>
            </a:fld>
            <a:endParaRPr lang="en-GB"/>
          </a:p>
        </p:txBody>
      </p:sp>
    </p:spTree>
    <p:extLst>
      <p:ext uri="{BB962C8B-B14F-4D97-AF65-F5344CB8AC3E}">
        <p14:creationId xmlns:p14="http://schemas.microsoft.com/office/powerpoint/2010/main" val="4292260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6E4A585-817D-4B4B-AE78-2B080097F8D6}" type="datetimeFigureOut">
              <a:rPr lang="en-GB" smtClean="0"/>
              <a:t>16/01/2024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4A78E9-AD47-4A38-AD58-5038F91B2D84}" type="slidenum">
              <a:rPr lang="en-GB" smtClean="0"/>
              <a:t>‹#›</a:t>
            </a:fld>
            <a:endParaRPr lang="en-GB"/>
          </a:p>
        </p:txBody>
      </p:sp>
    </p:spTree>
    <p:extLst>
      <p:ext uri="{BB962C8B-B14F-4D97-AF65-F5344CB8AC3E}">
        <p14:creationId xmlns:p14="http://schemas.microsoft.com/office/powerpoint/2010/main" val="1934234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6E4A585-817D-4B4B-AE78-2B080097F8D6}" type="datetimeFigureOut">
              <a:rPr lang="en-GB" smtClean="0"/>
              <a:t>16/01/2024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B4A78E9-AD47-4A38-AD58-5038F91B2D84}" type="slidenum">
              <a:rPr lang="en-GB" smtClean="0"/>
              <a:t>‹#›</a:t>
            </a:fld>
            <a:endParaRPr lang="en-GB"/>
          </a:p>
        </p:txBody>
      </p:sp>
    </p:spTree>
    <p:extLst>
      <p:ext uri="{BB962C8B-B14F-4D97-AF65-F5344CB8AC3E}">
        <p14:creationId xmlns:p14="http://schemas.microsoft.com/office/powerpoint/2010/main" val="2844709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6E4A585-817D-4B4B-AE78-2B080097F8D6}" type="datetimeFigureOut">
              <a:rPr lang="en-GB" smtClean="0"/>
              <a:t>16/01/2024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B4A78E9-AD47-4A38-AD58-5038F91B2D84}" type="slidenum">
              <a:rPr lang="en-GB" smtClean="0"/>
              <a:t>‹#›</a:t>
            </a:fld>
            <a:endParaRPr lang="en-GB"/>
          </a:p>
        </p:txBody>
      </p:sp>
    </p:spTree>
    <p:extLst>
      <p:ext uri="{BB962C8B-B14F-4D97-AF65-F5344CB8AC3E}">
        <p14:creationId xmlns:p14="http://schemas.microsoft.com/office/powerpoint/2010/main" val="2770923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E4A585-817D-4B4B-AE78-2B080097F8D6}" type="datetimeFigureOut">
              <a:rPr lang="en-GB" smtClean="0"/>
              <a:t>16/01/2024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B4A78E9-AD47-4A38-AD58-5038F91B2D84}" type="slidenum">
              <a:rPr lang="en-GB" smtClean="0"/>
              <a:t>‹#›</a:t>
            </a:fld>
            <a:endParaRPr lang="en-GB"/>
          </a:p>
        </p:txBody>
      </p:sp>
    </p:spTree>
    <p:extLst>
      <p:ext uri="{BB962C8B-B14F-4D97-AF65-F5344CB8AC3E}">
        <p14:creationId xmlns:p14="http://schemas.microsoft.com/office/powerpoint/2010/main" val="960859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6E4A585-817D-4B4B-AE78-2B080097F8D6}" type="datetimeFigureOut">
              <a:rPr lang="en-GB" smtClean="0"/>
              <a:t>16/01/2024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4A78E9-AD47-4A38-AD58-5038F91B2D84}" type="slidenum">
              <a:rPr lang="en-GB" smtClean="0"/>
              <a:t>‹#›</a:t>
            </a:fld>
            <a:endParaRPr lang="en-GB"/>
          </a:p>
        </p:txBody>
      </p:sp>
    </p:spTree>
    <p:extLst>
      <p:ext uri="{BB962C8B-B14F-4D97-AF65-F5344CB8AC3E}">
        <p14:creationId xmlns:p14="http://schemas.microsoft.com/office/powerpoint/2010/main" val="4080781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6E4A585-817D-4B4B-AE78-2B080097F8D6}" type="datetimeFigureOut">
              <a:rPr lang="en-GB" smtClean="0"/>
              <a:t>16/01/2024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4A78E9-AD47-4A38-AD58-5038F91B2D84}" type="slidenum">
              <a:rPr lang="en-GB" smtClean="0"/>
              <a:t>‹#›</a:t>
            </a:fld>
            <a:endParaRPr lang="en-GB"/>
          </a:p>
        </p:txBody>
      </p:sp>
    </p:spTree>
    <p:extLst>
      <p:ext uri="{BB962C8B-B14F-4D97-AF65-F5344CB8AC3E}">
        <p14:creationId xmlns:p14="http://schemas.microsoft.com/office/powerpoint/2010/main" val="1567469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E4A585-817D-4B4B-AE78-2B080097F8D6}" type="datetimeFigureOut">
              <a:rPr lang="en-GB" smtClean="0"/>
              <a:t>16/01/2024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4A78E9-AD47-4A38-AD58-5038F91B2D84}" type="slidenum">
              <a:rPr lang="en-GB" smtClean="0"/>
              <a:t>‹#›</a:t>
            </a:fld>
            <a:endParaRPr lang="en-GB"/>
          </a:p>
        </p:txBody>
      </p:sp>
    </p:spTree>
    <p:extLst>
      <p:ext uri="{BB962C8B-B14F-4D97-AF65-F5344CB8AC3E}">
        <p14:creationId xmlns:p14="http://schemas.microsoft.com/office/powerpoint/2010/main" val="15365293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12.xml"/><Relationship Id="rId13" Type="http://schemas.openxmlformats.org/officeDocument/2006/relationships/slide" Target="slide17.xml"/><Relationship Id="rId3" Type="http://schemas.openxmlformats.org/officeDocument/2006/relationships/slide" Target="slide7.xml"/><Relationship Id="rId7" Type="http://schemas.openxmlformats.org/officeDocument/2006/relationships/slide" Target="slide11.xml"/><Relationship Id="rId12" Type="http://schemas.openxmlformats.org/officeDocument/2006/relationships/slide" Target="slide16.xml"/><Relationship Id="rId2" Type="http://schemas.openxmlformats.org/officeDocument/2006/relationships/slide" Target="slide5.xml"/><Relationship Id="rId1" Type="http://schemas.openxmlformats.org/officeDocument/2006/relationships/slideLayout" Target="../slideLayouts/slideLayout2.xml"/><Relationship Id="rId6" Type="http://schemas.openxmlformats.org/officeDocument/2006/relationships/slide" Target="slide10.xml"/><Relationship Id="rId11" Type="http://schemas.openxmlformats.org/officeDocument/2006/relationships/slide" Target="slide15.xml"/><Relationship Id="rId5" Type="http://schemas.openxmlformats.org/officeDocument/2006/relationships/slide" Target="slide9.xml"/><Relationship Id="rId10" Type="http://schemas.openxmlformats.org/officeDocument/2006/relationships/slide" Target="slide14.xml"/><Relationship Id="rId4" Type="http://schemas.openxmlformats.org/officeDocument/2006/relationships/slide" Target="slide8.xml"/><Relationship Id="rId9" Type="http://schemas.openxmlformats.org/officeDocument/2006/relationships/slide" Target="slide13.xml"/><Relationship Id="rId14" Type="http://schemas.openxmlformats.org/officeDocument/2006/relationships/image" Target="../media/image4.jpg"/></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 Target="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47800" y="2783644"/>
            <a:ext cx="6400800" cy="1752600"/>
          </a:xfrm>
        </p:spPr>
        <p:style>
          <a:lnRef idx="2">
            <a:schemeClr val="accent3"/>
          </a:lnRef>
          <a:fillRef idx="1">
            <a:schemeClr val="lt1"/>
          </a:fillRef>
          <a:effectRef idx="0">
            <a:schemeClr val="accent3"/>
          </a:effectRef>
          <a:fontRef idx="minor">
            <a:schemeClr val="dk1"/>
          </a:fontRef>
        </p:style>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GB"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St Joseph’s Catholic Primary </a:t>
            </a:r>
          </a:p>
          <a:p>
            <a:r>
              <a:rPr lang="en-GB"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SEN Information Report</a:t>
            </a:r>
            <a:endParaRPr lang="en-GB" sz="4000" b="1" dirty="0">
              <a:ln w="11430"/>
              <a:solidFill>
                <a:srgbClr val="00B050"/>
              </a:solidFill>
              <a:effectLst>
                <a:outerShdw blurRad="50800" dist="39000" dir="5460000" algn="tl">
                  <a:srgbClr val="000000">
                    <a:alpha val="38000"/>
                  </a:srgbClr>
                </a:outerShdw>
              </a:effectLst>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0619" y="5414516"/>
            <a:ext cx="5496324" cy="934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50" y="442913"/>
            <a:ext cx="2857500" cy="1990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1"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62962" y="429051"/>
            <a:ext cx="3294876" cy="19954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010400" y="4995879"/>
            <a:ext cx="1895475" cy="1771650"/>
          </a:xfrm>
          <a:prstGeom prst="rect">
            <a:avLst/>
          </a:prstGeom>
        </p:spPr>
      </p:pic>
    </p:spTree>
    <p:extLst>
      <p:ext uri="{BB962C8B-B14F-4D97-AF65-F5344CB8AC3E}">
        <p14:creationId xmlns:p14="http://schemas.microsoft.com/office/powerpoint/2010/main" val="459149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hlinkClick r:id="rId2" action="ppaction://hlinksldjump"/>
              </a:rPr>
              <a:t>Meet the SENCO!</a:t>
            </a:r>
            <a:endParaRPr lang="en-GB" dirty="0"/>
          </a:p>
        </p:txBody>
      </p:sp>
      <p:sp>
        <p:nvSpPr>
          <p:cNvPr id="3" name="Content Placeholder 2"/>
          <p:cNvSpPr>
            <a:spLocks noGrp="1"/>
          </p:cNvSpPr>
          <p:nvPr>
            <p:ph idx="1"/>
          </p:nvPr>
        </p:nvSpPr>
        <p:spPr/>
        <p:txBody>
          <a:bodyPr/>
          <a:lstStyle/>
          <a:p>
            <a:r>
              <a:rPr lang="en-GB" dirty="0"/>
              <a:t>Mrs Sinead Broad is the school’s </a:t>
            </a:r>
            <a:r>
              <a:rPr lang="en-GB" dirty="0" err="1"/>
              <a:t>SENDCo</a:t>
            </a:r>
            <a:r>
              <a:rPr lang="en-GB" dirty="0"/>
              <a:t> and she can be contacted via the school office – 01623 860392. </a:t>
            </a:r>
          </a:p>
          <a:p>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10400" y="4995879"/>
            <a:ext cx="1895475" cy="1771650"/>
          </a:xfrm>
          <a:prstGeom prst="rect">
            <a:avLst/>
          </a:prstGeom>
        </p:spPr>
      </p:pic>
    </p:spTree>
    <p:extLst>
      <p:ext uri="{BB962C8B-B14F-4D97-AF65-F5344CB8AC3E}">
        <p14:creationId xmlns:p14="http://schemas.microsoft.com/office/powerpoint/2010/main" val="24217036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hlinkClick r:id="rId2" action="ppaction://hlinksldjump"/>
              </a:rPr>
              <a:t>What training have staff at this school had to be able to support my child?</a:t>
            </a:r>
            <a:endParaRPr lang="en-GB" dirty="0"/>
          </a:p>
        </p:txBody>
      </p:sp>
      <p:sp>
        <p:nvSpPr>
          <p:cNvPr id="3" name="Content Placeholder 2"/>
          <p:cNvSpPr>
            <a:spLocks noGrp="1"/>
          </p:cNvSpPr>
          <p:nvPr>
            <p:ph idx="1"/>
          </p:nvPr>
        </p:nvSpPr>
        <p:spPr>
          <a:xfrm>
            <a:off x="381000" y="1600200"/>
            <a:ext cx="8229600" cy="4525963"/>
          </a:xfrm>
        </p:spPr>
        <p:txBody>
          <a:bodyPr>
            <a:normAutofit fontScale="25000" lnSpcReduction="20000"/>
          </a:bodyPr>
          <a:lstStyle/>
          <a:p>
            <a:r>
              <a:rPr lang="en-GB" sz="6400" dirty="0"/>
              <a:t>A range of training has taken place as a whole school and as individuals.  We work closely with specialist services who train, guide and advise us, so that we deliver the best support for a child with SEND.  During the last three academic years, the following training has taken place:</a:t>
            </a:r>
          </a:p>
          <a:p>
            <a:pPr lvl="0"/>
            <a:r>
              <a:rPr lang="en-GB" sz="6400" dirty="0"/>
              <a:t>Attachment disorder</a:t>
            </a:r>
          </a:p>
          <a:p>
            <a:pPr lvl="0"/>
            <a:r>
              <a:rPr lang="en-GB" sz="6400" dirty="0"/>
              <a:t>Alcohol foetal syndrome</a:t>
            </a:r>
          </a:p>
          <a:p>
            <a:pPr lvl="0"/>
            <a:r>
              <a:rPr lang="en-GB" sz="6400" dirty="0"/>
              <a:t>Precision teaching</a:t>
            </a:r>
          </a:p>
          <a:p>
            <a:pPr lvl="0"/>
            <a:r>
              <a:rPr lang="en-GB" sz="6400" dirty="0"/>
              <a:t>First aid training </a:t>
            </a:r>
          </a:p>
          <a:p>
            <a:pPr lvl="0"/>
            <a:r>
              <a:rPr lang="en-GB" sz="6400" dirty="0"/>
              <a:t>PIVATS</a:t>
            </a:r>
          </a:p>
          <a:p>
            <a:pPr lvl="0"/>
            <a:r>
              <a:rPr lang="en-GB" sz="6400" dirty="0"/>
              <a:t>AET progression framework</a:t>
            </a:r>
          </a:p>
          <a:p>
            <a:pPr lvl="0"/>
            <a:r>
              <a:rPr lang="en-GB" sz="6400" dirty="0"/>
              <a:t>ELSA</a:t>
            </a:r>
          </a:p>
          <a:p>
            <a:pPr lvl="0"/>
            <a:r>
              <a:rPr lang="en-GB" sz="6400" dirty="0"/>
              <a:t>Good Autism Practise</a:t>
            </a:r>
          </a:p>
          <a:p>
            <a:pPr lvl="0"/>
            <a:r>
              <a:rPr lang="en-GB" sz="6400" dirty="0"/>
              <a:t>Intensive Interaction</a:t>
            </a:r>
          </a:p>
          <a:p>
            <a:pPr lvl="0"/>
            <a:r>
              <a:rPr lang="en-GB" sz="6400" dirty="0"/>
              <a:t>Restorative Justice</a:t>
            </a:r>
          </a:p>
          <a:p>
            <a:pPr lvl="0"/>
            <a:r>
              <a:rPr lang="en-GB" sz="6400" dirty="0"/>
              <a:t>SENCO network</a:t>
            </a:r>
          </a:p>
          <a:p>
            <a:pPr lvl="0"/>
            <a:r>
              <a:rPr lang="en-GB" sz="6400" dirty="0"/>
              <a:t>Ready For Secondary (R4S)</a:t>
            </a:r>
          </a:p>
          <a:p>
            <a:pPr lvl="0"/>
            <a:r>
              <a:rPr lang="en-GB" sz="6400" dirty="0"/>
              <a:t>CRB training- all staff</a:t>
            </a:r>
          </a:p>
          <a:p>
            <a:pPr lvl="0"/>
            <a:r>
              <a:rPr lang="en-GB" sz="6400" dirty="0"/>
              <a:t>Lego Therapy</a:t>
            </a:r>
          </a:p>
          <a:p>
            <a:pPr lvl="0"/>
            <a:r>
              <a:rPr lang="en-GB" sz="6400" dirty="0"/>
              <a:t>Fun Fit </a:t>
            </a:r>
          </a:p>
          <a:p>
            <a:pPr lvl="0"/>
            <a:r>
              <a:rPr lang="en-GB" sz="6400" dirty="0"/>
              <a:t>Drawing and Talking therapy</a:t>
            </a:r>
          </a:p>
          <a:p>
            <a:pPr lvl="0"/>
            <a:r>
              <a:rPr lang="en-GB" sz="6400" dirty="0"/>
              <a:t>Social Stories</a:t>
            </a:r>
          </a:p>
          <a:p>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90627" y="5257799"/>
            <a:ext cx="1615248" cy="1509729"/>
          </a:xfrm>
          <a:prstGeom prst="rect">
            <a:avLst/>
          </a:prstGeom>
        </p:spPr>
      </p:pic>
    </p:spTree>
    <p:extLst>
      <p:ext uri="{BB962C8B-B14F-4D97-AF65-F5344CB8AC3E}">
        <p14:creationId xmlns:p14="http://schemas.microsoft.com/office/powerpoint/2010/main" val="31939955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hlinkClick r:id="rId2" action="ppaction://hlinksldjump"/>
              </a:rPr>
              <a:t>What specialist services and expertise are available to this school…. Who can help us?</a:t>
            </a:r>
            <a:endParaRPr lang="en-GB" dirty="0"/>
          </a:p>
        </p:txBody>
      </p:sp>
      <p:sp>
        <p:nvSpPr>
          <p:cNvPr id="3" name="Content Placeholder 2"/>
          <p:cNvSpPr>
            <a:spLocks noGrp="1"/>
          </p:cNvSpPr>
          <p:nvPr>
            <p:ph idx="1"/>
          </p:nvPr>
        </p:nvSpPr>
        <p:spPr>
          <a:xfrm>
            <a:off x="457200" y="1828800"/>
            <a:ext cx="8229600" cy="4525963"/>
          </a:xfrm>
        </p:spPr>
        <p:txBody>
          <a:bodyPr>
            <a:normAutofit fontScale="62500" lnSpcReduction="20000"/>
          </a:bodyPr>
          <a:lstStyle/>
          <a:p>
            <a:pPr marL="0" indent="0">
              <a:buNone/>
            </a:pPr>
            <a:r>
              <a:rPr lang="en-GB" b="1" u="sng" dirty="0"/>
              <a:t>Currently being accessed:</a:t>
            </a:r>
          </a:p>
          <a:p>
            <a:pPr lvl="0"/>
            <a:r>
              <a:rPr lang="en-GB" dirty="0"/>
              <a:t>Schools and Family Services (accessed through the family Springboard process)</a:t>
            </a:r>
          </a:p>
          <a:p>
            <a:pPr lvl="0"/>
            <a:r>
              <a:rPr lang="en-GB" dirty="0"/>
              <a:t>Educational Psychology Service (accessed through the family Springboard process)</a:t>
            </a:r>
          </a:p>
          <a:p>
            <a:pPr lvl="0"/>
            <a:r>
              <a:rPr lang="en-GB" dirty="0"/>
              <a:t>Physical Disability Specialist Services (PDSS)</a:t>
            </a:r>
          </a:p>
          <a:p>
            <a:pPr lvl="0"/>
            <a:r>
              <a:rPr lang="en-GB" dirty="0"/>
              <a:t>School Behaviour Partnership (SBP)</a:t>
            </a:r>
          </a:p>
          <a:p>
            <a:pPr lvl="0"/>
            <a:r>
              <a:rPr lang="en-GB" dirty="0"/>
              <a:t>Occupational Therapy</a:t>
            </a:r>
          </a:p>
          <a:p>
            <a:pPr lvl="0"/>
            <a:r>
              <a:rPr lang="en-GB" dirty="0"/>
              <a:t>Speech and Language Therapy</a:t>
            </a:r>
          </a:p>
          <a:p>
            <a:pPr lvl="0"/>
            <a:r>
              <a:rPr lang="en-GB" dirty="0"/>
              <a:t>Physiotherapy</a:t>
            </a:r>
          </a:p>
          <a:p>
            <a:pPr lvl="0"/>
            <a:r>
              <a:rPr lang="en-GB" dirty="0"/>
              <a:t>CAHMS – Emotional Health and Well-being Service</a:t>
            </a:r>
          </a:p>
          <a:p>
            <a:pPr lvl="0"/>
            <a:r>
              <a:rPr lang="en-GB" dirty="0"/>
              <a:t>Healthy Families Team</a:t>
            </a:r>
          </a:p>
          <a:p>
            <a:pPr lvl="0"/>
            <a:r>
              <a:rPr lang="en-GB" dirty="0"/>
              <a:t>Social Services </a:t>
            </a:r>
          </a:p>
          <a:p>
            <a:pPr lvl="0"/>
            <a:r>
              <a:rPr lang="en-GB" dirty="0"/>
              <a:t>Children’s Centre</a:t>
            </a:r>
          </a:p>
          <a:p>
            <a:pPr lvl="0"/>
            <a:r>
              <a:rPr lang="en-GB" dirty="0"/>
              <a:t>Small Steps Service</a:t>
            </a:r>
          </a:p>
          <a:p>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00" y="5565655"/>
            <a:ext cx="1285875" cy="1201873"/>
          </a:xfrm>
          <a:prstGeom prst="rect">
            <a:avLst/>
          </a:prstGeom>
        </p:spPr>
      </p:pic>
    </p:spTree>
    <p:extLst>
      <p:ext uri="{BB962C8B-B14F-4D97-AF65-F5344CB8AC3E}">
        <p14:creationId xmlns:p14="http://schemas.microsoft.com/office/powerpoint/2010/main" val="1381727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hlinkClick r:id="rId2" action="ppaction://hlinksldjump"/>
              </a:rPr>
              <a:t>How accessible is the environment at this school?</a:t>
            </a:r>
            <a:endParaRPr lang="en-GB" dirty="0"/>
          </a:p>
        </p:txBody>
      </p:sp>
      <p:sp>
        <p:nvSpPr>
          <p:cNvPr id="3" name="Content Placeholder 2"/>
          <p:cNvSpPr>
            <a:spLocks noGrp="1"/>
          </p:cNvSpPr>
          <p:nvPr>
            <p:ph idx="1"/>
          </p:nvPr>
        </p:nvSpPr>
        <p:spPr/>
        <p:txBody>
          <a:bodyPr/>
          <a:lstStyle/>
          <a:p>
            <a:r>
              <a:rPr lang="en-GB" dirty="0"/>
              <a:t>Part of the school budget is allocated to equipment and facilities to support pupils with special educational needs.  The school is fully wheelchair accessible.  </a:t>
            </a:r>
          </a:p>
          <a:p>
            <a:r>
              <a:rPr lang="en-GB" dirty="0"/>
              <a:t>Specialist equipment is accessed through the Physical Disability Specialist and Occupational Health Services.</a:t>
            </a:r>
          </a:p>
          <a:p>
            <a:pPr marL="0" indent="0">
              <a:buNone/>
            </a:pPr>
            <a:endParaRPr lang="en-GB" dirty="0"/>
          </a:p>
          <a:p>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10400" y="4995879"/>
            <a:ext cx="1895475" cy="1771650"/>
          </a:xfrm>
          <a:prstGeom prst="rect">
            <a:avLst/>
          </a:prstGeom>
        </p:spPr>
      </p:pic>
    </p:spTree>
    <p:extLst>
      <p:ext uri="{BB962C8B-B14F-4D97-AF65-F5344CB8AC3E}">
        <p14:creationId xmlns:p14="http://schemas.microsoft.com/office/powerpoint/2010/main" val="23197546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hlinkClick r:id="rId2" action="ppaction://hlinksldjump"/>
              </a:rPr>
              <a:t>How can I be involved in my child’s education? How will I know what’s happening?</a:t>
            </a:r>
            <a:endParaRPr lang="en-GB" dirty="0"/>
          </a:p>
        </p:txBody>
      </p:sp>
      <p:sp>
        <p:nvSpPr>
          <p:cNvPr id="3" name="Content Placeholder 2"/>
          <p:cNvSpPr>
            <a:spLocks noGrp="1"/>
          </p:cNvSpPr>
          <p:nvPr>
            <p:ph idx="1"/>
          </p:nvPr>
        </p:nvSpPr>
        <p:spPr>
          <a:xfrm>
            <a:off x="457200" y="1828800"/>
            <a:ext cx="8229600" cy="4525963"/>
          </a:xfrm>
        </p:spPr>
        <p:txBody>
          <a:bodyPr>
            <a:normAutofit fontScale="92500" lnSpcReduction="20000"/>
          </a:bodyPr>
          <a:lstStyle/>
          <a:p>
            <a:r>
              <a:rPr lang="en-GB" dirty="0"/>
              <a:t>At St Joseph’s Catholic Primary School, we recognise the vital and pivotal role that parents play in the education of their children and we strive to work in partnership.  Parents are invited to their child’s termly review, to discuss their provision and progress and discuss outcomes for the next period of time.</a:t>
            </a:r>
          </a:p>
          <a:p>
            <a:pPr marL="0" indent="0">
              <a:buNone/>
            </a:pPr>
            <a:endParaRPr lang="en-GB" dirty="0"/>
          </a:p>
          <a:p>
            <a:r>
              <a:rPr lang="en-GB" dirty="0"/>
              <a:t>Parents are welcomed in to school to discuss progress and/or specific needs with the class teacher.</a:t>
            </a:r>
          </a:p>
          <a:p>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96200" y="5636877"/>
            <a:ext cx="1209675" cy="1130651"/>
          </a:xfrm>
          <a:prstGeom prst="rect">
            <a:avLst/>
          </a:prstGeom>
        </p:spPr>
      </p:pic>
    </p:spTree>
    <p:extLst>
      <p:ext uri="{BB962C8B-B14F-4D97-AF65-F5344CB8AC3E}">
        <p14:creationId xmlns:p14="http://schemas.microsoft.com/office/powerpoint/2010/main" val="24674246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hlinkClick r:id="rId2" action="ppaction://hlinksldjump"/>
              </a:rPr>
              <a:t>How will my child be involved in their education?</a:t>
            </a:r>
            <a:endParaRPr lang="en-GB" dirty="0"/>
          </a:p>
        </p:txBody>
      </p:sp>
      <p:sp>
        <p:nvSpPr>
          <p:cNvPr id="3" name="Content Placeholder 2"/>
          <p:cNvSpPr>
            <a:spLocks noGrp="1"/>
          </p:cNvSpPr>
          <p:nvPr>
            <p:ph idx="1"/>
          </p:nvPr>
        </p:nvSpPr>
        <p:spPr/>
        <p:txBody>
          <a:bodyPr>
            <a:normAutofit fontScale="92500"/>
          </a:bodyPr>
          <a:lstStyle/>
          <a:p>
            <a:r>
              <a:rPr lang="en-GB" dirty="0"/>
              <a:t>Regular daily discussions take place between pupils and their class teacher and teaching assistant.</a:t>
            </a:r>
          </a:p>
          <a:p>
            <a:endParaRPr lang="en-GB" dirty="0"/>
          </a:p>
          <a:p>
            <a:r>
              <a:rPr lang="en-GB" dirty="0"/>
              <a:t>Prior to a review meeting with parents, children will be invited to discuss what has worked well for them and how they feel about their education. Depending on the age and need of the pupil this will be recorded in different ways.</a:t>
            </a:r>
          </a:p>
          <a:p>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96200" y="5636877"/>
            <a:ext cx="1209675" cy="1130651"/>
          </a:xfrm>
          <a:prstGeom prst="rect">
            <a:avLst/>
          </a:prstGeom>
        </p:spPr>
      </p:pic>
    </p:spTree>
    <p:extLst>
      <p:ext uri="{BB962C8B-B14F-4D97-AF65-F5344CB8AC3E}">
        <p14:creationId xmlns:p14="http://schemas.microsoft.com/office/powerpoint/2010/main" val="24525093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hlinkClick r:id="rId2" action="ppaction://hlinksldjump"/>
              </a:rPr>
              <a:t>Meet the SEN Governor!</a:t>
            </a:r>
            <a:endParaRPr lang="en-GB" dirty="0"/>
          </a:p>
        </p:txBody>
      </p:sp>
      <p:sp>
        <p:nvSpPr>
          <p:cNvPr id="3" name="Content Placeholder 2"/>
          <p:cNvSpPr>
            <a:spLocks noGrp="1"/>
          </p:cNvSpPr>
          <p:nvPr>
            <p:ph idx="1"/>
          </p:nvPr>
        </p:nvSpPr>
        <p:spPr/>
        <p:txBody>
          <a:bodyPr>
            <a:normAutofit fontScale="92500" lnSpcReduction="10000"/>
          </a:bodyPr>
          <a:lstStyle/>
          <a:p>
            <a:r>
              <a:rPr lang="en-GB" dirty="0"/>
              <a:t>There are a wide range of Governor training opportunities both in and out of school.  The SENCO accesses information available from outside agencies where necessary and shares them with Mrs Wendy </a:t>
            </a:r>
            <a:r>
              <a:rPr lang="en-GB" dirty="0" err="1"/>
              <a:t>Mounsey</a:t>
            </a:r>
            <a:r>
              <a:rPr lang="en-GB" dirty="0"/>
              <a:t>, our SEND Governor.  She also works with the SENCO during monitoring visits about different agencies the school may be involved with however individual pupils will not be discussed.</a:t>
            </a:r>
            <a:br>
              <a:rPr lang="en-GB" dirty="0"/>
            </a:br>
            <a:endParaRPr lang="en-GB" dirty="0"/>
          </a:p>
          <a:p>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1400" y="5351989"/>
            <a:ext cx="1514475" cy="1415539"/>
          </a:xfrm>
          <a:prstGeom prst="rect">
            <a:avLst/>
          </a:prstGeom>
        </p:spPr>
      </p:pic>
    </p:spTree>
    <p:extLst>
      <p:ext uri="{BB962C8B-B14F-4D97-AF65-F5344CB8AC3E}">
        <p14:creationId xmlns:p14="http://schemas.microsoft.com/office/powerpoint/2010/main" val="1989962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hlinkClick r:id="rId2" action="ppaction://hlinksldjump"/>
              </a:rPr>
              <a:t>How does this school help pupils starting school and moving on?</a:t>
            </a:r>
            <a:endParaRPr lang="en-GB" dirty="0"/>
          </a:p>
        </p:txBody>
      </p:sp>
      <p:sp>
        <p:nvSpPr>
          <p:cNvPr id="3" name="Content Placeholder 2"/>
          <p:cNvSpPr>
            <a:spLocks noGrp="1"/>
          </p:cNvSpPr>
          <p:nvPr>
            <p:ph idx="1"/>
          </p:nvPr>
        </p:nvSpPr>
        <p:spPr>
          <a:xfrm>
            <a:off x="457200" y="1600200"/>
            <a:ext cx="8229600" cy="4876800"/>
          </a:xfrm>
        </p:spPr>
        <p:txBody>
          <a:bodyPr>
            <a:normAutofit fontScale="55000" lnSpcReduction="20000"/>
          </a:bodyPr>
          <a:lstStyle/>
          <a:p>
            <a:r>
              <a:rPr lang="en-GB" sz="3800" dirty="0"/>
              <a:t>The admission arrangements for </a:t>
            </a:r>
            <a:r>
              <a:rPr lang="en-GB" sz="3800" i="1" dirty="0"/>
              <a:t>all</a:t>
            </a:r>
            <a:r>
              <a:rPr lang="en-GB" sz="3800" dirty="0"/>
              <a:t> pupils are in accordance with national legislation, including the Equality Act 2010</a:t>
            </a:r>
            <a:r>
              <a:rPr lang="en-GB" sz="3800" i="1" dirty="0"/>
              <a:t>. </a:t>
            </a:r>
            <a:r>
              <a:rPr lang="en-GB" sz="3800" dirty="0"/>
              <a:t>This includes children with any level of SEND; those with Education, Health and Care Plans and those without.  See Admissions policy for more information.</a:t>
            </a:r>
          </a:p>
          <a:p>
            <a:r>
              <a:rPr lang="en-GB" sz="3800" dirty="0"/>
              <a:t>Robust transition arrangements are in place to ensure a smooth transition. Teachers meet to share academic and well-being information with the new class teacher.  The children all have an opportunity to meet their new teacher and to be in their new classroom during the planned transition day in the summer term.  Additional transition arrangements may be in place for identified pupils.</a:t>
            </a:r>
          </a:p>
          <a:p>
            <a:r>
              <a:rPr lang="en-GB" sz="3800" dirty="0"/>
              <a:t>Transition to Secondary School is carefully planned and personalised through close liaison with the Secondary SENCO and is tailored to meet an individual’s specific needs.  Addition funding (Transition funding) may be accessed to ensure smooth transition between Primary and Secondary school.</a:t>
            </a:r>
          </a:p>
          <a:p>
            <a:endParaRPr lang="en-GB" sz="3800" dirty="0"/>
          </a:p>
          <a:p>
            <a:pPr marL="0" indent="0">
              <a:buNone/>
            </a:pPr>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72400" y="5708099"/>
            <a:ext cx="1133475" cy="1059429"/>
          </a:xfrm>
          <a:prstGeom prst="rect">
            <a:avLst/>
          </a:prstGeom>
        </p:spPr>
      </p:pic>
    </p:spTree>
    <p:extLst>
      <p:ext uri="{BB962C8B-B14F-4D97-AF65-F5344CB8AC3E}">
        <p14:creationId xmlns:p14="http://schemas.microsoft.com/office/powerpoint/2010/main" val="822090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4230325781"/>
              </p:ext>
            </p:extLst>
          </p:nvPr>
        </p:nvGraphicFramePr>
        <p:xfrm>
          <a:off x="1600200" y="457200"/>
          <a:ext cx="6096000" cy="5044440"/>
        </p:xfrm>
        <a:graphic>
          <a:graphicData uri="http://schemas.openxmlformats.org/drawingml/2006/table">
            <a:tbl>
              <a:tblPr firstRow="1" bandRow="1">
                <a:tableStyleId>{8799B23B-EC83-4686-B30A-512413B5E67A}</a:tableStyleId>
              </a:tblPr>
              <a:tblGrid>
                <a:gridCol w="1219200">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tblGrid>
              <a:tr h="370840">
                <a:tc>
                  <a:txBody>
                    <a:bodyPr/>
                    <a:lstStyle/>
                    <a:p>
                      <a:r>
                        <a:rPr lang="en-GB" sz="1400" u="none" dirty="0">
                          <a:hlinkClick r:id="" action="ppaction://hlinkshowjump?jump=nextslide"/>
                        </a:rPr>
                        <a:t>Who makes </a:t>
                      </a:r>
                      <a:r>
                        <a:rPr lang="en-GB" sz="1400" u="none" baseline="0" dirty="0">
                          <a:hlinkClick r:id="" action="ppaction://hlinkshowjump?jump=nextslide"/>
                        </a:rPr>
                        <a:t> this school </a:t>
                      </a:r>
                      <a:r>
                        <a:rPr lang="en-GB" sz="1400" u="none" dirty="0">
                          <a:hlinkClick r:id="" action="ppaction://hlinkshowjump?jump=nextslide"/>
                        </a:rPr>
                        <a:t>Special?</a:t>
                      </a:r>
                      <a:endParaRPr lang="en-GB" sz="1400" u="none" dirty="0"/>
                    </a:p>
                    <a:p>
                      <a:endParaRPr lang="en-GB" sz="1400" dirty="0"/>
                    </a:p>
                  </a:txBody>
                  <a:tcPr/>
                </a:tc>
                <a:tc>
                  <a:txBody>
                    <a:bodyPr/>
                    <a:lstStyle/>
                    <a:p>
                      <a:r>
                        <a:rPr lang="en-GB" sz="1400" dirty="0">
                          <a:hlinkClick r:id="" action="ppaction://hlinkshowjump?jump=lastslide"/>
                        </a:rPr>
                        <a:t>How will this</a:t>
                      </a:r>
                      <a:r>
                        <a:rPr lang="en-GB" sz="1400" baseline="0" dirty="0">
                          <a:hlinkClick r:id="" action="ppaction://hlinkshowjump?jump=lastslide"/>
                        </a:rPr>
                        <a:t> school </a:t>
                      </a:r>
                      <a:r>
                        <a:rPr lang="en-GB" sz="1400" dirty="0">
                          <a:hlinkClick r:id="" action="ppaction://hlinkshowjump?jump=lastslide"/>
                        </a:rPr>
                        <a:t>know that my child</a:t>
                      </a:r>
                      <a:r>
                        <a:rPr lang="en-GB" sz="1400" baseline="0" dirty="0">
                          <a:hlinkClick r:id="" action="ppaction://hlinkshowjump?jump=lastslide"/>
                        </a:rPr>
                        <a:t> needs extra help?</a:t>
                      </a:r>
                      <a:endParaRPr lang="en-GB" sz="1400" dirty="0"/>
                    </a:p>
                  </a:txBody>
                  <a:tcPr/>
                </a:tc>
                <a:tc>
                  <a:txBody>
                    <a:bodyPr/>
                    <a:lstStyle/>
                    <a:p>
                      <a:r>
                        <a:rPr lang="en-GB" sz="1400" dirty="0">
                          <a:solidFill>
                            <a:srgbClr val="0070C0"/>
                          </a:solidFill>
                          <a:hlinkClick r:id="rId2" action="ppaction://hlinksldjump"/>
                        </a:rPr>
                        <a:t>How does this</a:t>
                      </a:r>
                      <a:r>
                        <a:rPr lang="en-GB" sz="1400" baseline="0" dirty="0">
                          <a:solidFill>
                            <a:srgbClr val="0070C0"/>
                          </a:solidFill>
                          <a:hlinkClick r:id="rId2" action="ppaction://hlinksldjump"/>
                        </a:rPr>
                        <a:t> school </a:t>
                      </a:r>
                      <a:r>
                        <a:rPr lang="en-GB" sz="1400" dirty="0">
                          <a:solidFill>
                            <a:srgbClr val="0070C0"/>
                          </a:solidFill>
                          <a:hlinkClick r:id="rId2" action="ppaction://hlinksldjump"/>
                        </a:rPr>
                        <a:t>know that the help it</a:t>
                      </a:r>
                      <a:r>
                        <a:rPr lang="en-GB" sz="1400" baseline="0" dirty="0">
                          <a:solidFill>
                            <a:srgbClr val="0070C0"/>
                          </a:solidFill>
                          <a:hlinkClick r:id="rId2" action="ppaction://hlinksldjump"/>
                        </a:rPr>
                        <a:t> offers is working?</a:t>
                      </a:r>
                      <a:endParaRPr lang="en-GB" sz="1400" dirty="0">
                        <a:solidFill>
                          <a:srgbClr val="0070C0"/>
                        </a:solidFill>
                      </a:endParaRPr>
                    </a:p>
                  </a:txBody>
                  <a:tcPr/>
                </a:tc>
                <a:tc>
                  <a:txBody>
                    <a:bodyPr/>
                    <a:lstStyle/>
                    <a:p>
                      <a:r>
                        <a:rPr lang="en-GB" sz="1400" dirty="0">
                          <a:solidFill>
                            <a:srgbClr val="0070C0"/>
                          </a:solidFill>
                          <a:hlinkClick r:id="" action="ppaction://hlinkshowjump?jump=lastslide"/>
                        </a:rPr>
                        <a:t>What kind of special educational</a:t>
                      </a:r>
                      <a:r>
                        <a:rPr lang="en-GB" sz="1400" baseline="0" dirty="0">
                          <a:solidFill>
                            <a:srgbClr val="0070C0"/>
                          </a:solidFill>
                          <a:hlinkClick r:id="" action="ppaction://hlinkshowjump?jump=lastslide"/>
                        </a:rPr>
                        <a:t> needs does the school make provision for?</a:t>
                      </a:r>
                      <a:endParaRPr lang="en-GB" sz="1400" dirty="0">
                        <a:solidFill>
                          <a:srgbClr val="0070C0"/>
                        </a:solidFill>
                      </a:endParaRPr>
                    </a:p>
                  </a:txBody>
                  <a:tcPr/>
                </a:tc>
                <a:tc>
                  <a:txBody>
                    <a:bodyPr/>
                    <a:lstStyle/>
                    <a:p>
                      <a:r>
                        <a:rPr lang="en-GB" sz="1400" dirty="0">
                          <a:solidFill>
                            <a:srgbClr val="0070C0"/>
                          </a:solidFill>
                          <a:hlinkClick r:id="rId3" action="ppaction://hlinksldjump"/>
                        </a:rPr>
                        <a:t>Who makes the decision about how much support my child receives?</a:t>
                      </a:r>
                      <a:endParaRPr lang="en-GB" sz="1400" dirty="0">
                        <a:solidFill>
                          <a:srgbClr val="0070C0"/>
                        </a:solidFill>
                      </a:endParaRPr>
                    </a:p>
                  </a:txBody>
                  <a:tcPr/>
                </a:tc>
                <a:extLst>
                  <a:ext uri="{0D108BD9-81ED-4DB2-BD59-A6C34878D82A}">
                    <a16:rowId xmlns:a16="http://schemas.microsoft.com/office/drawing/2014/main" val="10000"/>
                  </a:ext>
                </a:extLst>
              </a:tr>
              <a:tr h="1600200">
                <a:tc>
                  <a:txBody>
                    <a:bodyPr/>
                    <a:lstStyle/>
                    <a:p>
                      <a:r>
                        <a:rPr lang="en-GB" sz="1400" b="1" dirty="0">
                          <a:hlinkClick r:id="rId4" action="ppaction://hlinksldjump"/>
                        </a:rPr>
                        <a:t>How will my child be included</a:t>
                      </a:r>
                      <a:r>
                        <a:rPr lang="en-GB" sz="1400" b="1" baseline="0" dirty="0">
                          <a:hlinkClick r:id="rId4" action="ppaction://hlinksldjump"/>
                        </a:rPr>
                        <a:t> in activities outside the classroom?</a:t>
                      </a:r>
                      <a:endParaRPr lang="en-GB" sz="1400" b="1" dirty="0"/>
                    </a:p>
                  </a:txBody>
                  <a:tcPr/>
                </a:tc>
                <a:tc>
                  <a:txBody>
                    <a:bodyPr/>
                    <a:lstStyle/>
                    <a:p>
                      <a:r>
                        <a:rPr lang="en-GB" sz="1400" b="1" dirty="0">
                          <a:hlinkClick r:id="rId5" action="ppaction://hlinksldjump"/>
                        </a:rPr>
                        <a:t>What can this</a:t>
                      </a:r>
                      <a:r>
                        <a:rPr lang="en-GB" sz="1400" b="1" baseline="0" dirty="0">
                          <a:hlinkClick r:id="rId5" action="ppaction://hlinksldjump"/>
                        </a:rPr>
                        <a:t> school</a:t>
                      </a:r>
                      <a:r>
                        <a:rPr lang="en-GB" sz="1400" b="1" dirty="0">
                          <a:hlinkClick r:id="rId5" action="ppaction://hlinksldjump"/>
                        </a:rPr>
                        <a:t> offer for the wellbeing of my child?</a:t>
                      </a:r>
                      <a:endParaRPr lang="en-GB" sz="1400" b="1" dirty="0"/>
                    </a:p>
                  </a:txBody>
                  <a:tcPr/>
                </a:tc>
                <a:tc>
                  <a:txBody>
                    <a:bodyPr/>
                    <a:lstStyle/>
                    <a:p>
                      <a:r>
                        <a:rPr lang="en-GB" sz="1400" b="1" dirty="0">
                          <a:hlinkClick r:id="rId6" action="ppaction://hlinksldjump"/>
                        </a:rPr>
                        <a:t>Meet the SENCO!</a:t>
                      </a:r>
                      <a:endParaRPr lang="en-GB" sz="1400" b="1" dirty="0"/>
                    </a:p>
                  </a:txBody>
                  <a:tcPr/>
                </a:tc>
                <a:tc>
                  <a:txBody>
                    <a:bodyPr/>
                    <a:lstStyle/>
                    <a:p>
                      <a:r>
                        <a:rPr lang="en-GB" sz="1400" b="1" dirty="0">
                          <a:hlinkClick r:id="rId7" action="ppaction://hlinksldjump"/>
                        </a:rPr>
                        <a:t>What training have staff at this</a:t>
                      </a:r>
                      <a:r>
                        <a:rPr lang="en-GB" sz="1400" b="1" baseline="0" dirty="0">
                          <a:hlinkClick r:id="rId7" action="ppaction://hlinksldjump"/>
                        </a:rPr>
                        <a:t> school </a:t>
                      </a:r>
                      <a:r>
                        <a:rPr lang="en-GB" sz="1400" b="1" dirty="0">
                          <a:hlinkClick r:id="rId7" action="ppaction://hlinksldjump"/>
                        </a:rPr>
                        <a:t>had to be able to support my child?</a:t>
                      </a:r>
                      <a:endParaRPr lang="en-GB" sz="1400" b="1" dirty="0"/>
                    </a:p>
                  </a:txBody>
                  <a:tcPr/>
                </a:tc>
                <a:tc>
                  <a:txBody>
                    <a:bodyPr/>
                    <a:lstStyle/>
                    <a:p>
                      <a:r>
                        <a:rPr lang="en-GB" sz="1400" b="1" dirty="0">
                          <a:hlinkClick r:id="rId8" action="ppaction://hlinksldjump"/>
                        </a:rPr>
                        <a:t>What specialist services and expertise</a:t>
                      </a:r>
                      <a:r>
                        <a:rPr lang="en-GB" sz="1400" b="1" baseline="0" dirty="0">
                          <a:hlinkClick r:id="rId8" action="ppaction://hlinksldjump"/>
                        </a:rPr>
                        <a:t> are available to this school?</a:t>
                      </a:r>
                      <a:endParaRPr lang="en-GB" sz="1400" b="1" dirty="0"/>
                    </a:p>
                  </a:txBody>
                  <a:tcPr/>
                </a:tc>
                <a:extLst>
                  <a:ext uri="{0D108BD9-81ED-4DB2-BD59-A6C34878D82A}">
                    <a16:rowId xmlns:a16="http://schemas.microsoft.com/office/drawing/2014/main" val="10001"/>
                  </a:ext>
                </a:extLst>
              </a:tr>
              <a:tr h="370840">
                <a:tc>
                  <a:txBody>
                    <a:bodyPr/>
                    <a:lstStyle/>
                    <a:p>
                      <a:r>
                        <a:rPr lang="en-GB" sz="1400" b="1" dirty="0">
                          <a:hlinkClick r:id="rId9" action="ppaction://hlinksldjump"/>
                        </a:rPr>
                        <a:t>How accessible is the environment at this</a:t>
                      </a:r>
                      <a:r>
                        <a:rPr lang="en-GB" sz="1400" b="1" baseline="0" dirty="0">
                          <a:hlinkClick r:id="rId9" action="ppaction://hlinksldjump"/>
                        </a:rPr>
                        <a:t> school</a:t>
                      </a:r>
                      <a:r>
                        <a:rPr lang="en-GB" sz="1400" b="1" dirty="0">
                          <a:hlinkClick r:id="rId9" action="ppaction://hlinksldjump"/>
                        </a:rPr>
                        <a:t>?</a:t>
                      </a:r>
                      <a:endParaRPr lang="en-GB" sz="1600" dirty="0"/>
                    </a:p>
                    <a:p>
                      <a:endParaRPr lang="en-GB" sz="1600" dirty="0"/>
                    </a:p>
                    <a:p>
                      <a:endParaRPr lang="en-GB" sz="1600" dirty="0"/>
                    </a:p>
                  </a:txBody>
                  <a:tcPr/>
                </a:tc>
                <a:tc>
                  <a:txBody>
                    <a:bodyPr/>
                    <a:lstStyle/>
                    <a:p>
                      <a:r>
                        <a:rPr lang="en-GB" sz="1400" b="1" dirty="0">
                          <a:hlinkClick r:id="rId10" action="ppaction://hlinksldjump"/>
                        </a:rPr>
                        <a:t>How can I be involved in my</a:t>
                      </a:r>
                      <a:r>
                        <a:rPr lang="en-GB" sz="1400" b="1" baseline="0" dirty="0">
                          <a:hlinkClick r:id="rId10" action="ppaction://hlinksldjump"/>
                        </a:rPr>
                        <a:t> child’s education?</a:t>
                      </a:r>
                      <a:r>
                        <a:rPr lang="en-GB" sz="1400" b="1" dirty="0">
                          <a:hlinkClick r:id="rId10" action="ppaction://hlinksldjump"/>
                        </a:rPr>
                        <a:t> How will I know what’s happening?</a:t>
                      </a:r>
                      <a:endParaRPr lang="en-GB" sz="1400" b="1" dirty="0"/>
                    </a:p>
                  </a:txBody>
                  <a:tcPr/>
                </a:tc>
                <a:tc>
                  <a:txBody>
                    <a:bodyPr/>
                    <a:lstStyle/>
                    <a:p>
                      <a:r>
                        <a:rPr lang="en-GB" sz="1400" b="1" dirty="0">
                          <a:hlinkClick r:id="rId11" action="ppaction://hlinksldjump"/>
                        </a:rPr>
                        <a:t>How will my child be involved in their education?</a:t>
                      </a:r>
                      <a:endParaRPr lang="en-GB" sz="1400" b="1" dirty="0"/>
                    </a:p>
                  </a:txBody>
                  <a:tcPr/>
                </a:tc>
                <a:tc>
                  <a:txBody>
                    <a:bodyPr/>
                    <a:lstStyle/>
                    <a:p>
                      <a:r>
                        <a:rPr lang="en-GB" sz="1400" b="1" dirty="0">
                          <a:hlinkClick r:id="rId12" action="ppaction://hlinksldjump"/>
                        </a:rPr>
                        <a:t>Meet the SEN Governor!</a:t>
                      </a:r>
                      <a:endParaRPr lang="en-GB" sz="1400" b="1" dirty="0"/>
                    </a:p>
                  </a:txBody>
                  <a:tcPr/>
                </a:tc>
                <a:tc>
                  <a:txBody>
                    <a:bodyPr/>
                    <a:lstStyle/>
                    <a:p>
                      <a:r>
                        <a:rPr lang="en-GB" sz="1400" b="1" dirty="0">
                          <a:hlinkClick r:id="rId13" action="ppaction://hlinksldjump"/>
                        </a:rPr>
                        <a:t>How does</a:t>
                      </a:r>
                      <a:r>
                        <a:rPr lang="en-GB" sz="1400" b="1" baseline="0" dirty="0">
                          <a:hlinkClick r:id="rId13" action="ppaction://hlinksldjump"/>
                        </a:rPr>
                        <a:t> this school </a:t>
                      </a:r>
                      <a:r>
                        <a:rPr lang="en-GB" sz="1400" b="1" dirty="0">
                          <a:hlinkClick r:id="rId13" action="ppaction://hlinksldjump"/>
                        </a:rPr>
                        <a:t>help</a:t>
                      </a:r>
                      <a:r>
                        <a:rPr lang="en-GB" sz="1400" b="1" baseline="0" dirty="0">
                          <a:hlinkClick r:id="rId13" action="ppaction://hlinksldjump"/>
                        </a:rPr>
                        <a:t> pupils starting school and moving on?</a:t>
                      </a:r>
                      <a:endParaRPr lang="en-GB" sz="1400" b="1" dirty="0"/>
                    </a:p>
                  </a:txBody>
                  <a:tcPr/>
                </a:tc>
                <a:extLst>
                  <a:ext uri="{0D108BD9-81ED-4DB2-BD59-A6C34878D82A}">
                    <a16:rowId xmlns:a16="http://schemas.microsoft.com/office/drawing/2014/main" val="10002"/>
                  </a:ext>
                </a:extLst>
              </a:tr>
            </a:tbl>
          </a:graphicData>
        </a:graphic>
      </p:graphicFrame>
      <p:sp>
        <p:nvSpPr>
          <p:cNvPr id="5" name="TextBox 4"/>
          <p:cNvSpPr txBox="1"/>
          <p:nvPr/>
        </p:nvSpPr>
        <p:spPr>
          <a:xfrm>
            <a:off x="574964" y="5791200"/>
            <a:ext cx="7162800" cy="830997"/>
          </a:xfrm>
          <a:prstGeom prst="rect">
            <a:avLst/>
          </a:prstGeom>
          <a:noFill/>
        </p:spPr>
        <p:txBody>
          <a:bodyPr wrap="square" rtlCol="0">
            <a:spAutoFit/>
          </a:bodyPr>
          <a:lstStyle/>
          <a:p>
            <a:pPr algn="ctr"/>
            <a:r>
              <a:rPr lang="en-GB" sz="2400" dirty="0">
                <a:solidFill>
                  <a:srgbClr val="00B050"/>
                </a:solidFill>
              </a:rPr>
              <a:t>Click on the questions to view the answer page. Click on the question again to return to this page:</a:t>
            </a:r>
          </a:p>
        </p:txBody>
      </p:sp>
      <p:pic>
        <p:nvPicPr>
          <p:cNvPr id="6" name="Picture 5"/>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7698256" y="5638799"/>
            <a:ext cx="1207619" cy="1128729"/>
          </a:xfrm>
          <a:prstGeom prst="rect">
            <a:avLst/>
          </a:prstGeom>
        </p:spPr>
      </p:pic>
    </p:spTree>
    <p:extLst>
      <p:ext uri="{BB962C8B-B14F-4D97-AF65-F5344CB8AC3E}">
        <p14:creationId xmlns:p14="http://schemas.microsoft.com/office/powerpoint/2010/main" val="3296318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br>
              <a:rPr lang="en-GB" sz="3100" b="1" dirty="0"/>
            </a:br>
            <a:br>
              <a:rPr lang="en-GB" sz="3100" b="1" dirty="0"/>
            </a:br>
            <a:br>
              <a:rPr lang="en-GB" sz="3100" b="1" dirty="0"/>
            </a:br>
            <a:r>
              <a:rPr lang="en-GB" sz="3100" b="1" u="sng" dirty="0">
                <a:solidFill>
                  <a:srgbClr val="0070C0"/>
                </a:solidFill>
              </a:rPr>
              <a:t>What kinds of special educational needs does the school/setting make provision for?</a:t>
            </a:r>
            <a:br>
              <a:rPr lang="en-GB" sz="3100" u="sng" dirty="0">
                <a:solidFill>
                  <a:srgbClr val="0070C0"/>
                </a:solidFill>
              </a:rPr>
            </a:br>
            <a:br>
              <a:rPr lang="en-GB" dirty="0"/>
            </a:br>
            <a:endParaRPr lang="en-GB" dirty="0"/>
          </a:p>
        </p:txBody>
      </p:sp>
      <p:sp>
        <p:nvSpPr>
          <p:cNvPr id="3" name="Content Placeholder 2"/>
          <p:cNvSpPr>
            <a:spLocks noGrp="1"/>
          </p:cNvSpPr>
          <p:nvPr>
            <p:ph idx="1"/>
          </p:nvPr>
        </p:nvSpPr>
        <p:spPr/>
        <p:txBody>
          <a:bodyPr>
            <a:normAutofit fontScale="85000" lnSpcReduction="10000"/>
          </a:bodyPr>
          <a:lstStyle/>
          <a:p>
            <a:r>
              <a:rPr lang="en-GB" dirty="0"/>
              <a:t>St Joseph’s Catholic Primary School, a Voluntary Academy is a Roman Catholic mainstream primary school and is part of the Our Lady Of Lourdes, formerly the All Saints’ Family of Schools.  St Joseph’s Catholic Primary is committed to inclusion and is respected in the community for an ethos in which we see all of our children as unique individuals and work collaboratively to enable each child to achieve their full potential, whatever their ability or specific needs; providing a broad and balanced curriculum which incorporates equal opportunities for all children. </a:t>
            </a:r>
          </a:p>
          <a:p>
            <a:pPr marL="0" indent="0">
              <a:buNone/>
            </a:pP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6731" y="5562599"/>
            <a:ext cx="1289144" cy="1204929"/>
          </a:xfrm>
          <a:prstGeom prst="rect">
            <a:avLst/>
          </a:prstGeom>
        </p:spPr>
      </p:pic>
    </p:spTree>
    <p:extLst>
      <p:ext uri="{BB962C8B-B14F-4D97-AF65-F5344CB8AC3E}">
        <p14:creationId xmlns:p14="http://schemas.microsoft.com/office/powerpoint/2010/main" val="3823572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905000"/>
          </a:xfrm>
        </p:spPr>
        <p:txBody>
          <a:bodyPr>
            <a:normAutofit fontScale="90000"/>
          </a:bodyPr>
          <a:lstStyle/>
          <a:p>
            <a:r>
              <a:rPr lang="en-GB" sz="4000" dirty="0">
                <a:hlinkClick r:id="rId2" action="ppaction://hlinksldjump"/>
              </a:rPr>
              <a:t>How will this school know if my child needs extra help?</a:t>
            </a:r>
            <a:br>
              <a:rPr lang="en-GB" dirty="0"/>
            </a:br>
            <a:endParaRPr lang="en-GB" dirty="0"/>
          </a:p>
        </p:txBody>
      </p:sp>
      <p:sp>
        <p:nvSpPr>
          <p:cNvPr id="3" name="Content Placeholder 2"/>
          <p:cNvSpPr>
            <a:spLocks noGrp="1"/>
          </p:cNvSpPr>
          <p:nvPr>
            <p:ph idx="1"/>
          </p:nvPr>
        </p:nvSpPr>
        <p:spPr/>
        <p:txBody>
          <a:bodyPr>
            <a:normAutofit/>
          </a:bodyPr>
          <a:lstStyle/>
          <a:p>
            <a:endParaRPr lang="en-GB" dirty="0"/>
          </a:p>
          <a:p>
            <a:endParaRPr lang="en-GB" dirty="0"/>
          </a:p>
        </p:txBody>
      </p:sp>
      <p:sp>
        <p:nvSpPr>
          <p:cNvPr id="4" name="Rectangle 3"/>
          <p:cNvSpPr/>
          <p:nvPr/>
        </p:nvSpPr>
        <p:spPr>
          <a:xfrm>
            <a:off x="152400" y="1243042"/>
            <a:ext cx="8534400" cy="4883121"/>
          </a:xfrm>
          <a:prstGeom prst="rect">
            <a:avLst/>
          </a:prstGeom>
        </p:spPr>
        <p:txBody>
          <a:bodyPr wrap="square">
            <a:spAutoFit/>
          </a:bodyPr>
          <a:lstStyle/>
          <a:p>
            <a:pPr algn="just">
              <a:spcAft>
                <a:spcPts val="0"/>
              </a:spcAft>
            </a:pPr>
            <a:r>
              <a:rPr lang="en-GB" dirty="0">
                <a:latin typeface="Arial" panose="020B0604020202020204" pitchFamily="34" charset="0"/>
                <a:ea typeface="Times New Roman" panose="02020603050405020304" pitchFamily="18" charset="0"/>
              </a:rPr>
              <a:t>St Joseph’s Catholic Primary School recognises that children learn and progress at varied rates and we use a range of teaching strategies and approaches, personalising provision to ensure that the learning needs of all pupils can be met.  The identification of pupil’s with special education needs follows a graduated approach, beginning with quality first teaching as our first priority.  Support is given through the type of task, differing complexity or resources used.  Special educational provision is beyond the differentiation provided by high quality personalised teaching.  The provision is additional or different from that made generally for others of the same age.  Progress is closely monitored by the class teacher and, if a child is not making expected progress, support is put in place focusing on the individual’s specific needs.  This support may be small group or individual work. If further support is needed the class teacher liaises with the SENCO to further personalise support and access outside agencies. At all times the school works in partnership with parents.</a:t>
            </a:r>
          </a:p>
          <a:p>
            <a:pPr algn="just">
              <a:spcAft>
                <a:spcPts val="0"/>
              </a:spcAft>
            </a:pPr>
            <a:r>
              <a:rPr lang="en-GB" dirty="0">
                <a:latin typeface="Arial" panose="020B0604020202020204" pitchFamily="34" charset="0"/>
                <a:ea typeface="Times New Roman" panose="02020603050405020304" pitchFamily="18" charset="0"/>
              </a:rPr>
              <a:t> </a:t>
            </a:r>
          </a:p>
          <a:p>
            <a:pPr algn="just">
              <a:spcAft>
                <a:spcPts val="0"/>
              </a:spcAft>
            </a:pPr>
            <a:r>
              <a:rPr lang="en-GB" dirty="0">
                <a:latin typeface="Arial" panose="020B0604020202020204" pitchFamily="34" charset="0"/>
                <a:ea typeface="Times New Roman" panose="02020603050405020304" pitchFamily="18" charset="0"/>
              </a:rPr>
              <a:t>If you have any concerns about your child’s progress then you should first speak to your child’s class teacher who will seek advice from the SENCO if necessary.</a:t>
            </a:r>
            <a:endParaRPr lang="en-GB" dirty="0">
              <a:effectLst/>
              <a:latin typeface="Arial" panose="020B0604020202020204" pitchFamily="34" charset="0"/>
              <a:ea typeface="Times New Roman" panose="02020603050405020304" pitchFamily="18" charset="0"/>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28559" y="5942541"/>
            <a:ext cx="963041" cy="900129"/>
          </a:xfrm>
          <a:prstGeom prst="rect">
            <a:avLst/>
          </a:prstGeom>
        </p:spPr>
      </p:pic>
    </p:spTree>
    <p:extLst>
      <p:ext uri="{BB962C8B-B14F-4D97-AF65-F5344CB8AC3E}">
        <p14:creationId xmlns:p14="http://schemas.microsoft.com/office/powerpoint/2010/main" val="950915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hlinkClick r:id="rId2" action="ppaction://hlinksldjump"/>
              </a:rPr>
              <a:t>How does this school know that the help it offers is working?</a:t>
            </a:r>
            <a:endParaRPr lang="en-GB" dirty="0"/>
          </a:p>
        </p:txBody>
      </p:sp>
      <p:sp>
        <p:nvSpPr>
          <p:cNvPr id="3" name="Content Placeholder 2"/>
          <p:cNvSpPr>
            <a:spLocks noGrp="1"/>
          </p:cNvSpPr>
          <p:nvPr>
            <p:ph idx="1"/>
          </p:nvPr>
        </p:nvSpPr>
        <p:spPr/>
        <p:txBody>
          <a:bodyPr>
            <a:normAutofit fontScale="55000" lnSpcReduction="20000"/>
          </a:bodyPr>
          <a:lstStyle/>
          <a:p>
            <a:r>
              <a:rPr lang="en-GB" dirty="0"/>
              <a:t>Teacher assessments are completed termly and this is analysed by the class teacher and the Senior Leadership Team.  Parents are invited to attend review meetings to discuss the progress of pupil’s with special educational needs and to update on the success of any interventions which have been put in place.  </a:t>
            </a:r>
          </a:p>
          <a:p>
            <a:pPr marL="0" indent="0">
              <a:buNone/>
            </a:pPr>
            <a:r>
              <a:rPr lang="en-GB" dirty="0"/>
              <a:t> </a:t>
            </a:r>
          </a:p>
          <a:p>
            <a:r>
              <a:rPr lang="en-GB" dirty="0"/>
              <a:t>Class teachers and Teaching assistants working closely to ensure progress is made and regularly update each other on an individual child or group’s progress and adjust their planning accordingly.  The SENDCO works closely with class teachers to ensure a detailed provision map is in place (where needed) and this is reviewed each term after analysis of progress with parents and outside agencies where appropriate.  </a:t>
            </a:r>
            <a:br>
              <a:rPr lang="en-GB" dirty="0"/>
            </a:br>
            <a:endParaRPr lang="en-GB" dirty="0"/>
          </a:p>
          <a:p>
            <a:r>
              <a:rPr lang="en-GB" dirty="0"/>
              <a:t>The SENCO produces a Termly report to governors to update on practice and provision within school and the named SEND governor meets annually with the SENCO to review the previous year and discuss areas for development.  Each year the SENCO produces an SEND action plan detailing successes and areas for development for the forthcoming year.  </a:t>
            </a:r>
          </a:p>
          <a:p>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1400" y="5351989"/>
            <a:ext cx="1514475" cy="1415539"/>
          </a:xfrm>
          <a:prstGeom prst="rect">
            <a:avLst/>
          </a:prstGeom>
        </p:spPr>
      </p:pic>
    </p:spTree>
    <p:extLst>
      <p:ext uri="{BB962C8B-B14F-4D97-AF65-F5344CB8AC3E}">
        <p14:creationId xmlns:p14="http://schemas.microsoft.com/office/powerpoint/2010/main" val="2338481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hlinkClick r:id="rId2" action="ppaction://hlinksldjump"/>
              </a:rPr>
              <a:t>How will this school support my child?</a:t>
            </a:r>
            <a:endParaRPr lang="en-GB" dirty="0"/>
          </a:p>
        </p:txBody>
      </p:sp>
      <p:sp>
        <p:nvSpPr>
          <p:cNvPr id="3" name="Content Placeholder 2"/>
          <p:cNvSpPr>
            <a:spLocks noGrp="1"/>
          </p:cNvSpPr>
          <p:nvPr>
            <p:ph idx="1"/>
          </p:nvPr>
        </p:nvSpPr>
        <p:spPr>
          <a:xfrm>
            <a:off x="457200" y="1219200"/>
            <a:ext cx="8229600" cy="5029200"/>
          </a:xfrm>
        </p:spPr>
        <p:txBody>
          <a:bodyPr>
            <a:normAutofit fontScale="47500" lnSpcReduction="20000"/>
          </a:bodyPr>
          <a:lstStyle/>
          <a:p>
            <a:r>
              <a:rPr lang="en-GB" sz="3400" dirty="0"/>
              <a:t>At St Joseph’s Catholic Primary School, we aim to provide every child with access to a broad and balanced education.  This includes the National Curriculum in line with the </a:t>
            </a:r>
            <a:r>
              <a:rPr lang="en-GB" sz="3400" i="1" dirty="0"/>
              <a:t>Special Educational Needs Code of Practice</a:t>
            </a:r>
            <a:r>
              <a:rPr lang="en-GB" sz="3400" dirty="0"/>
              <a:t>, working in partnership with parents and acquiring specialist support where needed</a:t>
            </a:r>
            <a:r>
              <a:rPr lang="en-GB" sz="3400" i="1" dirty="0"/>
              <a:t>.  </a:t>
            </a:r>
            <a:r>
              <a:rPr lang="en-GB" sz="3400" dirty="0"/>
              <a:t>All children receive ‘Quality first teaching’ with a differentiated curriculum according to pupil’s needs.</a:t>
            </a:r>
          </a:p>
          <a:p>
            <a:pPr marL="0" indent="0">
              <a:buNone/>
            </a:pPr>
            <a:endParaRPr lang="en-GB" sz="3400" dirty="0"/>
          </a:p>
          <a:p>
            <a:r>
              <a:rPr lang="en-GB" sz="3400" dirty="0"/>
              <a:t>Targeted interventions may take place for individuals to help close the gap between a child with special educational needs and their peers.  A provision map may be in place, detailing the personalised provision for that child.</a:t>
            </a:r>
          </a:p>
          <a:p>
            <a:endParaRPr lang="en-GB" sz="3400" dirty="0"/>
          </a:p>
          <a:p>
            <a:r>
              <a:rPr lang="en-GB" sz="3400" dirty="0"/>
              <a:t>All pupils on the SEND support register have a pupil passports which enables children to have a voice in relation to their curriculum.  This outlines their strengths and areas of difficulty specific, areas of intervention and outcomes.  </a:t>
            </a:r>
          </a:p>
          <a:p>
            <a:endParaRPr lang="en-GB" sz="3400" dirty="0"/>
          </a:p>
          <a:p>
            <a:r>
              <a:rPr lang="en-GB" sz="3400" dirty="0"/>
              <a:t>St Joseph’s Catholic Primary School is an inclusive school which adapts its environment to meet individual’s needs.  We have a creative curriculum throughout school which is taught through topics.  A differentiation curriculum, with conscious regard to the particular learning needs, is in place in each class.  There is targeted support for groups or individuals working alongside the rest of the class.  This may be individual or small group support separate to the provision within the classroom.  This may be measured using a baseline assessment before work begins and a follow up assessment after a set period, if deemed appropriate.</a:t>
            </a:r>
          </a:p>
          <a:p>
            <a:pPr marL="0" indent="0">
              <a:buNone/>
            </a:pPr>
            <a:endParaRPr lang="en-GB" dirty="0"/>
          </a:p>
          <a:p>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05725" y="5484113"/>
            <a:ext cx="1438275" cy="1344317"/>
          </a:xfrm>
          <a:prstGeom prst="rect">
            <a:avLst/>
          </a:prstGeom>
        </p:spPr>
      </p:pic>
    </p:spTree>
    <p:extLst>
      <p:ext uri="{BB962C8B-B14F-4D97-AF65-F5344CB8AC3E}">
        <p14:creationId xmlns:p14="http://schemas.microsoft.com/office/powerpoint/2010/main" val="19991140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hlinkClick r:id="rId2" action="ppaction://hlinksldjump"/>
              </a:rPr>
              <a:t>Who makes the decision about how much support my child will receive?</a:t>
            </a:r>
            <a:endParaRPr lang="en-GB" dirty="0"/>
          </a:p>
        </p:txBody>
      </p:sp>
      <p:sp>
        <p:nvSpPr>
          <p:cNvPr id="3" name="Content Placeholder 2"/>
          <p:cNvSpPr>
            <a:spLocks noGrp="1"/>
          </p:cNvSpPr>
          <p:nvPr>
            <p:ph idx="1"/>
          </p:nvPr>
        </p:nvSpPr>
        <p:spPr/>
        <p:txBody>
          <a:bodyPr/>
          <a:lstStyle/>
          <a:p>
            <a:r>
              <a:rPr lang="en-GB" dirty="0"/>
              <a:t>Teachers attend termly progress meetings to discuss the needs of all individuals in the class and support is allocated according to need.  If it is felt a child needs increasing support, the SENCO may discuss this with the Family of schools and additional funding may be given in accordance with agreed criteria for Nottinghamshire Schools.   </a:t>
            </a:r>
          </a:p>
          <a:p>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15200" y="5280767"/>
            <a:ext cx="1590675" cy="1486762"/>
          </a:xfrm>
          <a:prstGeom prst="rect">
            <a:avLst/>
          </a:prstGeom>
        </p:spPr>
      </p:pic>
    </p:spTree>
    <p:extLst>
      <p:ext uri="{BB962C8B-B14F-4D97-AF65-F5344CB8AC3E}">
        <p14:creationId xmlns:p14="http://schemas.microsoft.com/office/powerpoint/2010/main" val="38427133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hlinkClick r:id="rId2" action="ppaction://hlinksldjump"/>
              </a:rPr>
              <a:t>How will my child be included in activities outside of the classroom?</a:t>
            </a:r>
            <a:endParaRPr lang="en-GB" dirty="0"/>
          </a:p>
        </p:txBody>
      </p:sp>
      <p:sp>
        <p:nvSpPr>
          <p:cNvPr id="3" name="Content Placeholder 2"/>
          <p:cNvSpPr>
            <a:spLocks noGrp="1"/>
          </p:cNvSpPr>
          <p:nvPr>
            <p:ph idx="1"/>
          </p:nvPr>
        </p:nvSpPr>
        <p:spPr/>
        <p:txBody>
          <a:bodyPr>
            <a:normAutofit fontScale="70000" lnSpcReduction="20000"/>
          </a:bodyPr>
          <a:lstStyle/>
          <a:p>
            <a:r>
              <a:rPr lang="en-GB" dirty="0"/>
              <a:t>We want all our pupils to benefit from the education we offer.  Children with special educational needs have access to all extra-curricular activities as offered to all children.  For example: </a:t>
            </a:r>
            <a:r>
              <a:rPr lang="en-GB" dirty="0" err="1"/>
              <a:t>Residentials</a:t>
            </a:r>
            <a:r>
              <a:rPr lang="en-GB" dirty="0"/>
              <a:t> in Y5 and Y6, lunch time clubs, after school clubs, etc.  Where it is beneficial for a parent to participate alongside their child, we will approach the parent at the planning stage.  Nurture support is available at playtimes and fun fit/alpha-fit is available for children who require it.   We also offer ELSA therapy and Forest School sessions for our SEN pupils.  </a:t>
            </a:r>
          </a:p>
          <a:p>
            <a:pPr marL="0" indent="0">
              <a:buNone/>
            </a:pPr>
            <a:endParaRPr lang="en-GB" dirty="0"/>
          </a:p>
          <a:p>
            <a:r>
              <a:rPr lang="en-GB" dirty="0"/>
              <a:t>Medicines are administered in line with our school policy; there is a medical care plan in place for all children identified as needing this.  Personal care is provided also in line with our school policy.</a:t>
            </a:r>
          </a:p>
          <a:p>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01000" y="5921765"/>
            <a:ext cx="904875" cy="845763"/>
          </a:xfrm>
          <a:prstGeom prst="rect">
            <a:avLst/>
          </a:prstGeom>
        </p:spPr>
      </p:pic>
    </p:spTree>
    <p:extLst>
      <p:ext uri="{BB962C8B-B14F-4D97-AF65-F5344CB8AC3E}">
        <p14:creationId xmlns:p14="http://schemas.microsoft.com/office/powerpoint/2010/main" val="36069406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hlinkClick r:id="rId2" action="ppaction://hlinksldjump"/>
              </a:rPr>
              <a:t>What can this school offer for the wellbeing of my child?</a:t>
            </a:r>
            <a:endParaRPr lang="en-GB" dirty="0"/>
          </a:p>
        </p:txBody>
      </p:sp>
      <p:sp>
        <p:nvSpPr>
          <p:cNvPr id="3" name="Content Placeholder 2"/>
          <p:cNvSpPr>
            <a:spLocks noGrp="1"/>
          </p:cNvSpPr>
          <p:nvPr>
            <p:ph idx="1"/>
          </p:nvPr>
        </p:nvSpPr>
        <p:spPr/>
        <p:txBody>
          <a:bodyPr/>
          <a:lstStyle/>
          <a:p>
            <a:r>
              <a:rPr lang="en-GB" sz="2800" dirty="0"/>
              <a:t>Nurture support is available at playtimes and lunchtimes.  Additional intervention may take place utilising PHSE resources to support where necessary.  The school employs a Family Support Worker who supports provision at playtimes and lunchtimes and liaises with families.   We also have a trained ELSA counsellor and 4 Forest School leads.  </a:t>
            </a:r>
          </a:p>
          <a:p>
            <a:r>
              <a:rPr lang="en-GB" sz="2800" dirty="0"/>
              <a:t>School have 3 designated Mental Health First Aid leads.</a:t>
            </a:r>
          </a:p>
          <a:p>
            <a:pPr marL="0" indent="0">
              <a:buNone/>
            </a:pPr>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39000" y="5209545"/>
            <a:ext cx="1666875" cy="1557984"/>
          </a:xfrm>
          <a:prstGeom prst="rect">
            <a:avLst/>
          </a:prstGeom>
        </p:spPr>
      </p:pic>
    </p:spTree>
    <p:extLst>
      <p:ext uri="{BB962C8B-B14F-4D97-AF65-F5344CB8AC3E}">
        <p14:creationId xmlns:p14="http://schemas.microsoft.com/office/powerpoint/2010/main" val="9824938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278</TotalTime>
  <Words>1965</Words>
  <Application>Microsoft Office PowerPoint</Application>
  <PresentationFormat>On-screen Show (4:3)</PresentationFormat>
  <Paragraphs>98</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Times New Roman</vt:lpstr>
      <vt:lpstr>Office Theme</vt:lpstr>
      <vt:lpstr>PowerPoint Presentation</vt:lpstr>
      <vt:lpstr>PowerPoint Presentation</vt:lpstr>
      <vt:lpstr>   What kinds of special educational needs does the school/setting make provision for?  </vt:lpstr>
      <vt:lpstr>How will this school know if my child needs extra help? </vt:lpstr>
      <vt:lpstr>How does this school know that the help it offers is working?</vt:lpstr>
      <vt:lpstr>How will this school support my child?</vt:lpstr>
      <vt:lpstr>Who makes the decision about how much support my child will receive?</vt:lpstr>
      <vt:lpstr>How will my child be included in activities outside of the classroom?</vt:lpstr>
      <vt:lpstr>What can this school offer for the wellbeing of my child?</vt:lpstr>
      <vt:lpstr>Meet the SENCO!</vt:lpstr>
      <vt:lpstr>What training have staff at this school had to be able to support my child?</vt:lpstr>
      <vt:lpstr>What specialist services and expertise are available to this school…. Who can help us?</vt:lpstr>
      <vt:lpstr>How accessible is the environment at this school?</vt:lpstr>
      <vt:lpstr>How can I be involved in my child’s education? How will I know what’s happening?</vt:lpstr>
      <vt:lpstr>How will my child be involved in their education?</vt:lpstr>
      <vt:lpstr>Meet the SEN Governor!</vt:lpstr>
      <vt:lpstr>How does this school help pupils starting school and moving on?</vt:lpstr>
    </vt:vector>
  </TitlesOfParts>
  <Company>Notts CC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Horn</dc:creator>
  <cp:lastModifiedBy>Sinead Broad</cp:lastModifiedBy>
  <cp:revision>23</cp:revision>
  <dcterms:created xsi:type="dcterms:W3CDTF">2016-09-28T15:01:00Z</dcterms:created>
  <dcterms:modified xsi:type="dcterms:W3CDTF">2024-01-16T16:38:01Z</dcterms:modified>
</cp:coreProperties>
</file>