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notesMasterIdLst>
    <p:notesMasterId r:id="rId23"/>
  </p:notesMasterIdLst>
  <p:sldIdLst>
    <p:sldId id="256" r:id="rId2"/>
    <p:sldId id="257" r:id="rId3"/>
    <p:sldId id="259" r:id="rId4"/>
    <p:sldId id="261"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0000" autoAdjust="0"/>
  </p:normalViewPr>
  <p:slideViewPr>
    <p:cSldViewPr snapToGrid="0">
      <p:cViewPr varScale="1">
        <p:scale>
          <a:sx n="66" d="100"/>
          <a:sy n="66" d="100"/>
        </p:scale>
        <p:origin x="8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E5D533-669B-4AD1-B204-508C7DABD10D}" type="datetimeFigureOut">
              <a:rPr lang="en-GB" smtClean="0"/>
              <a:t>27/11/2020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558A54-8F7F-468A-85FB-E840CB5AB8B3}" type="slidenum">
              <a:rPr lang="en-GB" smtClean="0"/>
              <a:t>‹#›</a:t>
            </a:fld>
            <a:endParaRPr lang="en-GB"/>
          </a:p>
        </p:txBody>
      </p:sp>
    </p:spTree>
    <p:extLst>
      <p:ext uri="{BB962C8B-B14F-4D97-AF65-F5344CB8AC3E}">
        <p14:creationId xmlns:p14="http://schemas.microsoft.com/office/powerpoint/2010/main" val="2932544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58A54-8F7F-468A-85FB-E840CB5AB8B3}" type="slidenum">
              <a:rPr lang="en-GB" smtClean="0"/>
              <a:t>2</a:t>
            </a:fld>
            <a:endParaRPr lang="en-GB"/>
          </a:p>
        </p:txBody>
      </p:sp>
    </p:spTree>
    <p:extLst>
      <p:ext uri="{BB962C8B-B14F-4D97-AF65-F5344CB8AC3E}">
        <p14:creationId xmlns:p14="http://schemas.microsoft.com/office/powerpoint/2010/main" val="3630507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58A54-8F7F-468A-85FB-E840CB5AB8B3}" type="slidenum">
              <a:rPr lang="en-GB" smtClean="0"/>
              <a:t>13</a:t>
            </a:fld>
            <a:endParaRPr lang="en-GB"/>
          </a:p>
        </p:txBody>
      </p:sp>
    </p:spTree>
    <p:extLst>
      <p:ext uri="{BB962C8B-B14F-4D97-AF65-F5344CB8AC3E}">
        <p14:creationId xmlns:p14="http://schemas.microsoft.com/office/powerpoint/2010/main" val="4204688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58A54-8F7F-468A-85FB-E840CB5AB8B3}" type="slidenum">
              <a:rPr lang="en-GB" smtClean="0"/>
              <a:t>14</a:t>
            </a:fld>
            <a:endParaRPr lang="en-GB"/>
          </a:p>
        </p:txBody>
      </p:sp>
    </p:spTree>
    <p:extLst>
      <p:ext uri="{BB962C8B-B14F-4D97-AF65-F5344CB8AC3E}">
        <p14:creationId xmlns:p14="http://schemas.microsoft.com/office/powerpoint/2010/main" val="699201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58A54-8F7F-468A-85FB-E840CB5AB8B3}" type="slidenum">
              <a:rPr lang="en-GB" smtClean="0"/>
              <a:t>15</a:t>
            </a:fld>
            <a:endParaRPr lang="en-GB"/>
          </a:p>
        </p:txBody>
      </p:sp>
    </p:spTree>
    <p:extLst>
      <p:ext uri="{BB962C8B-B14F-4D97-AF65-F5344CB8AC3E}">
        <p14:creationId xmlns:p14="http://schemas.microsoft.com/office/powerpoint/2010/main" val="3103219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58A54-8F7F-468A-85FB-E840CB5AB8B3}" type="slidenum">
              <a:rPr lang="en-GB" smtClean="0"/>
              <a:t>16</a:t>
            </a:fld>
            <a:endParaRPr lang="en-GB"/>
          </a:p>
        </p:txBody>
      </p:sp>
    </p:spTree>
    <p:extLst>
      <p:ext uri="{BB962C8B-B14F-4D97-AF65-F5344CB8AC3E}">
        <p14:creationId xmlns:p14="http://schemas.microsoft.com/office/powerpoint/2010/main" val="2969339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58A54-8F7F-468A-85FB-E840CB5AB8B3}" type="slidenum">
              <a:rPr lang="en-GB" smtClean="0"/>
              <a:t>18</a:t>
            </a:fld>
            <a:endParaRPr lang="en-GB"/>
          </a:p>
        </p:txBody>
      </p:sp>
    </p:spTree>
    <p:extLst>
      <p:ext uri="{BB962C8B-B14F-4D97-AF65-F5344CB8AC3E}">
        <p14:creationId xmlns:p14="http://schemas.microsoft.com/office/powerpoint/2010/main" val="2465728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58A54-8F7F-468A-85FB-E840CB5AB8B3}" type="slidenum">
              <a:rPr lang="en-GB" smtClean="0"/>
              <a:t>21</a:t>
            </a:fld>
            <a:endParaRPr lang="en-GB"/>
          </a:p>
        </p:txBody>
      </p:sp>
    </p:spTree>
    <p:extLst>
      <p:ext uri="{BB962C8B-B14F-4D97-AF65-F5344CB8AC3E}">
        <p14:creationId xmlns:p14="http://schemas.microsoft.com/office/powerpoint/2010/main" val="4215307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58A54-8F7F-468A-85FB-E840CB5AB8B3}" type="slidenum">
              <a:rPr lang="en-GB" smtClean="0"/>
              <a:t>5</a:t>
            </a:fld>
            <a:endParaRPr lang="en-GB"/>
          </a:p>
        </p:txBody>
      </p:sp>
    </p:spTree>
    <p:extLst>
      <p:ext uri="{BB962C8B-B14F-4D97-AF65-F5344CB8AC3E}">
        <p14:creationId xmlns:p14="http://schemas.microsoft.com/office/powerpoint/2010/main" val="2637404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79558A54-8F7F-468A-85FB-E840CB5AB8B3}" type="slidenum">
              <a:rPr lang="en-GB" smtClean="0"/>
              <a:t>6</a:t>
            </a:fld>
            <a:endParaRPr lang="en-GB"/>
          </a:p>
        </p:txBody>
      </p:sp>
    </p:spTree>
    <p:extLst>
      <p:ext uri="{BB962C8B-B14F-4D97-AF65-F5344CB8AC3E}">
        <p14:creationId xmlns:p14="http://schemas.microsoft.com/office/powerpoint/2010/main" val="3530462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58A54-8F7F-468A-85FB-E840CB5AB8B3}" type="slidenum">
              <a:rPr lang="en-GB" smtClean="0"/>
              <a:t>7</a:t>
            </a:fld>
            <a:endParaRPr lang="en-GB"/>
          </a:p>
        </p:txBody>
      </p:sp>
    </p:spTree>
    <p:extLst>
      <p:ext uri="{BB962C8B-B14F-4D97-AF65-F5344CB8AC3E}">
        <p14:creationId xmlns:p14="http://schemas.microsoft.com/office/powerpoint/2010/main" val="1717655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 Discussion</a:t>
            </a:r>
            <a:r>
              <a:rPr lang="en-GB" baseline="0" dirty="0" smtClean="0"/>
              <a:t> questions </a:t>
            </a:r>
            <a:endParaRPr lang="en-GB" dirty="0"/>
          </a:p>
        </p:txBody>
      </p:sp>
      <p:sp>
        <p:nvSpPr>
          <p:cNvPr id="4" name="Slide Number Placeholder 3"/>
          <p:cNvSpPr>
            <a:spLocks noGrp="1"/>
          </p:cNvSpPr>
          <p:nvPr>
            <p:ph type="sldNum" sz="quarter" idx="10"/>
          </p:nvPr>
        </p:nvSpPr>
        <p:spPr/>
        <p:txBody>
          <a:bodyPr/>
          <a:lstStyle/>
          <a:p>
            <a:fld id="{79558A54-8F7F-468A-85FB-E840CB5AB8B3}" type="slidenum">
              <a:rPr lang="en-GB" smtClean="0"/>
              <a:t>8</a:t>
            </a:fld>
            <a:endParaRPr lang="en-GB"/>
          </a:p>
        </p:txBody>
      </p:sp>
    </p:spTree>
    <p:extLst>
      <p:ext uri="{BB962C8B-B14F-4D97-AF65-F5344CB8AC3E}">
        <p14:creationId xmlns:p14="http://schemas.microsoft.com/office/powerpoint/2010/main" val="1198006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 prayer</a:t>
            </a:r>
            <a:r>
              <a:rPr lang="en-GB" baseline="0" dirty="0" smtClean="0"/>
              <a:t> and reflection </a:t>
            </a:r>
            <a:endParaRPr lang="en-GB" dirty="0"/>
          </a:p>
        </p:txBody>
      </p:sp>
      <p:sp>
        <p:nvSpPr>
          <p:cNvPr id="4" name="Slide Number Placeholder 3"/>
          <p:cNvSpPr>
            <a:spLocks noGrp="1"/>
          </p:cNvSpPr>
          <p:nvPr>
            <p:ph type="sldNum" sz="quarter" idx="10"/>
          </p:nvPr>
        </p:nvSpPr>
        <p:spPr/>
        <p:txBody>
          <a:bodyPr/>
          <a:lstStyle/>
          <a:p>
            <a:fld id="{79558A54-8F7F-468A-85FB-E840CB5AB8B3}" type="slidenum">
              <a:rPr lang="en-GB" smtClean="0"/>
              <a:t>9</a:t>
            </a:fld>
            <a:endParaRPr lang="en-GB"/>
          </a:p>
        </p:txBody>
      </p:sp>
    </p:spTree>
    <p:extLst>
      <p:ext uri="{BB962C8B-B14F-4D97-AF65-F5344CB8AC3E}">
        <p14:creationId xmlns:p14="http://schemas.microsoft.com/office/powerpoint/2010/main" val="2897127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58A54-8F7F-468A-85FB-E840CB5AB8B3}" type="slidenum">
              <a:rPr lang="en-GB" smtClean="0"/>
              <a:t>10</a:t>
            </a:fld>
            <a:endParaRPr lang="en-GB"/>
          </a:p>
        </p:txBody>
      </p:sp>
    </p:spTree>
    <p:extLst>
      <p:ext uri="{BB962C8B-B14F-4D97-AF65-F5344CB8AC3E}">
        <p14:creationId xmlns:p14="http://schemas.microsoft.com/office/powerpoint/2010/main" val="2718306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58A54-8F7F-468A-85FB-E840CB5AB8B3}" type="slidenum">
              <a:rPr lang="en-GB" smtClean="0"/>
              <a:t>11</a:t>
            </a:fld>
            <a:endParaRPr lang="en-GB"/>
          </a:p>
        </p:txBody>
      </p:sp>
    </p:spTree>
    <p:extLst>
      <p:ext uri="{BB962C8B-B14F-4D97-AF65-F5344CB8AC3E}">
        <p14:creationId xmlns:p14="http://schemas.microsoft.com/office/powerpoint/2010/main" val="845585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558A54-8F7F-468A-85FB-E840CB5AB8B3}" type="slidenum">
              <a:rPr lang="en-GB" smtClean="0"/>
              <a:t>12</a:t>
            </a:fld>
            <a:endParaRPr lang="en-GB"/>
          </a:p>
        </p:txBody>
      </p:sp>
    </p:spTree>
    <p:extLst>
      <p:ext uri="{BB962C8B-B14F-4D97-AF65-F5344CB8AC3E}">
        <p14:creationId xmlns:p14="http://schemas.microsoft.com/office/powerpoint/2010/main" val="88351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779995E-1A7F-4897-867E-0738726AF515}"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F86F1C-7D7A-46BE-9BF8-1490D3024B9D}"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893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79995E-1A7F-4897-867E-0738726AF515}"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F86F1C-7D7A-46BE-9BF8-1490D3024B9D}" type="slidenum">
              <a:rPr lang="en-GB" smtClean="0"/>
              <a:t>‹#›</a:t>
            </a:fld>
            <a:endParaRPr lang="en-GB"/>
          </a:p>
        </p:txBody>
      </p:sp>
    </p:spTree>
    <p:extLst>
      <p:ext uri="{BB962C8B-B14F-4D97-AF65-F5344CB8AC3E}">
        <p14:creationId xmlns:p14="http://schemas.microsoft.com/office/powerpoint/2010/main" val="3507868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79995E-1A7F-4897-867E-0738726AF515}"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F86F1C-7D7A-46BE-9BF8-1490D3024B9D}" type="slidenum">
              <a:rPr lang="en-GB" smtClean="0"/>
              <a:t>‹#›</a:t>
            </a:fld>
            <a:endParaRPr lang="en-GB"/>
          </a:p>
        </p:txBody>
      </p:sp>
    </p:spTree>
    <p:extLst>
      <p:ext uri="{BB962C8B-B14F-4D97-AF65-F5344CB8AC3E}">
        <p14:creationId xmlns:p14="http://schemas.microsoft.com/office/powerpoint/2010/main" val="1578731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79995E-1A7F-4897-867E-0738726AF515}"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F86F1C-7D7A-46BE-9BF8-1490D3024B9D}" type="slidenum">
              <a:rPr lang="en-GB" smtClean="0"/>
              <a:t>‹#›</a:t>
            </a:fld>
            <a:endParaRPr lang="en-GB"/>
          </a:p>
        </p:txBody>
      </p:sp>
    </p:spTree>
    <p:extLst>
      <p:ext uri="{BB962C8B-B14F-4D97-AF65-F5344CB8AC3E}">
        <p14:creationId xmlns:p14="http://schemas.microsoft.com/office/powerpoint/2010/main" val="3839042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79995E-1A7F-4897-867E-0738726AF515}" type="datetimeFigureOut">
              <a:rPr lang="en-GB" smtClean="0"/>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F86F1C-7D7A-46BE-9BF8-1490D3024B9D}"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552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79995E-1A7F-4897-867E-0738726AF515}" type="datetimeFigureOut">
              <a:rPr lang="en-GB" smtClean="0"/>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F86F1C-7D7A-46BE-9BF8-1490D3024B9D}" type="slidenum">
              <a:rPr lang="en-GB" smtClean="0"/>
              <a:t>‹#›</a:t>
            </a:fld>
            <a:endParaRPr lang="en-GB"/>
          </a:p>
        </p:txBody>
      </p:sp>
    </p:spTree>
    <p:extLst>
      <p:ext uri="{BB962C8B-B14F-4D97-AF65-F5344CB8AC3E}">
        <p14:creationId xmlns:p14="http://schemas.microsoft.com/office/powerpoint/2010/main" val="2562543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79995E-1A7F-4897-867E-0738726AF515}" type="datetimeFigureOut">
              <a:rPr lang="en-GB" smtClean="0"/>
              <a:t>27/11/2020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F86F1C-7D7A-46BE-9BF8-1490D3024B9D}" type="slidenum">
              <a:rPr lang="en-GB" smtClean="0"/>
              <a:t>‹#›</a:t>
            </a:fld>
            <a:endParaRPr lang="en-GB"/>
          </a:p>
        </p:txBody>
      </p:sp>
    </p:spTree>
    <p:extLst>
      <p:ext uri="{BB962C8B-B14F-4D97-AF65-F5344CB8AC3E}">
        <p14:creationId xmlns:p14="http://schemas.microsoft.com/office/powerpoint/2010/main" val="372138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79995E-1A7F-4897-867E-0738726AF515}" type="datetimeFigureOut">
              <a:rPr lang="en-GB" smtClean="0"/>
              <a:t>27/11/2020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F86F1C-7D7A-46BE-9BF8-1490D3024B9D}" type="slidenum">
              <a:rPr lang="en-GB" smtClean="0"/>
              <a:t>‹#›</a:t>
            </a:fld>
            <a:endParaRPr lang="en-GB"/>
          </a:p>
        </p:txBody>
      </p:sp>
    </p:spTree>
    <p:extLst>
      <p:ext uri="{BB962C8B-B14F-4D97-AF65-F5344CB8AC3E}">
        <p14:creationId xmlns:p14="http://schemas.microsoft.com/office/powerpoint/2010/main" val="321499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779995E-1A7F-4897-867E-0738726AF515}" type="datetimeFigureOut">
              <a:rPr lang="en-GB" smtClean="0"/>
              <a:t>27/11/2020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4F86F1C-7D7A-46BE-9BF8-1490D3024B9D}" type="slidenum">
              <a:rPr lang="en-GB" smtClean="0"/>
              <a:t>‹#›</a:t>
            </a:fld>
            <a:endParaRPr lang="en-GB"/>
          </a:p>
        </p:txBody>
      </p:sp>
    </p:spTree>
    <p:extLst>
      <p:ext uri="{BB962C8B-B14F-4D97-AF65-F5344CB8AC3E}">
        <p14:creationId xmlns:p14="http://schemas.microsoft.com/office/powerpoint/2010/main" val="3772476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779995E-1A7F-4897-867E-0738726AF515}" type="datetimeFigureOut">
              <a:rPr lang="en-GB" smtClean="0"/>
              <a:t>27/11/2020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4F86F1C-7D7A-46BE-9BF8-1490D3024B9D}" type="slidenum">
              <a:rPr lang="en-GB" smtClean="0"/>
              <a:t>‹#›</a:t>
            </a:fld>
            <a:endParaRPr lang="en-GB"/>
          </a:p>
        </p:txBody>
      </p:sp>
    </p:spTree>
    <p:extLst>
      <p:ext uri="{BB962C8B-B14F-4D97-AF65-F5344CB8AC3E}">
        <p14:creationId xmlns:p14="http://schemas.microsoft.com/office/powerpoint/2010/main" val="1640439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779995E-1A7F-4897-867E-0738726AF515}" type="datetimeFigureOut">
              <a:rPr lang="en-GB" smtClean="0"/>
              <a:t>27/11/2020</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F86F1C-7D7A-46BE-9BF8-1490D3024B9D}" type="slidenum">
              <a:rPr lang="en-GB" smtClean="0"/>
              <a:t>‹#›</a:t>
            </a:fld>
            <a:endParaRPr lang="en-GB"/>
          </a:p>
        </p:txBody>
      </p:sp>
    </p:spTree>
    <p:extLst>
      <p:ext uri="{BB962C8B-B14F-4D97-AF65-F5344CB8AC3E}">
        <p14:creationId xmlns:p14="http://schemas.microsoft.com/office/powerpoint/2010/main" val="4258386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779995E-1A7F-4897-867E-0738726AF515}" type="datetimeFigureOut">
              <a:rPr lang="en-GB" smtClean="0"/>
              <a:t>27/11/2020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4F86F1C-7D7A-46BE-9BF8-1490D3024B9D}"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533756"/>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182879"/>
            <a:ext cx="10058400" cy="2705318"/>
          </a:xfrm>
        </p:spPr>
        <p:txBody>
          <a:bodyPr>
            <a:normAutofit/>
          </a:bodyPr>
          <a:lstStyle/>
          <a:p>
            <a:pPr algn="ctr"/>
            <a:r>
              <a:rPr lang="en-GB" sz="6000" dirty="0" smtClean="0">
                <a:latin typeface="XCCW Joined 1a" panose="03050602040000000000" pitchFamily="66" charset="0"/>
              </a:rPr>
              <a:t>St Joseph’s Catholic Primary and Nursery School </a:t>
            </a:r>
            <a:endParaRPr lang="en-GB" sz="6000" dirty="0">
              <a:latin typeface="XCCW Joined 1a" panose="03050602040000000000" pitchFamily="66" charset="0"/>
            </a:endParaRPr>
          </a:p>
        </p:txBody>
      </p:sp>
      <p:sp>
        <p:nvSpPr>
          <p:cNvPr id="3" name="Subtitle 2"/>
          <p:cNvSpPr>
            <a:spLocks noGrp="1"/>
          </p:cNvSpPr>
          <p:nvPr>
            <p:ph type="subTitle" idx="1"/>
          </p:nvPr>
        </p:nvSpPr>
        <p:spPr>
          <a:xfrm>
            <a:off x="1100051" y="5396268"/>
            <a:ext cx="10058400" cy="1143000"/>
          </a:xfrm>
        </p:spPr>
        <p:txBody>
          <a:bodyPr>
            <a:normAutofit fontScale="92500" lnSpcReduction="10000"/>
          </a:bodyPr>
          <a:lstStyle/>
          <a:p>
            <a:pPr algn="ctr"/>
            <a:r>
              <a:rPr lang="en-GB" altLang="en-US" b="1" dirty="0">
                <a:solidFill>
                  <a:schemeClr val="tx1"/>
                </a:solidFill>
                <a:latin typeface="XCCW Joined 1a" panose="03050602040000000000" pitchFamily="66" charset="0"/>
              </a:rPr>
              <a:t>Relationship, Sex and Health</a:t>
            </a:r>
            <a:br>
              <a:rPr lang="en-GB" altLang="en-US" b="1" dirty="0">
                <a:solidFill>
                  <a:schemeClr val="tx1"/>
                </a:solidFill>
                <a:latin typeface="XCCW Joined 1a" panose="03050602040000000000" pitchFamily="66" charset="0"/>
              </a:rPr>
            </a:br>
            <a:r>
              <a:rPr lang="en-GB" altLang="en-US" b="1" dirty="0">
                <a:solidFill>
                  <a:schemeClr val="tx1"/>
                </a:solidFill>
                <a:latin typeface="XCCW Joined 1a" panose="03050602040000000000" pitchFamily="66" charset="0"/>
              </a:rPr>
              <a:t>Education (RSHE)</a:t>
            </a:r>
          </a:p>
          <a:p>
            <a:pPr algn="ctr"/>
            <a:r>
              <a:rPr lang="en-GB" altLang="en-US" i="1" dirty="0">
                <a:solidFill>
                  <a:schemeClr val="tx1"/>
                </a:solidFill>
                <a:latin typeface="XCCW Joined 1a" panose="03050602040000000000" pitchFamily="66" charset="0"/>
              </a:rPr>
              <a:t>A Presentation for Parents</a:t>
            </a:r>
          </a:p>
          <a:p>
            <a:endParaRPr lang="en-GB" dirty="0"/>
          </a:p>
        </p:txBody>
      </p:sp>
      <p:pic>
        <p:nvPicPr>
          <p:cNvPr id="1026" name="Picture 2" descr="St. Joseph S Catholic Primary &amp; Nursery School ▷ Boughton, Main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3257" y="2888197"/>
            <a:ext cx="2558936" cy="2391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393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XCCW Joined 1a" panose="03050602040000000000" pitchFamily="66" charset="0"/>
              </a:rPr>
              <a:t>Activities</a:t>
            </a:r>
            <a:endParaRPr lang="en-GB" dirty="0">
              <a:latin typeface="XCCW Joined 1a" panose="03050602040000000000" pitchFamily="66"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496475">
            <a:off x="7283749" y="114368"/>
            <a:ext cx="2617232" cy="348964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795549">
            <a:off x="8447688" y="3028173"/>
            <a:ext cx="3048000" cy="406399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731487">
            <a:off x="3834801" y="3088553"/>
            <a:ext cx="2891993" cy="385599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125592">
            <a:off x="271369" y="1977435"/>
            <a:ext cx="3502602" cy="2626951"/>
          </a:xfrm>
          <a:prstGeom prst="rect">
            <a:avLst/>
          </a:prstGeom>
        </p:spPr>
      </p:pic>
    </p:spTree>
    <p:extLst>
      <p:ext uri="{BB962C8B-B14F-4D97-AF65-F5344CB8AC3E}">
        <p14:creationId xmlns:p14="http://schemas.microsoft.com/office/powerpoint/2010/main" val="3030484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XCCW Joined 1a" panose="03050602040000000000" pitchFamily="66" charset="0"/>
              </a:rPr>
              <a:t>Early Years</a:t>
            </a:r>
            <a:endParaRPr lang="en-GB" dirty="0">
              <a:latin typeface="XCCW Joined 1a" panose="03050602040000000000" pitchFamily="66" charset="0"/>
            </a:endParaRPr>
          </a:p>
        </p:txBody>
      </p:sp>
      <p:sp>
        <p:nvSpPr>
          <p:cNvPr id="3" name="Rectangle 2"/>
          <p:cNvSpPr/>
          <p:nvPr/>
        </p:nvSpPr>
        <p:spPr>
          <a:xfrm>
            <a:off x="1097280" y="2136170"/>
            <a:ext cx="7350034" cy="4154984"/>
          </a:xfrm>
          <a:prstGeom prst="rect">
            <a:avLst/>
          </a:prstGeom>
        </p:spPr>
        <p:txBody>
          <a:bodyPr wrap="square">
            <a:spAutoFit/>
          </a:bodyPr>
          <a:lstStyle/>
          <a:p>
            <a:pPr marL="274320" indent="-274320">
              <a:buClr>
                <a:schemeClr val="accent3"/>
              </a:buClr>
              <a:buFont typeface="Wingdings 2"/>
              <a:buChar char=""/>
              <a:defRPr/>
            </a:pPr>
            <a:r>
              <a:rPr lang="en-US" altLang="en-US" sz="2400" b="1" dirty="0">
                <a:solidFill>
                  <a:schemeClr val="tx1">
                    <a:lumMod val="75000"/>
                    <a:lumOff val="25000"/>
                  </a:schemeClr>
                </a:solidFill>
              </a:rPr>
              <a:t>Children begin to explore the wonder of being special and unique.</a:t>
            </a:r>
          </a:p>
          <a:p>
            <a:pPr marL="274320" indent="-274320">
              <a:buClr>
                <a:schemeClr val="accent3"/>
              </a:buClr>
              <a:buFont typeface="Wingdings 2"/>
              <a:buChar char=""/>
              <a:defRPr/>
            </a:pPr>
            <a:endParaRPr lang="en-US" altLang="en-US" sz="2400" b="1" dirty="0">
              <a:solidFill>
                <a:schemeClr val="tx1">
                  <a:lumMod val="75000"/>
                  <a:lumOff val="25000"/>
                </a:schemeClr>
              </a:solidFill>
            </a:endParaRPr>
          </a:p>
          <a:p>
            <a:pPr>
              <a:buClr>
                <a:schemeClr val="accent3"/>
              </a:buClr>
              <a:defRPr/>
            </a:pPr>
            <a:r>
              <a:rPr lang="en-US" altLang="en-US" sz="2400" b="1" dirty="0">
                <a:solidFill>
                  <a:schemeClr val="tx1">
                    <a:lumMod val="75000"/>
                    <a:lumOff val="25000"/>
                  </a:schemeClr>
                </a:solidFill>
              </a:rPr>
              <a:t>Examples of Early Years questions:</a:t>
            </a:r>
          </a:p>
          <a:p>
            <a:pPr marL="274320" indent="-274320">
              <a:buClr>
                <a:schemeClr val="accent3"/>
              </a:buClr>
              <a:buFont typeface="Wingdings 2"/>
              <a:buChar char=""/>
              <a:defRPr/>
            </a:pPr>
            <a:r>
              <a:rPr lang="en-US" altLang="en-US" sz="2400" b="1" dirty="0">
                <a:solidFill>
                  <a:schemeClr val="tx1">
                    <a:lumMod val="75000"/>
                    <a:lumOff val="25000"/>
                  </a:schemeClr>
                </a:solidFill>
              </a:rPr>
              <a:t>Why are you special to your family?</a:t>
            </a:r>
          </a:p>
          <a:p>
            <a:pPr marL="274320" indent="-274320">
              <a:buClr>
                <a:schemeClr val="accent3"/>
              </a:buClr>
              <a:buFont typeface="Wingdings 2"/>
              <a:buChar char=""/>
              <a:defRPr/>
            </a:pPr>
            <a:r>
              <a:rPr lang="en-US" altLang="en-US" sz="2400" b="1" dirty="0">
                <a:solidFill>
                  <a:schemeClr val="tx1">
                    <a:lumMod val="75000"/>
                    <a:lumOff val="25000"/>
                  </a:schemeClr>
                </a:solidFill>
              </a:rPr>
              <a:t> How do you know that you are special?</a:t>
            </a:r>
          </a:p>
          <a:p>
            <a:pPr marL="274320" indent="-274320">
              <a:buClr>
                <a:schemeClr val="accent3"/>
              </a:buClr>
              <a:buFont typeface="Wingdings 2"/>
              <a:buChar char=""/>
              <a:defRPr/>
            </a:pPr>
            <a:r>
              <a:rPr lang="en-US" altLang="en-US" sz="2400" b="1" dirty="0">
                <a:solidFill>
                  <a:schemeClr val="tx1">
                    <a:lumMod val="75000"/>
                    <a:lumOff val="25000"/>
                  </a:schemeClr>
                </a:solidFill>
              </a:rPr>
              <a:t>What do you love and enjoy about belonging to your family?</a:t>
            </a:r>
          </a:p>
          <a:p>
            <a:pPr marL="274320" indent="-274320">
              <a:buClr>
                <a:schemeClr val="accent3"/>
              </a:buClr>
              <a:buFont typeface="Wingdings 2"/>
              <a:buChar char=""/>
              <a:defRPr/>
            </a:pPr>
            <a:r>
              <a:rPr lang="en-US" altLang="en-US" sz="2400" b="1" dirty="0">
                <a:solidFill>
                  <a:schemeClr val="tx1">
                    <a:lumMod val="75000"/>
                    <a:lumOff val="25000"/>
                  </a:schemeClr>
                </a:solidFill>
              </a:rPr>
              <a:t>Who would you go to if you felt worried or needed help?</a:t>
            </a:r>
          </a:p>
          <a:p>
            <a:pPr marL="274320" indent="-274320">
              <a:buClr>
                <a:schemeClr val="accent3"/>
              </a:buClr>
              <a:buFont typeface="Wingdings 2"/>
              <a:buChar char=""/>
              <a:defRPr/>
            </a:pPr>
            <a:r>
              <a:rPr lang="en-US" altLang="en-US" sz="2400" b="1" dirty="0">
                <a:solidFill>
                  <a:schemeClr val="tx1">
                    <a:lumMod val="75000"/>
                    <a:lumOff val="25000"/>
                  </a:schemeClr>
                </a:solidFill>
              </a:rPr>
              <a:t>How does God show love to you and your family?</a:t>
            </a:r>
          </a:p>
        </p:txBody>
      </p:sp>
    </p:spTree>
    <p:extLst>
      <p:ext uri="{BB962C8B-B14F-4D97-AF65-F5344CB8AC3E}">
        <p14:creationId xmlns:p14="http://schemas.microsoft.com/office/powerpoint/2010/main" val="1715189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XCCW Joined 1a" panose="03050602040000000000" pitchFamily="66" charset="0"/>
              </a:rPr>
              <a:t>Year One</a:t>
            </a:r>
            <a:endParaRPr lang="en-GB" dirty="0">
              <a:latin typeface="XCCW Joined 1a" panose="03050602040000000000" pitchFamily="66" charset="0"/>
            </a:endParaRPr>
          </a:p>
        </p:txBody>
      </p:sp>
      <p:sp>
        <p:nvSpPr>
          <p:cNvPr id="3" name="Rectangle 2"/>
          <p:cNvSpPr/>
          <p:nvPr/>
        </p:nvSpPr>
        <p:spPr>
          <a:xfrm>
            <a:off x="682171" y="1737360"/>
            <a:ext cx="10769600" cy="3349828"/>
          </a:xfrm>
          <a:prstGeom prst="rect">
            <a:avLst/>
          </a:prstGeom>
        </p:spPr>
        <p:txBody>
          <a:bodyPr wrap="square">
            <a:spAutoFit/>
          </a:bodyPr>
          <a:lstStyle/>
          <a:p>
            <a:pPr marL="274320" indent="-274320">
              <a:lnSpc>
                <a:spcPct val="80000"/>
              </a:lnSpc>
              <a:buClr>
                <a:schemeClr val="accent3"/>
              </a:buClr>
              <a:defRPr/>
            </a:pPr>
            <a:r>
              <a:rPr lang="en-GB" altLang="en-US" sz="2400" b="1" dirty="0">
                <a:solidFill>
                  <a:schemeClr val="tx1">
                    <a:lumMod val="75000"/>
                    <a:lumOff val="25000"/>
                  </a:schemeClr>
                </a:solidFill>
              </a:rPr>
              <a:t>Children focus on families and specially growing up in a loving, secure and stable home.</a:t>
            </a:r>
          </a:p>
          <a:p>
            <a:pPr marL="274320" indent="-274320">
              <a:lnSpc>
                <a:spcPct val="80000"/>
              </a:lnSpc>
              <a:buClr>
                <a:schemeClr val="accent3"/>
              </a:buClr>
              <a:defRPr/>
            </a:pPr>
            <a:endParaRPr lang="en-GB" altLang="en-US" sz="2400" b="1" dirty="0">
              <a:solidFill>
                <a:schemeClr val="tx1">
                  <a:lumMod val="75000"/>
                  <a:lumOff val="25000"/>
                </a:schemeClr>
              </a:solidFill>
            </a:endParaRPr>
          </a:p>
          <a:p>
            <a:pPr marL="274320" indent="-274320">
              <a:lnSpc>
                <a:spcPct val="80000"/>
              </a:lnSpc>
              <a:buClr>
                <a:schemeClr val="accent3"/>
              </a:buClr>
              <a:defRPr/>
            </a:pPr>
            <a:r>
              <a:rPr lang="en-GB" altLang="en-US" sz="2400" b="1" dirty="0">
                <a:solidFill>
                  <a:schemeClr val="tx1">
                    <a:lumMod val="75000"/>
                    <a:lumOff val="25000"/>
                  </a:schemeClr>
                </a:solidFill>
              </a:rPr>
              <a:t>Examples of Year 1 questions:</a:t>
            </a:r>
          </a:p>
          <a:p>
            <a:pPr marL="274320" indent="-274320">
              <a:lnSpc>
                <a:spcPct val="80000"/>
              </a:lnSpc>
              <a:buClr>
                <a:schemeClr val="accent3"/>
              </a:buClr>
              <a:defRPr/>
            </a:pPr>
            <a:endParaRPr lang="en-GB" altLang="en-US" sz="2400" b="1" dirty="0">
              <a:solidFill>
                <a:schemeClr val="tx1">
                  <a:lumMod val="75000"/>
                  <a:lumOff val="25000"/>
                </a:schemeClr>
              </a:solidFill>
            </a:endParaRPr>
          </a:p>
          <a:p>
            <a:pPr marL="274320" indent="-274320">
              <a:lnSpc>
                <a:spcPct val="80000"/>
              </a:lnSpc>
              <a:buClr>
                <a:schemeClr val="accent3"/>
              </a:buClr>
              <a:buFont typeface="Wingdings 2"/>
              <a:buChar char=""/>
              <a:defRPr/>
            </a:pPr>
            <a:r>
              <a:rPr lang="en-US" altLang="en-US" sz="2400" b="1" dirty="0">
                <a:solidFill>
                  <a:schemeClr val="tx1">
                    <a:lumMod val="75000"/>
                    <a:lumOff val="25000"/>
                  </a:schemeClr>
                </a:solidFill>
              </a:rPr>
              <a:t>How is love shown in your family?</a:t>
            </a:r>
          </a:p>
          <a:p>
            <a:pPr marL="274320" indent="-274320">
              <a:lnSpc>
                <a:spcPct val="80000"/>
              </a:lnSpc>
              <a:buClr>
                <a:schemeClr val="accent3"/>
              </a:buClr>
              <a:buFont typeface="Wingdings 2"/>
              <a:buChar char=""/>
              <a:defRPr/>
            </a:pPr>
            <a:r>
              <a:rPr lang="en-US" altLang="en-US" sz="2400" b="1" dirty="0">
                <a:solidFill>
                  <a:schemeClr val="tx1">
                    <a:lumMod val="75000"/>
                    <a:lumOff val="25000"/>
                  </a:schemeClr>
                </a:solidFill>
              </a:rPr>
              <a:t>Why are the words ‘please’, ‘thank you’ and ‘sorry’ important to create a happy family?</a:t>
            </a:r>
          </a:p>
          <a:p>
            <a:pPr marL="274320" indent="-274320">
              <a:lnSpc>
                <a:spcPct val="80000"/>
              </a:lnSpc>
              <a:buClr>
                <a:schemeClr val="accent3"/>
              </a:buClr>
              <a:buFont typeface="Wingdings 2"/>
              <a:buChar char=""/>
              <a:defRPr/>
            </a:pPr>
            <a:r>
              <a:rPr lang="en-US" altLang="en-US" sz="2400" b="1" dirty="0">
                <a:solidFill>
                  <a:schemeClr val="tx1">
                    <a:lumMod val="75000"/>
                    <a:lumOff val="25000"/>
                  </a:schemeClr>
                </a:solidFill>
              </a:rPr>
              <a:t>Why is teasing and bullying wrong and unacceptable within families and friendships?</a:t>
            </a:r>
          </a:p>
          <a:p>
            <a:pPr marL="274320" indent="-274320">
              <a:lnSpc>
                <a:spcPct val="80000"/>
              </a:lnSpc>
              <a:buClr>
                <a:schemeClr val="accent3"/>
              </a:buClr>
              <a:buFont typeface="Wingdings 2"/>
              <a:buChar char=""/>
              <a:defRPr/>
            </a:pPr>
            <a:r>
              <a:rPr lang="en-US" altLang="en-US" sz="2400" b="1" dirty="0">
                <a:solidFill>
                  <a:schemeClr val="tx1">
                    <a:lumMod val="75000"/>
                    <a:lumOff val="25000"/>
                  </a:schemeClr>
                </a:solidFill>
              </a:rPr>
              <a:t>Why should we always tell the truth?</a:t>
            </a:r>
            <a:endParaRPr lang="en-GB" altLang="en-US" sz="2400" b="1" dirty="0">
              <a:solidFill>
                <a:schemeClr val="tx1">
                  <a:lumMod val="75000"/>
                  <a:lumOff val="25000"/>
                </a:schemeClr>
              </a:solidFill>
            </a:endParaRPr>
          </a:p>
        </p:txBody>
      </p:sp>
    </p:spTree>
    <p:extLst>
      <p:ext uri="{BB962C8B-B14F-4D97-AF65-F5344CB8AC3E}">
        <p14:creationId xmlns:p14="http://schemas.microsoft.com/office/powerpoint/2010/main" val="3152794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XCCW Joined 1a" panose="03050602040000000000" pitchFamily="66" charset="0"/>
              </a:rPr>
              <a:t>Year Two</a:t>
            </a:r>
            <a:endParaRPr lang="en-GB" dirty="0">
              <a:latin typeface="XCCW Joined 1a" panose="03050602040000000000" pitchFamily="66" charset="0"/>
            </a:endParaRPr>
          </a:p>
        </p:txBody>
      </p:sp>
      <p:sp>
        <p:nvSpPr>
          <p:cNvPr id="3" name="Rectangle 2"/>
          <p:cNvSpPr/>
          <p:nvPr/>
        </p:nvSpPr>
        <p:spPr>
          <a:xfrm>
            <a:off x="856342" y="1934264"/>
            <a:ext cx="10421257" cy="2758897"/>
          </a:xfrm>
          <a:prstGeom prst="rect">
            <a:avLst/>
          </a:prstGeom>
        </p:spPr>
        <p:txBody>
          <a:bodyPr wrap="square">
            <a:spAutoFit/>
          </a:bodyPr>
          <a:lstStyle/>
          <a:p>
            <a:pPr marL="274320" indent="-274320">
              <a:lnSpc>
                <a:spcPct val="80000"/>
              </a:lnSpc>
              <a:buClr>
                <a:schemeClr val="accent3"/>
              </a:buClr>
              <a:buFont typeface="Wingdings 2"/>
              <a:buChar char=""/>
              <a:defRPr/>
            </a:pPr>
            <a:r>
              <a:rPr lang="en-GB" altLang="en-US" sz="2400" b="1" dirty="0">
                <a:solidFill>
                  <a:schemeClr val="tx1">
                    <a:lumMod val="75000"/>
                    <a:lumOff val="25000"/>
                  </a:schemeClr>
                </a:solidFill>
              </a:rPr>
              <a:t>Children describe how we are growing and developing in diverse communities that are God-given.</a:t>
            </a:r>
          </a:p>
          <a:p>
            <a:pPr marL="274320" indent="-274320">
              <a:lnSpc>
                <a:spcPct val="80000"/>
              </a:lnSpc>
              <a:buClr>
                <a:schemeClr val="accent3"/>
              </a:buClr>
              <a:buFont typeface="Wingdings 2"/>
              <a:buChar char=""/>
              <a:defRPr/>
            </a:pPr>
            <a:endParaRPr lang="en-GB" altLang="en-US" sz="2400" b="1" dirty="0">
              <a:solidFill>
                <a:schemeClr val="tx1">
                  <a:lumMod val="75000"/>
                  <a:lumOff val="25000"/>
                </a:schemeClr>
              </a:solidFill>
            </a:endParaRPr>
          </a:p>
          <a:p>
            <a:pPr marL="274320" indent="-274320">
              <a:lnSpc>
                <a:spcPct val="80000"/>
              </a:lnSpc>
              <a:buClr>
                <a:schemeClr val="accent3"/>
              </a:buClr>
              <a:defRPr/>
            </a:pPr>
            <a:r>
              <a:rPr lang="en-GB" altLang="en-US" sz="2400" b="1" dirty="0">
                <a:solidFill>
                  <a:schemeClr val="tx1">
                    <a:lumMod val="75000"/>
                    <a:lumOff val="25000"/>
                  </a:schemeClr>
                </a:solidFill>
              </a:rPr>
              <a:t>Examples of Year 2 questions:</a:t>
            </a:r>
          </a:p>
          <a:p>
            <a:pPr marL="274320" indent="-274320">
              <a:lnSpc>
                <a:spcPct val="80000"/>
              </a:lnSpc>
              <a:buClr>
                <a:schemeClr val="accent3"/>
              </a:buClr>
              <a:defRPr/>
            </a:pPr>
            <a:endParaRPr lang="en-GB" altLang="en-US" sz="2400" b="1" dirty="0">
              <a:solidFill>
                <a:schemeClr val="tx1">
                  <a:lumMod val="75000"/>
                  <a:lumOff val="25000"/>
                </a:schemeClr>
              </a:solidFill>
            </a:endParaRPr>
          </a:p>
          <a:p>
            <a:pPr marL="274320" indent="-274320">
              <a:lnSpc>
                <a:spcPct val="80000"/>
              </a:lnSpc>
              <a:buClr>
                <a:schemeClr val="accent3"/>
              </a:buClr>
              <a:buFont typeface="Wingdings 2"/>
              <a:buChar char=""/>
              <a:defRPr/>
            </a:pPr>
            <a:r>
              <a:rPr lang="en-GB" altLang="en-US" sz="2400" b="1" dirty="0">
                <a:solidFill>
                  <a:schemeClr val="tx1">
                    <a:lumMod val="75000"/>
                    <a:lumOff val="25000"/>
                  </a:schemeClr>
                </a:solidFill>
              </a:rPr>
              <a:t>How would you describe a community?</a:t>
            </a:r>
          </a:p>
          <a:p>
            <a:pPr marL="274320" indent="-274320">
              <a:lnSpc>
                <a:spcPct val="80000"/>
              </a:lnSpc>
              <a:buClr>
                <a:schemeClr val="accent3"/>
              </a:buClr>
              <a:buFont typeface="Wingdings 2"/>
              <a:buChar char=""/>
              <a:defRPr/>
            </a:pPr>
            <a:r>
              <a:rPr lang="en-GB" altLang="en-US" sz="2400" b="1" dirty="0">
                <a:solidFill>
                  <a:schemeClr val="tx1">
                    <a:lumMod val="75000"/>
                    <a:lumOff val="25000"/>
                  </a:schemeClr>
                </a:solidFill>
              </a:rPr>
              <a:t>What are the joys of belonging to a community?</a:t>
            </a:r>
          </a:p>
          <a:p>
            <a:pPr marL="274320" indent="-274320">
              <a:lnSpc>
                <a:spcPct val="80000"/>
              </a:lnSpc>
              <a:buClr>
                <a:schemeClr val="accent3"/>
              </a:buClr>
              <a:buFont typeface="Wingdings 2"/>
              <a:buChar char=""/>
              <a:defRPr/>
            </a:pPr>
            <a:r>
              <a:rPr lang="en-GB" altLang="en-US" sz="2400" b="1" dirty="0">
                <a:solidFill>
                  <a:schemeClr val="tx1">
                    <a:lumMod val="75000"/>
                    <a:lumOff val="25000"/>
                  </a:schemeClr>
                </a:solidFill>
              </a:rPr>
              <a:t>How do different individuals enrich a community?</a:t>
            </a:r>
          </a:p>
          <a:p>
            <a:pPr marL="274320" indent="-274320">
              <a:lnSpc>
                <a:spcPct val="80000"/>
              </a:lnSpc>
              <a:buClr>
                <a:schemeClr val="accent3"/>
              </a:buClr>
              <a:buFont typeface="Wingdings 2"/>
              <a:buChar char=""/>
              <a:defRPr/>
            </a:pPr>
            <a:r>
              <a:rPr lang="en-US" altLang="en-US" sz="2400" b="1" dirty="0">
                <a:solidFill>
                  <a:schemeClr val="tx1">
                    <a:lumMod val="75000"/>
                    <a:lumOff val="25000"/>
                  </a:schemeClr>
                </a:solidFill>
              </a:rPr>
              <a:t>What do you bring to the community that you belong to?</a:t>
            </a:r>
            <a:endParaRPr lang="en-GB" altLang="en-US" sz="2400" b="1" dirty="0">
              <a:solidFill>
                <a:schemeClr val="tx1">
                  <a:lumMod val="75000"/>
                  <a:lumOff val="25000"/>
                </a:schemeClr>
              </a:solidFill>
            </a:endParaRPr>
          </a:p>
        </p:txBody>
      </p:sp>
    </p:spTree>
    <p:extLst>
      <p:ext uri="{BB962C8B-B14F-4D97-AF65-F5344CB8AC3E}">
        <p14:creationId xmlns:p14="http://schemas.microsoft.com/office/powerpoint/2010/main" val="3201315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XCCW Joined 1a" panose="03050602040000000000" pitchFamily="66" charset="0"/>
              </a:rPr>
              <a:t>Year Three</a:t>
            </a:r>
            <a:endParaRPr lang="en-GB" dirty="0">
              <a:latin typeface="XCCW Joined 1a" panose="03050602040000000000" pitchFamily="66" charset="0"/>
            </a:endParaRPr>
          </a:p>
        </p:txBody>
      </p:sp>
      <p:sp>
        <p:nvSpPr>
          <p:cNvPr id="3" name="Rectangle 2"/>
          <p:cNvSpPr/>
          <p:nvPr/>
        </p:nvSpPr>
        <p:spPr>
          <a:xfrm>
            <a:off x="493485" y="2086151"/>
            <a:ext cx="11045371" cy="2858603"/>
          </a:xfrm>
          <a:prstGeom prst="rect">
            <a:avLst/>
          </a:prstGeom>
        </p:spPr>
        <p:txBody>
          <a:bodyPr wrap="square">
            <a:spAutoFit/>
          </a:bodyPr>
          <a:lstStyle/>
          <a:p>
            <a:pPr marL="274320" indent="-274320">
              <a:lnSpc>
                <a:spcPct val="80000"/>
              </a:lnSpc>
              <a:buClr>
                <a:schemeClr val="accent3"/>
              </a:buClr>
              <a:buFont typeface="Wingdings 2"/>
              <a:buChar char=""/>
              <a:defRPr/>
            </a:pPr>
            <a:r>
              <a:rPr lang="en-GB" altLang="en-US" sz="2800" b="1" dirty="0">
                <a:solidFill>
                  <a:schemeClr val="tx1">
                    <a:lumMod val="75000"/>
                    <a:lumOff val="25000"/>
                  </a:schemeClr>
                </a:solidFill>
              </a:rPr>
              <a:t>Children describe and give reasons for how we grow in love and caring and happy friendships where we are secure and safe.</a:t>
            </a:r>
          </a:p>
          <a:p>
            <a:pPr marL="274320" indent="-274320">
              <a:lnSpc>
                <a:spcPct val="80000"/>
              </a:lnSpc>
              <a:buClr>
                <a:schemeClr val="accent3"/>
              </a:buClr>
              <a:buFont typeface="Wingdings 2"/>
              <a:buChar char=""/>
              <a:defRPr/>
            </a:pPr>
            <a:endParaRPr lang="en-GB" altLang="en-US" sz="2800" b="1" dirty="0">
              <a:solidFill>
                <a:schemeClr val="tx1">
                  <a:lumMod val="75000"/>
                  <a:lumOff val="25000"/>
                </a:schemeClr>
              </a:solidFill>
            </a:endParaRPr>
          </a:p>
          <a:p>
            <a:pPr marL="274320" indent="-274320">
              <a:lnSpc>
                <a:spcPct val="80000"/>
              </a:lnSpc>
              <a:buClr>
                <a:schemeClr val="accent3"/>
              </a:buClr>
              <a:defRPr/>
            </a:pPr>
            <a:r>
              <a:rPr lang="en-GB" altLang="en-US" sz="2800" b="1" dirty="0">
                <a:solidFill>
                  <a:schemeClr val="tx1">
                    <a:lumMod val="75000"/>
                    <a:lumOff val="25000"/>
                  </a:schemeClr>
                </a:solidFill>
              </a:rPr>
              <a:t>Examples of Year 3 questions:</a:t>
            </a:r>
          </a:p>
          <a:p>
            <a:pPr marL="274320" indent="-274320">
              <a:lnSpc>
                <a:spcPct val="80000"/>
              </a:lnSpc>
              <a:buClr>
                <a:schemeClr val="accent3"/>
              </a:buClr>
              <a:buFont typeface="Wingdings 2"/>
              <a:buChar char=""/>
              <a:defRPr/>
            </a:pPr>
            <a:r>
              <a:rPr lang="en-US" altLang="en-US" sz="2800" b="1" dirty="0">
                <a:solidFill>
                  <a:schemeClr val="tx1">
                    <a:lumMod val="75000"/>
                    <a:lumOff val="25000"/>
                  </a:schemeClr>
                </a:solidFill>
              </a:rPr>
              <a:t>How do friendships make us feel happy and secure?</a:t>
            </a:r>
          </a:p>
          <a:p>
            <a:pPr marL="274320" indent="-274320">
              <a:lnSpc>
                <a:spcPct val="80000"/>
              </a:lnSpc>
              <a:buClr>
                <a:schemeClr val="accent3"/>
              </a:buClr>
              <a:buFont typeface="Wingdings 2"/>
              <a:buChar char=""/>
              <a:defRPr/>
            </a:pPr>
            <a:r>
              <a:rPr lang="en-US" altLang="en-US" sz="2800" b="1" dirty="0">
                <a:solidFill>
                  <a:schemeClr val="tx1">
                    <a:lumMod val="75000"/>
                    <a:lumOff val="25000"/>
                  </a:schemeClr>
                </a:solidFill>
              </a:rPr>
              <a:t>How can friendships change?</a:t>
            </a:r>
          </a:p>
          <a:p>
            <a:pPr marL="274320" indent="-274320">
              <a:lnSpc>
                <a:spcPct val="80000"/>
              </a:lnSpc>
              <a:buClr>
                <a:schemeClr val="accent3"/>
              </a:buClr>
              <a:buFont typeface="Wingdings 2"/>
              <a:buChar char=""/>
              <a:defRPr/>
            </a:pPr>
            <a:r>
              <a:rPr lang="en-US" altLang="en-US" sz="2800" b="1" dirty="0">
                <a:solidFill>
                  <a:schemeClr val="tx1">
                    <a:lumMod val="75000"/>
                    <a:lumOff val="25000"/>
                  </a:schemeClr>
                </a:solidFill>
              </a:rPr>
              <a:t>Why is violence never the answer?</a:t>
            </a:r>
          </a:p>
          <a:p>
            <a:pPr marL="274320" indent="-274320">
              <a:lnSpc>
                <a:spcPct val="80000"/>
              </a:lnSpc>
              <a:buClr>
                <a:schemeClr val="accent3"/>
              </a:buClr>
              <a:buFont typeface="Wingdings 2"/>
              <a:buChar char=""/>
              <a:defRPr/>
            </a:pPr>
            <a:r>
              <a:rPr lang="en-US" altLang="en-US" sz="2800" b="1" dirty="0">
                <a:solidFill>
                  <a:schemeClr val="tx1">
                    <a:lumMod val="75000"/>
                    <a:lumOff val="25000"/>
                  </a:schemeClr>
                </a:solidFill>
              </a:rPr>
              <a:t>What Bible stories teach us about the beauty of forgiveness?</a:t>
            </a:r>
            <a:endParaRPr lang="en-GB" altLang="en-US" sz="2800" b="1" dirty="0">
              <a:solidFill>
                <a:schemeClr val="tx1">
                  <a:lumMod val="75000"/>
                  <a:lumOff val="25000"/>
                </a:schemeClr>
              </a:solidFill>
            </a:endParaRPr>
          </a:p>
        </p:txBody>
      </p:sp>
    </p:spTree>
    <p:extLst>
      <p:ext uri="{BB962C8B-B14F-4D97-AF65-F5344CB8AC3E}">
        <p14:creationId xmlns:p14="http://schemas.microsoft.com/office/powerpoint/2010/main" val="4282820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XCCW Joined 1a" panose="03050602040000000000" pitchFamily="66" charset="0"/>
              </a:rPr>
              <a:t>Year Four</a:t>
            </a:r>
            <a:endParaRPr lang="en-GB" dirty="0">
              <a:latin typeface="XCCW Joined 1a" panose="03050602040000000000" pitchFamily="66" charset="0"/>
            </a:endParaRPr>
          </a:p>
        </p:txBody>
      </p:sp>
      <p:sp>
        <p:nvSpPr>
          <p:cNvPr id="3" name="Rectangle 2"/>
          <p:cNvSpPr/>
          <p:nvPr/>
        </p:nvSpPr>
        <p:spPr>
          <a:xfrm>
            <a:off x="653142" y="2022646"/>
            <a:ext cx="10842171" cy="3046988"/>
          </a:xfrm>
          <a:prstGeom prst="rect">
            <a:avLst/>
          </a:prstGeom>
        </p:spPr>
        <p:txBody>
          <a:bodyPr wrap="square">
            <a:spAutoFit/>
          </a:bodyPr>
          <a:lstStyle/>
          <a:p>
            <a:pPr marL="274320" indent="-274320">
              <a:lnSpc>
                <a:spcPct val="80000"/>
              </a:lnSpc>
              <a:buClr>
                <a:schemeClr val="accent3"/>
              </a:buClr>
              <a:buFont typeface="Wingdings 2"/>
              <a:buChar char=""/>
              <a:defRPr/>
            </a:pPr>
            <a:r>
              <a:rPr lang="en-GB" altLang="en-US" sz="2400" b="1" dirty="0">
                <a:solidFill>
                  <a:schemeClr val="tx1">
                    <a:lumMod val="75000"/>
                    <a:lumOff val="25000"/>
                  </a:schemeClr>
                </a:solidFill>
              </a:rPr>
              <a:t>Children make links and connections to show that we are all different. They learn to celebrate these differences as we appreciate that God’s love accepts us as we are now and as we change</a:t>
            </a:r>
            <a:r>
              <a:rPr lang="en-GB" altLang="en-US" sz="2400" b="1" dirty="0" smtClean="0">
                <a:solidFill>
                  <a:schemeClr val="tx1">
                    <a:lumMod val="75000"/>
                    <a:lumOff val="25000"/>
                  </a:schemeClr>
                </a:solidFill>
              </a:rPr>
              <a:t>.</a:t>
            </a:r>
          </a:p>
          <a:p>
            <a:pPr marL="274320" indent="-274320">
              <a:lnSpc>
                <a:spcPct val="80000"/>
              </a:lnSpc>
              <a:buClr>
                <a:schemeClr val="accent3"/>
              </a:buClr>
              <a:buFont typeface="Wingdings 2"/>
              <a:buChar char=""/>
              <a:defRPr/>
            </a:pPr>
            <a:endParaRPr lang="en-GB" altLang="en-US" sz="2400" b="1" dirty="0">
              <a:solidFill>
                <a:schemeClr val="tx1">
                  <a:lumMod val="75000"/>
                  <a:lumOff val="25000"/>
                </a:schemeClr>
              </a:solidFill>
            </a:endParaRPr>
          </a:p>
          <a:p>
            <a:pPr marL="342900" indent="-342900">
              <a:lnSpc>
                <a:spcPct val="80000"/>
              </a:lnSpc>
              <a:buClr>
                <a:schemeClr val="accent3"/>
              </a:buClr>
              <a:buFont typeface="Arial" panose="020B0604020202020204" pitchFamily="34" charset="0"/>
              <a:buChar char="•"/>
              <a:defRPr/>
            </a:pPr>
            <a:r>
              <a:rPr lang="en-GB" altLang="en-US" sz="2400" b="1" dirty="0">
                <a:solidFill>
                  <a:schemeClr val="tx1">
                    <a:lumMod val="75000"/>
                    <a:lumOff val="25000"/>
                  </a:schemeClr>
                </a:solidFill>
              </a:rPr>
              <a:t>Examples of Year 4 questions:</a:t>
            </a:r>
          </a:p>
          <a:p>
            <a:pPr marL="342900" indent="-342900">
              <a:lnSpc>
                <a:spcPct val="80000"/>
              </a:lnSpc>
              <a:buClr>
                <a:schemeClr val="accent3"/>
              </a:buClr>
              <a:buFont typeface="Arial" panose="020B0604020202020204" pitchFamily="34" charset="0"/>
              <a:buChar char="•"/>
              <a:defRPr/>
            </a:pPr>
            <a:r>
              <a:rPr lang="en-US" altLang="en-US" sz="2400" b="1" dirty="0">
                <a:solidFill>
                  <a:schemeClr val="tx1">
                    <a:lumMod val="75000"/>
                    <a:lumOff val="25000"/>
                  </a:schemeClr>
                </a:solidFill>
              </a:rPr>
              <a:t>In what ways is being polite and courteous helping to make a better world to live in?</a:t>
            </a:r>
          </a:p>
          <a:p>
            <a:pPr marL="342900" indent="-342900">
              <a:lnSpc>
                <a:spcPct val="80000"/>
              </a:lnSpc>
              <a:buClr>
                <a:schemeClr val="accent3"/>
              </a:buClr>
              <a:buFont typeface="Arial" panose="020B0604020202020204" pitchFamily="34" charset="0"/>
              <a:buChar char="•"/>
              <a:defRPr/>
            </a:pPr>
            <a:r>
              <a:rPr lang="en-US" altLang="en-US" sz="2400" b="1" dirty="0">
                <a:solidFill>
                  <a:schemeClr val="tx1">
                    <a:lumMod val="75000"/>
                    <a:lumOff val="25000"/>
                  </a:schemeClr>
                </a:solidFill>
              </a:rPr>
              <a:t>How do authority figures help communities and societies work together better?</a:t>
            </a:r>
          </a:p>
          <a:p>
            <a:pPr marL="342900" indent="-342900">
              <a:lnSpc>
                <a:spcPct val="80000"/>
              </a:lnSpc>
              <a:buClr>
                <a:schemeClr val="accent3"/>
              </a:buClr>
              <a:buFont typeface="Arial" panose="020B0604020202020204" pitchFamily="34" charset="0"/>
              <a:buChar char="•"/>
              <a:defRPr/>
            </a:pPr>
            <a:r>
              <a:rPr lang="en-US" altLang="en-US" sz="2400" b="1" dirty="0">
                <a:solidFill>
                  <a:schemeClr val="tx1">
                    <a:lumMod val="75000"/>
                    <a:lumOff val="25000"/>
                  </a:schemeClr>
                </a:solidFill>
              </a:rPr>
              <a:t>How do we respect others even when they are different from ourselves?</a:t>
            </a:r>
          </a:p>
          <a:p>
            <a:pPr marL="342900" indent="-342900">
              <a:lnSpc>
                <a:spcPct val="80000"/>
              </a:lnSpc>
              <a:buClr>
                <a:schemeClr val="accent3"/>
              </a:buClr>
              <a:buFont typeface="Arial" panose="020B0604020202020204" pitchFamily="34" charset="0"/>
              <a:buChar char="•"/>
              <a:defRPr/>
            </a:pPr>
            <a:r>
              <a:rPr lang="en-US" altLang="en-US" sz="2400" b="1" dirty="0">
                <a:solidFill>
                  <a:schemeClr val="tx1">
                    <a:lumMod val="75000"/>
                    <a:lumOff val="25000"/>
                  </a:schemeClr>
                </a:solidFill>
              </a:rPr>
              <a:t>How can your gifts be used for the common good?</a:t>
            </a:r>
            <a:endParaRPr lang="en-GB" altLang="en-US" sz="2400" b="1" dirty="0">
              <a:solidFill>
                <a:schemeClr val="tx1">
                  <a:lumMod val="75000"/>
                  <a:lumOff val="25000"/>
                </a:schemeClr>
              </a:solidFill>
            </a:endParaRPr>
          </a:p>
        </p:txBody>
      </p:sp>
    </p:spTree>
    <p:extLst>
      <p:ext uri="{BB962C8B-B14F-4D97-AF65-F5344CB8AC3E}">
        <p14:creationId xmlns:p14="http://schemas.microsoft.com/office/powerpoint/2010/main" val="2980451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XCCW Joined 1a" panose="03050602040000000000" pitchFamily="66" charset="0"/>
              </a:rPr>
              <a:t>Year Five</a:t>
            </a:r>
            <a:endParaRPr lang="en-GB" dirty="0">
              <a:latin typeface="XCCW Joined 1a" panose="03050602040000000000" pitchFamily="66" charset="0"/>
            </a:endParaRPr>
          </a:p>
        </p:txBody>
      </p:sp>
      <p:sp>
        <p:nvSpPr>
          <p:cNvPr id="3" name="Rectangle 2"/>
          <p:cNvSpPr/>
          <p:nvPr/>
        </p:nvSpPr>
        <p:spPr>
          <a:xfrm>
            <a:off x="943429" y="1862098"/>
            <a:ext cx="10798628" cy="4236224"/>
          </a:xfrm>
          <a:prstGeom prst="rect">
            <a:avLst/>
          </a:prstGeom>
        </p:spPr>
        <p:txBody>
          <a:bodyPr wrap="square">
            <a:spAutoFit/>
          </a:bodyPr>
          <a:lstStyle/>
          <a:p>
            <a:pPr marL="274320" indent="-274320">
              <a:lnSpc>
                <a:spcPct val="80000"/>
              </a:lnSpc>
              <a:buClr>
                <a:schemeClr val="accent3"/>
              </a:buClr>
              <a:buFont typeface="Wingdings 2"/>
              <a:buChar char=""/>
              <a:defRPr/>
            </a:pPr>
            <a:r>
              <a:rPr lang="en-GB" altLang="en-US" sz="2400" b="1" dirty="0">
                <a:solidFill>
                  <a:schemeClr val="tx1">
                    <a:lumMod val="75000"/>
                    <a:lumOff val="25000"/>
                  </a:schemeClr>
                </a:solidFill>
              </a:rPr>
              <a:t>Children know and become aware of the physical and emotional changes that accompany puberty- sensitivity, mood swings, anger, boredom, etc. </a:t>
            </a:r>
          </a:p>
          <a:p>
            <a:pPr marL="274320" indent="-274320">
              <a:lnSpc>
                <a:spcPct val="80000"/>
              </a:lnSpc>
              <a:buClr>
                <a:schemeClr val="accent3"/>
              </a:buClr>
              <a:buFont typeface="Wingdings 2"/>
              <a:buChar char=""/>
              <a:defRPr/>
            </a:pPr>
            <a:r>
              <a:rPr lang="en-GB" altLang="en-US" sz="2400" b="1" dirty="0">
                <a:solidFill>
                  <a:schemeClr val="tx1">
                    <a:lumMod val="75000"/>
                    <a:lumOff val="25000"/>
                  </a:schemeClr>
                </a:solidFill>
              </a:rPr>
              <a:t>They grow further in their understanding of God’s presence in their daily lives.</a:t>
            </a:r>
          </a:p>
          <a:p>
            <a:pPr marL="274320" indent="-274320">
              <a:lnSpc>
                <a:spcPct val="80000"/>
              </a:lnSpc>
              <a:buClr>
                <a:schemeClr val="accent3"/>
              </a:buClr>
              <a:defRPr/>
            </a:pPr>
            <a:r>
              <a:rPr lang="en-GB" altLang="en-US" sz="2400" b="1" dirty="0">
                <a:solidFill>
                  <a:schemeClr val="tx1">
                    <a:lumMod val="75000"/>
                    <a:lumOff val="25000"/>
                  </a:schemeClr>
                </a:solidFill>
              </a:rPr>
              <a:t>Examples of Year 5 activities:</a:t>
            </a:r>
          </a:p>
          <a:p>
            <a:pPr marL="274320" indent="-274320">
              <a:lnSpc>
                <a:spcPct val="80000"/>
              </a:lnSpc>
              <a:buClr>
                <a:schemeClr val="accent3"/>
              </a:buClr>
              <a:defRPr/>
            </a:pPr>
            <a:endParaRPr lang="en-GB" altLang="en-US" sz="2400" b="1" dirty="0">
              <a:solidFill>
                <a:schemeClr val="tx1">
                  <a:lumMod val="75000"/>
                  <a:lumOff val="25000"/>
                </a:schemeClr>
              </a:solidFill>
            </a:endParaRPr>
          </a:p>
          <a:p>
            <a:pPr marL="274320" indent="-274320">
              <a:lnSpc>
                <a:spcPct val="80000"/>
              </a:lnSpc>
              <a:buClr>
                <a:schemeClr val="accent3"/>
              </a:buClr>
              <a:buFont typeface="Wingdings 2"/>
              <a:buChar char=""/>
              <a:defRPr/>
            </a:pPr>
            <a:r>
              <a:rPr lang="en-GB" altLang="en-US" sz="2400" b="1" dirty="0">
                <a:solidFill>
                  <a:schemeClr val="tx1">
                    <a:lumMod val="75000"/>
                    <a:lumOff val="25000"/>
                  </a:schemeClr>
                </a:solidFill>
              </a:rPr>
              <a:t>Identify and celebrate the ways I have changed since birth</a:t>
            </a:r>
          </a:p>
          <a:p>
            <a:pPr marL="274320" indent="-274320">
              <a:lnSpc>
                <a:spcPct val="80000"/>
              </a:lnSpc>
              <a:buClr>
                <a:schemeClr val="accent3"/>
              </a:buClr>
              <a:buFont typeface="Wingdings 2"/>
              <a:buChar char=""/>
              <a:defRPr/>
            </a:pPr>
            <a:r>
              <a:rPr lang="en-GB" altLang="en-US" sz="2400" b="1" dirty="0">
                <a:solidFill>
                  <a:schemeClr val="tx1">
                    <a:lumMod val="75000"/>
                    <a:lumOff val="25000"/>
                  </a:schemeClr>
                </a:solidFill>
              </a:rPr>
              <a:t>Discuss the external and internal changes which happen to boys and girls in puberty- pupils may be divided into male and females and taught separately for this section of the unit</a:t>
            </a:r>
          </a:p>
          <a:p>
            <a:pPr marL="274320" indent="-274320">
              <a:lnSpc>
                <a:spcPct val="80000"/>
              </a:lnSpc>
              <a:buClr>
                <a:schemeClr val="accent3"/>
              </a:buClr>
              <a:buFont typeface="Wingdings 2"/>
              <a:buChar char=""/>
              <a:defRPr/>
            </a:pPr>
            <a:r>
              <a:rPr lang="en-GB" altLang="en-US" sz="2400" b="1" dirty="0">
                <a:solidFill>
                  <a:schemeClr val="tx1">
                    <a:lumMod val="75000"/>
                    <a:lumOff val="25000"/>
                  </a:schemeClr>
                </a:solidFill>
              </a:rPr>
              <a:t>Recognise behaviour changes as we grow up</a:t>
            </a:r>
          </a:p>
          <a:p>
            <a:pPr marL="274320" indent="-274320">
              <a:lnSpc>
                <a:spcPct val="80000"/>
              </a:lnSpc>
              <a:buClr>
                <a:schemeClr val="accent3"/>
              </a:buClr>
              <a:buFont typeface="Wingdings 2"/>
              <a:buChar char=""/>
              <a:defRPr/>
            </a:pPr>
            <a:r>
              <a:rPr lang="en-GB" altLang="en-US" sz="2400" b="1" dirty="0">
                <a:solidFill>
                  <a:schemeClr val="tx1">
                    <a:lumMod val="75000"/>
                    <a:lumOff val="25000"/>
                  </a:schemeClr>
                </a:solidFill>
              </a:rPr>
              <a:t>Identify that physical changes from child to adult means the ability to become a mother or father</a:t>
            </a:r>
          </a:p>
          <a:p>
            <a:pPr marL="274320" indent="-274320">
              <a:lnSpc>
                <a:spcPct val="80000"/>
              </a:lnSpc>
              <a:buClr>
                <a:schemeClr val="accent3"/>
              </a:buClr>
              <a:buFont typeface="Wingdings 2"/>
              <a:buChar char=""/>
              <a:defRPr/>
            </a:pPr>
            <a:r>
              <a:rPr lang="en-GB" altLang="en-US" sz="2400" b="1" dirty="0">
                <a:solidFill>
                  <a:schemeClr val="tx1">
                    <a:lumMod val="75000"/>
                    <a:lumOff val="25000"/>
                  </a:schemeClr>
                </a:solidFill>
              </a:rPr>
              <a:t>Reflect on ways to become more sensitive to the emotional development of oneself and of others</a:t>
            </a:r>
          </a:p>
        </p:txBody>
      </p:sp>
    </p:spTree>
    <p:extLst>
      <p:ext uri="{BB962C8B-B14F-4D97-AF65-F5344CB8AC3E}">
        <p14:creationId xmlns:p14="http://schemas.microsoft.com/office/powerpoint/2010/main" val="1690976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XCCW Joined 1a" panose="03050602040000000000" pitchFamily="66" charset="0"/>
              </a:rPr>
              <a:t>Year Five Example Content</a:t>
            </a:r>
            <a:endParaRPr lang="en-GB" dirty="0">
              <a:latin typeface="XCCW Joined 1a" panose="03050602040000000000" pitchFamily="66" charset="0"/>
            </a:endParaRPr>
          </a:p>
        </p:txBody>
      </p:sp>
      <p:pic>
        <p:nvPicPr>
          <p:cNvPr id="3" name="Picture 2"/>
          <p:cNvPicPr>
            <a:picLocks noChangeAspect="1"/>
          </p:cNvPicPr>
          <p:nvPr/>
        </p:nvPicPr>
        <p:blipFill rotWithShape="1">
          <a:blip r:embed="rId2"/>
          <a:srcRect l="9343" r="9683"/>
          <a:stretch/>
        </p:blipFill>
        <p:spPr>
          <a:xfrm>
            <a:off x="2780937" y="1882504"/>
            <a:ext cx="6203406" cy="4307184"/>
          </a:xfrm>
          <a:prstGeom prst="rect">
            <a:avLst/>
          </a:prstGeom>
        </p:spPr>
      </p:pic>
    </p:spTree>
    <p:extLst>
      <p:ext uri="{BB962C8B-B14F-4D97-AF65-F5344CB8AC3E}">
        <p14:creationId xmlns:p14="http://schemas.microsoft.com/office/powerpoint/2010/main" val="3624933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XCCW Joined 1a" panose="03050602040000000000" pitchFamily="66" charset="0"/>
              </a:rPr>
              <a:t>Year Six</a:t>
            </a:r>
            <a:endParaRPr lang="en-GB" dirty="0">
              <a:latin typeface="XCCW Joined 1a" panose="03050602040000000000" pitchFamily="66" charset="0"/>
            </a:endParaRPr>
          </a:p>
        </p:txBody>
      </p:sp>
      <p:sp>
        <p:nvSpPr>
          <p:cNvPr id="3" name="Rectangle 2"/>
          <p:cNvSpPr/>
          <p:nvPr/>
        </p:nvSpPr>
        <p:spPr>
          <a:xfrm>
            <a:off x="812799" y="1737360"/>
            <a:ext cx="10943771" cy="4534190"/>
          </a:xfrm>
          <a:prstGeom prst="rect">
            <a:avLst/>
          </a:prstGeom>
        </p:spPr>
        <p:txBody>
          <a:bodyPr wrap="square">
            <a:spAutoFit/>
          </a:bodyPr>
          <a:lstStyle/>
          <a:p>
            <a:pPr marL="274320" indent="-274320">
              <a:lnSpc>
                <a:spcPct val="120000"/>
              </a:lnSpc>
              <a:buClr>
                <a:schemeClr val="accent3"/>
              </a:buClr>
              <a:buFont typeface="Wingdings 2"/>
              <a:buChar char=""/>
              <a:defRPr/>
            </a:pPr>
            <a:r>
              <a:rPr lang="en-GB" altLang="en-US" sz="2200" b="1" dirty="0">
                <a:solidFill>
                  <a:schemeClr val="tx1">
                    <a:lumMod val="75000"/>
                    <a:lumOff val="25000"/>
                  </a:schemeClr>
                </a:solidFill>
              </a:rPr>
              <a:t>Children develop a secure understanding of what stable, caring relationships are and the different kinds there may be. Focusing on Catholic teaching, children will also know and understand about the conception of a child within marriage.</a:t>
            </a:r>
          </a:p>
          <a:p>
            <a:pPr marL="274320" indent="-274320">
              <a:lnSpc>
                <a:spcPct val="120000"/>
              </a:lnSpc>
              <a:buClr>
                <a:schemeClr val="accent3"/>
              </a:buClr>
              <a:buFont typeface="Wingdings 2"/>
              <a:buChar char=""/>
              <a:defRPr/>
            </a:pPr>
            <a:r>
              <a:rPr lang="en-GB" altLang="en-US" sz="2200" b="1" dirty="0">
                <a:solidFill>
                  <a:schemeClr val="tx1">
                    <a:lumMod val="75000"/>
                    <a:lumOff val="25000"/>
                  </a:schemeClr>
                </a:solidFill>
              </a:rPr>
              <a:t>Examples of Year 6 activities:</a:t>
            </a:r>
          </a:p>
          <a:p>
            <a:pPr marL="274320" indent="-274320">
              <a:lnSpc>
                <a:spcPct val="120000"/>
              </a:lnSpc>
              <a:buClr>
                <a:schemeClr val="accent3"/>
              </a:buClr>
              <a:buFont typeface="Wingdings 2"/>
              <a:buChar char=""/>
              <a:defRPr/>
            </a:pPr>
            <a:r>
              <a:rPr lang="en-GB" altLang="en-US" sz="2200" b="1" dirty="0">
                <a:solidFill>
                  <a:schemeClr val="tx1">
                    <a:lumMod val="75000"/>
                    <a:lumOff val="25000"/>
                  </a:schemeClr>
                </a:solidFill>
              </a:rPr>
              <a:t>Explain how human life is conceived</a:t>
            </a:r>
          </a:p>
          <a:p>
            <a:pPr marL="274320" indent="-274320">
              <a:lnSpc>
                <a:spcPct val="120000"/>
              </a:lnSpc>
              <a:buClr>
                <a:schemeClr val="accent3"/>
              </a:buClr>
              <a:buFont typeface="Wingdings 2"/>
              <a:buChar char=""/>
              <a:defRPr/>
            </a:pPr>
            <a:r>
              <a:rPr lang="en-GB" altLang="en-US" sz="2200" b="1" dirty="0">
                <a:solidFill>
                  <a:schemeClr val="tx1">
                    <a:lumMod val="75000"/>
                    <a:lumOff val="25000"/>
                  </a:schemeClr>
                </a:solidFill>
              </a:rPr>
              <a:t>Recognise Male and female reproductive organs- children may be separated into males and females for this section</a:t>
            </a:r>
          </a:p>
          <a:p>
            <a:pPr marL="274320" indent="-274320">
              <a:lnSpc>
                <a:spcPct val="120000"/>
              </a:lnSpc>
              <a:buClr>
                <a:schemeClr val="accent3"/>
              </a:buClr>
              <a:buFont typeface="Wingdings 2"/>
              <a:buChar char=""/>
              <a:defRPr/>
            </a:pPr>
            <a:r>
              <a:rPr lang="en-GB" altLang="en-US" sz="2200" b="1" dirty="0">
                <a:solidFill>
                  <a:schemeClr val="tx1">
                    <a:lumMod val="75000"/>
                    <a:lumOff val="25000"/>
                  </a:schemeClr>
                </a:solidFill>
              </a:rPr>
              <a:t>Know that sexual intercourse occurs between husband and wife</a:t>
            </a:r>
          </a:p>
          <a:p>
            <a:pPr marL="274320" indent="-274320">
              <a:lnSpc>
                <a:spcPct val="120000"/>
              </a:lnSpc>
              <a:buClr>
                <a:schemeClr val="accent3"/>
              </a:buClr>
              <a:buFont typeface="Wingdings 2"/>
              <a:buChar char=""/>
              <a:defRPr/>
            </a:pPr>
            <a:r>
              <a:rPr lang="en-GB" altLang="en-US" sz="2200" b="1" dirty="0">
                <a:solidFill>
                  <a:schemeClr val="tx1">
                    <a:lumMod val="75000"/>
                    <a:lumOff val="25000"/>
                  </a:schemeClr>
                </a:solidFill>
              </a:rPr>
              <a:t>Understand how a child grows within the mother’s womb</a:t>
            </a:r>
          </a:p>
          <a:p>
            <a:pPr marL="274320" indent="-274320">
              <a:lnSpc>
                <a:spcPct val="120000"/>
              </a:lnSpc>
              <a:buClr>
                <a:schemeClr val="accent3"/>
              </a:buClr>
              <a:buFont typeface="Wingdings 2"/>
              <a:buChar char=""/>
              <a:defRPr/>
            </a:pPr>
            <a:r>
              <a:rPr lang="en-GB" altLang="en-US" sz="2200" b="1" dirty="0">
                <a:solidFill>
                  <a:schemeClr val="tx1">
                    <a:lumMod val="75000"/>
                    <a:lumOff val="25000"/>
                  </a:schemeClr>
                </a:solidFill>
              </a:rPr>
              <a:t>Understand that God causes new life to begin through the love that parents have for each other</a:t>
            </a:r>
          </a:p>
        </p:txBody>
      </p:sp>
    </p:spTree>
    <p:extLst>
      <p:ext uri="{BB962C8B-B14F-4D97-AF65-F5344CB8AC3E}">
        <p14:creationId xmlns:p14="http://schemas.microsoft.com/office/powerpoint/2010/main" val="4147751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XCCW Joined 1a" panose="03050602040000000000" pitchFamily="66" charset="0"/>
              </a:rPr>
              <a:t>Year Six Example Content</a:t>
            </a:r>
            <a:endParaRPr lang="en-GB" dirty="0">
              <a:latin typeface="XCCW Joined 1a" panose="03050602040000000000" pitchFamily="66" charset="0"/>
            </a:endParaRPr>
          </a:p>
        </p:txBody>
      </p:sp>
      <p:pic>
        <p:nvPicPr>
          <p:cNvPr id="4" name="Picture 3"/>
          <p:cNvPicPr>
            <a:picLocks noChangeAspect="1"/>
          </p:cNvPicPr>
          <p:nvPr/>
        </p:nvPicPr>
        <p:blipFill rotWithShape="1">
          <a:blip r:embed="rId2"/>
          <a:srcRect l="9839" r="9800"/>
          <a:stretch/>
        </p:blipFill>
        <p:spPr>
          <a:xfrm>
            <a:off x="2685143" y="1737360"/>
            <a:ext cx="6545942" cy="4579714"/>
          </a:xfrm>
          <a:prstGeom prst="rect">
            <a:avLst/>
          </a:prstGeom>
        </p:spPr>
      </p:pic>
    </p:spTree>
    <p:extLst>
      <p:ext uri="{BB962C8B-B14F-4D97-AF65-F5344CB8AC3E}">
        <p14:creationId xmlns:p14="http://schemas.microsoft.com/office/powerpoint/2010/main" val="1232155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XCCW Joined 1a" panose="03050602040000000000" pitchFamily="66" charset="0"/>
              </a:rPr>
              <a:t>RSHE within schools</a:t>
            </a:r>
            <a:endParaRPr lang="en-GB" dirty="0">
              <a:latin typeface="XCCW Joined 1a" panose="03050602040000000000" pitchFamily="66" charset="0"/>
            </a:endParaRPr>
          </a:p>
        </p:txBody>
      </p:sp>
      <p:sp>
        <p:nvSpPr>
          <p:cNvPr id="3" name="Content Placeholder 2"/>
          <p:cNvSpPr>
            <a:spLocks noGrp="1"/>
          </p:cNvSpPr>
          <p:nvPr>
            <p:ph idx="1"/>
          </p:nvPr>
        </p:nvSpPr>
        <p:spPr/>
        <p:txBody>
          <a:bodyPr>
            <a:normAutofit fontScale="92500" lnSpcReduction="20000"/>
          </a:bodyPr>
          <a:lstStyle/>
          <a:p>
            <a:r>
              <a:rPr lang="en-GB" b="1" dirty="0"/>
              <a:t>“The Department for Education is introducing compulsory Relationships Education for primary pupils and Relationships and Sex Education (RSE) for secondary pupils from September 2020. Also from September 2020, it will be compulsory for all schools to teach Health </a:t>
            </a:r>
            <a:r>
              <a:rPr lang="en-GB" b="1" dirty="0" smtClean="0"/>
              <a:t>Education….</a:t>
            </a:r>
            <a:endParaRPr lang="en-GB" dirty="0"/>
          </a:p>
          <a:p>
            <a:r>
              <a:rPr lang="en-GB" dirty="0"/>
              <a:t> </a:t>
            </a:r>
          </a:p>
          <a:p>
            <a:r>
              <a:rPr lang="en-GB" b="1" dirty="0" smtClean="0"/>
              <a:t>…..we </a:t>
            </a:r>
            <a:r>
              <a:rPr lang="en-GB" b="1" dirty="0"/>
              <a:t>believe the contents of these subjects – such as family, friendship, safety (including online safety) – are important for all children to be taught.” </a:t>
            </a:r>
            <a:endParaRPr lang="en-GB" dirty="0"/>
          </a:p>
          <a:p>
            <a:r>
              <a:rPr lang="en-GB" b="1" dirty="0"/>
              <a:t>(DFE) </a:t>
            </a:r>
            <a:endParaRPr lang="en-GB" b="1" dirty="0" smtClean="0"/>
          </a:p>
          <a:p>
            <a:endParaRPr lang="en-GB" b="1" dirty="0"/>
          </a:p>
          <a:p>
            <a:pPr>
              <a:spcBef>
                <a:spcPct val="0"/>
              </a:spcBef>
              <a:buClrTx/>
              <a:buSzTx/>
              <a:buFontTx/>
              <a:buChar char="•"/>
            </a:pPr>
            <a:r>
              <a:rPr lang="en-GB" b="1" dirty="0" smtClean="0"/>
              <a:t>RSHE, as it is known in our school, is the teaching of Relationships, Sex and Health Education at an age appropriate level for the pupils in our school.</a:t>
            </a:r>
            <a:r>
              <a:rPr lang="en-GB" altLang="en-US" dirty="0">
                <a:solidFill>
                  <a:srgbClr val="FFFF00"/>
                </a:solidFill>
                <a:latin typeface="Arial" panose="020B0604020202020204" pitchFamily="34" charset="0"/>
                <a:cs typeface="Times New Roman" panose="02020603050405020304" pitchFamily="18" charset="0"/>
              </a:rPr>
              <a:t> </a:t>
            </a:r>
            <a:r>
              <a:rPr lang="en-GB" altLang="en-US" b="1" dirty="0" smtClean="0">
                <a:solidFill>
                  <a:schemeClr val="bg2">
                    <a:lumMod val="25000"/>
                  </a:schemeClr>
                </a:solidFill>
                <a:cs typeface="Times New Roman" panose="02020603050405020304" pitchFamily="18" charset="0"/>
              </a:rPr>
              <a:t>It is the </a:t>
            </a:r>
            <a:r>
              <a:rPr lang="en-GB" altLang="en-US" b="1" dirty="0">
                <a:solidFill>
                  <a:schemeClr val="bg2">
                    <a:lumMod val="25000"/>
                  </a:schemeClr>
                </a:solidFill>
                <a:cs typeface="Times New Roman" panose="02020603050405020304" pitchFamily="18" charset="0"/>
              </a:rPr>
              <a:t>life long learning </a:t>
            </a:r>
            <a:r>
              <a:rPr lang="en-GB" altLang="en-US" b="1" dirty="0" smtClean="0">
                <a:solidFill>
                  <a:schemeClr val="bg2">
                    <a:lumMod val="25000"/>
                  </a:schemeClr>
                </a:solidFill>
                <a:cs typeface="Times New Roman" panose="02020603050405020304" pitchFamily="18" charset="0"/>
              </a:rPr>
              <a:t>about physical</a:t>
            </a:r>
            <a:r>
              <a:rPr lang="en-GB" altLang="en-US" b="1" dirty="0">
                <a:solidFill>
                  <a:schemeClr val="bg2">
                    <a:lumMod val="25000"/>
                  </a:schemeClr>
                </a:solidFill>
                <a:cs typeface="Times New Roman" panose="02020603050405020304" pitchFamily="18" charset="0"/>
              </a:rPr>
              <a:t>, </a:t>
            </a:r>
            <a:r>
              <a:rPr lang="en-GB" altLang="en-US" b="1" dirty="0" smtClean="0">
                <a:solidFill>
                  <a:schemeClr val="bg2">
                    <a:lumMod val="25000"/>
                  </a:schemeClr>
                </a:solidFill>
                <a:cs typeface="Times New Roman" panose="02020603050405020304" pitchFamily="18" charset="0"/>
              </a:rPr>
              <a:t>moral and </a:t>
            </a:r>
            <a:r>
              <a:rPr lang="en-GB" altLang="en-US" b="1" dirty="0">
                <a:solidFill>
                  <a:schemeClr val="bg2">
                    <a:lumMod val="25000"/>
                  </a:schemeClr>
                </a:solidFill>
                <a:cs typeface="Times New Roman" panose="02020603050405020304" pitchFamily="18" charset="0"/>
              </a:rPr>
              <a:t>emotional </a:t>
            </a:r>
            <a:r>
              <a:rPr lang="en-GB" altLang="en-US" b="1" dirty="0" smtClean="0">
                <a:solidFill>
                  <a:schemeClr val="bg2">
                    <a:lumMod val="25000"/>
                  </a:schemeClr>
                </a:solidFill>
                <a:cs typeface="Times New Roman" panose="02020603050405020304" pitchFamily="18" charset="0"/>
              </a:rPr>
              <a:t>development</a:t>
            </a:r>
            <a:r>
              <a:rPr lang="en-GB" altLang="en-US" b="1" dirty="0">
                <a:solidFill>
                  <a:schemeClr val="bg2">
                    <a:lumMod val="25000"/>
                  </a:schemeClr>
                </a:solidFill>
                <a:cs typeface="Times New Roman" panose="02020603050405020304" pitchFamily="18" charset="0"/>
              </a:rPr>
              <a:t>. </a:t>
            </a:r>
          </a:p>
          <a:p>
            <a:pPr>
              <a:spcBef>
                <a:spcPct val="0"/>
              </a:spcBef>
              <a:buClrTx/>
              <a:buSzTx/>
              <a:buFontTx/>
              <a:buChar char="•"/>
            </a:pPr>
            <a:endParaRPr lang="en-GB" altLang="en-US" b="1" dirty="0">
              <a:solidFill>
                <a:schemeClr val="bg2">
                  <a:lumMod val="25000"/>
                </a:schemeClr>
              </a:solidFill>
              <a:cs typeface="Times New Roman" panose="02020603050405020304" pitchFamily="18" charset="0"/>
            </a:endParaRPr>
          </a:p>
          <a:p>
            <a:pPr>
              <a:spcBef>
                <a:spcPct val="0"/>
              </a:spcBef>
              <a:buClrTx/>
              <a:buSzTx/>
              <a:buFontTx/>
              <a:buChar char="•"/>
            </a:pPr>
            <a:r>
              <a:rPr lang="en-GB" altLang="en-US" b="1" dirty="0">
                <a:solidFill>
                  <a:schemeClr val="bg2">
                    <a:lumMod val="25000"/>
                  </a:schemeClr>
                </a:solidFill>
                <a:cs typeface="Times New Roman" panose="02020603050405020304" pitchFamily="18" charset="0"/>
              </a:rPr>
              <a:t> </a:t>
            </a:r>
            <a:r>
              <a:rPr lang="en-GB" altLang="en-US" b="1" dirty="0" smtClean="0">
                <a:solidFill>
                  <a:schemeClr val="bg2">
                    <a:lumMod val="25000"/>
                  </a:schemeClr>
                </a:solidFill>
                <a:cs typeface="Times New Roman" panose="02020603050405020304" pitchFamily="18" charset="0"/>
              </a:rPr>
              <a:t>It </a:t>
            </a:r>
            <a:r>
              <a:rPr lang="en-GB" altLang="en-US" b="1" dirty="0">
                <a:solidFill>
                  <a:schemeClr val="bg2">
                    <a:lumMod val="25000"/>
                  </a:schemeClr>
                </a:solidFill>
                <a:cs typeface="Times New Roman" panose="02020603050405020304" pitchFamily="18" charset="0"/>
              </a:rPr>
              <a:t>is the understanding of the importance </a:t>
            </a:r>
            <a:r>
              <a:rPr lang="en-GB" altLang="en-US" b="1" dirty="0" smtClean="0">
                <a:solidFill>
                  <a:schemeClr val="bg2">
                    <a:lumMod val="25000"/>
                  </a:schemeClr>
                </a:solidFill>
                <a:cs typeface="Times New Roman" panose="02020603050405020304" pitchFamily="18" charset="0"/>
              </a:rPr>
              <a:t>of family </a:t>
            </a:r>
            <a:r>
              <a:rPr lang="en-GB" altLang="en-US" b="1" dirty="0">
                <a:solidFill>
                  <a:schemeClr val="bg2">
                    <a:lumMod val="25000"/>
                  </a:schemeClr>
                </a:solidFill>
                <a:cs typeface="Times New Roman" panose="02020603050405020304" pitchFamily="18" charset="0"/>
              </a:rPr>
              <a:t>life,</a:t>
            </a:r>
            <a:r>
              <a:rPr lang="en-GB" altLang="en-US" b="1" dirty="0">
                <a:solidFill>
                  <a:schemeClr val="bg2">
                    <a:lumMod val="25000"/>
                  </a:schemeClr>
                </a:solidFill>
              </a:rPr>
              <a:t> </a:t>
            </a:r>
            <a:r>
              <a:rPr lang="en-GB" altLang="en-US" b="1" dirty="0">
                <a:solidFill>
                  <a:schemeClr val="bg2">
                    <a:lumMod val="25000"/>
                  </a:schemeClr>
                </a:solidFill>
                <a:cs typeface="Times New Roman" panose="02020603050405020304" pitchFamily="18" charset="0"/>
              </a:rPr>
              <a:t>stable and </a:t>
            </a:r>
            <a:r>
              <a:rPr lang="en-GB" altLang="en-US" b="1" dirty="0" smtClean="0">
                <a:solidFill>
                  <a:schemeClr val="bg2">
                    <a:lumMod val="25000"/>
                  </a:schemeClr>
                </a:solidFill>
                <a:cs typeface="Times New Roman" panose="02020603050405020304" pitchFamily="18" charset="0"/>
              </a:rPr>
              <a:t>loving relationships</a:t>
            </a:r>
            <a:r>
              <a:rPr lang="en-GB" altLang="en-US" b="1" dirty="0">
                <a:solidFill>
                  <a:schemeClr val="bg2">
                    <a:lumMod val="25000"/>
                  </a:schemeClr>
                </a:solidFill>
                <a:cs typeface="Times New Roman" panose="02020603050405020304" pitchFamily="18" charset="0"/>
              </a:rPr>
              <a:t>, respect, love and </a:t>
            </a:r>
            <a:r>
              <a:rPr lang="en-GB" altLang="en-US" b="1" dirty="0" smtClean="0">
                <a:solidFill>
                  <a:schemeClr val="bg2">
                    <a:lumMod val="25000"/>
                  </a:schemeClr>
                </a:solidFill>
                <a:cs typeface="Times New Roman" panose="02020603050405020304" pitchFamily="18" charset="0"/>
              </a:rPr>
              <a:t>care</a:t>
            </a:r>
            <a:r>
              <a:rPr lang="en-GB" altLang="en-US" b="1" dirty="0">
                <a:solidFill>
                  <a:schemeClr val="bg2">
                    <a:lumMod val="25000"/>
                  </a:schemeClr>
                </a:solidFill>
                <a:cs typeface="Times New Roman" panose="02020603050405020304" pitchFamily="18" charset="0"/>
              </a:rPr>
              <a:t>. </a:t>
            </a:r>
          </a:p>
          <a:p>
            <a:endParaRPr lang="en-GB" b="1" dirty="0" smtClean="0"/>
          </a:p>
          <a:p>
            <a:endParaRPr lang="en-GB" dirty="0"/>
          </a:p>
        </p:txBody>
      </p:sp>
    </p:spTree>
    <p:extLst>
      <p:ext uri="{BB962C8B-B14F-4D97-AF65-F5344CB8AC3E}">
        <p14:creationId xmlns:p14="http://schemas.microsoft.com/office/powerpoint/2010/main" val="19229657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XCCW Joined 1a" panose="03050602040000000000" pitchFamily="66" charset="0"/>
              </a:rPr>
              <a:t>Year Six Example Content</a:t>
            </a:r>
            <a:endParaRPr lang="en-GB" dirty="0">
              <a:latin typeface="XCCW Joined 1a" panose="03050602040000000000" pitchFamily="66" charset="0"/>
            </a:endParaRPr>
          </a:p>
        </p:txBody>
      </p:sp>
      <p:pic>
        <p:nvPicPr>
          <p:cNvPr id="3" name="Picture 2"/>
          <p:cNvPicPr>
            <a:picLocks noChangeAspect="1"/>
          </p:cNvPicPr>
          <p:nvPr/>
        </p:nvPicPr>
        <p:blipFill rotWithShape="1">
          <a:blip r:embed="rId2"/>
          <a:srcRect l="9342" r="9556"/>
          <a:stretch/>
        </p:blipFill>
        <p:spPr>
          <a:xfrm>
            <a:off x="2627085" y="1737360"/>
            <a:ext cx="6328229" cy="4386943"/>
          </a:xfrm>
          <a:prstGeom prst="rect">
            <a:avLst/>
          </a:prstGeom>
        </p:spPr>
      </p:pic>
    </p:spTree>
    <p:extLst>
      <p:ext uri="{BB962C8B-B14F-4D97-AF65-F5344CB8AC3E}">
        <p14:creationId xmlns:p14="http://schemas.microsoft.com/office/powerpoint/2010/main" val="1090595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XCCW Joined 1a" panose="03050602040000000000" pitchFamily="66" charset="0"/>
              </a:rPr>
              <a:t>Questions </a:t>
            </a:r>
            <a:endParaRPr lang="en-GB" dirty="0">
              <a:latin typeface="XCCW Joined 1a" panose="03050602040000000000" pitchFamily="66" charset="0"/>
            </a:endParaRPr>
          </a:p>
        </p:txBody>
      </p:sp>
      <p:sp>
        <p:nvSpPr>
          <p:cNvPr id="3" name="TextBox 2"/>
          <p:cNvSpPr txBox="1"/>
          <p:nvPr/>
        </p:nvSpPr>
        <p:spPr>
          <a:xfrm>
            <a:off x="972457" y="1944914"/>
            <a:ext cx="9942286" cy="830997"/>
          </a:xfrm>
          <a:prstGeom prst="rect">
            <a:avLst/>
          </a:prstGeom>
          <a:noFill/>
        </p:spPr>
        <p:txBody>
          <a:bodyPr wrap="square" rtlCol="0">
            <a:spAutoFit/>
          </a:bodyPr>
          <a:lstStyle/>
          <a:p>
            <a:r>
              <a:rPr lang="en-GB" sz="2400" b="1" dirty="0" smtClean="0"/>
              <a:t>Any further questions please add them to the chat box below or email them to </a:t>
            </a:r>
            <a:r>
              <a:rPr lang="en-GB" sz="2400" b="1" dirty="0" smtClean="0">
                <a:solidFill>
                  <a:srgbClr val="0070C0"/>
                </a:solidFill>
              </a:rPr>
              <a:t>homelearning@st-joseph-pri.nott.sch.uk</a:t>
            </a:r>
            <a:endParaRPr lang="en-GB" sz="2400" b="1" dirty="0">
              <a:solidFill>
                <a:srgbClr val="0070C0"/>
              </a:solidFill>
            </a:endParaRPr>
          </a:p>
        </p:txBody>
      </p:sp>
      <p:pic>
        <p:nvPicPr>
          <p:cNvPr id="4" name="Picture 3"/>
          <p:cNvPicPr>
            <a:picLocks noChangeAspect="1"/>
          </p:cNvPicPr>
          <p:nvPr/>
        </p:nvPicPr>
        <p:blipFill rotWithShape="1">
          <a:blip r:embed="rId3"/>
          <a:srcRect l="15554" t="8199" r="19959" b="12776"/>
          <a:stretch/>
        </p:blipFill>
        <p:spPr>
          <a:xfrm>
            <a:off x="3265714" y="2775911"/>
            <a:ext cx="5355771" cy="3497943"/>
          </a:xfrm>
          <a:prstGeom prst="rect">
            <a:avLst/>
          </a:prstGeom>
        </p:spPr>
      </p:pic>
    </p:spTree>
    <p:extLst>
      <p:ext uri="{BB962C8B-B14F-4D97-AF65-F5344CB8AC3E}">
        <p14:creationId xmlns:p14="http://schemas.microsoft.com/office/powerpoint/2010/main" val="3233087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XCCW Joined 1a" panose="03050602040000000000" pitchFamily="66" charset="0"/>
              </a:rPr>
              <a:t>A Journey in Love</a:t>
            </a:r>
            <a:endParaRPr lang="en-GB" dirty="0">
              <a:latin typeface="XCCW Joined 1a" panose="03050602040000000000" pitchFamily="66" charset="0"/>
            </a:endParaRPr>
          </a:p>
        </p:txBody>
      </p:sp>
      <p:sp>
        <p:nvSpPr>
          <p:cNvPr id="3" name="Content Placeholder 2"/>
          <p:cNvSpPr>
            <a:spLocks noGrp="1"/>
          </p:cNvSpPr>
          <p:nvPr>
            <p:ph sz="half" idx="1"/>
          </p:nvPr>
        </p:nvSpPr>
        <p:spPr/>
        <p:txBody>
          <a:bodyPr>
            <a:normAutofit/>
          </a:bodyPr>
          <a:lstStyle/>
          <a:p>
            <a:r>
              <a:rPr lang="en-GB" b="1" dirty="0">
                <a:cs typeface="Calibri" panose="020F0502020204030204" pitchFamily="34" charset="0"/>
              </a:rPr>
              <a:t>A journey in love has as its foundational premise the belief that we are made in the image and likeness of God and, as a consequence, gender and sexuality are God’s gift, reflect God’s beauty and share in the divine creativity. </a:t>
            </a:r>
          </a:p>
          <a:p>
            <a:r>
              <a:rPr lang="en-GB" b="1" dirty="0"/>
              <a:t>It is not intended to be purely sex education. </a:t>
            </a:r>
          </a:p>
          <a:p>
            <a:r>
              <a:rPr lang="en-GB" b="1" dirty="0"/>
              <a:t>It is intended to provide the growing child with an understanding of life itself appropriate to their level of understanding. </a:t>
            </a:r>
          </a:p>
          <a:p>
            <a:r>
              <a:rPr lang="en-GB" b="1" dirty="0" smtClean="0"/>
              <a:t>It reinforces Christian </a:t>
            </a:r>
            <a:r>
              <a:rPr lang="en-GB" b="1" dirty="0"/>
              <a:t>values and opens doors for discussion.</a:t>
            </a:r>
          </a:p>
          <a:p>
            <a:pPr>
              <a:buFont typeface="Arial" panose="020B0604020202020204" pitchFamily="34" charset="0"/>
              <a:buChar char="•"/>
            </a:pPr>
            <a:endParaRPr lang="en-GB" dirty="0"/>
          </a:p>
        </p:txBody>
      </p:sp>
      <p:pic>
        <p:nvPicPr>
          <p:cNvPr id="5" name="Content Placeholder 4"/>
          <p:cNvPicPr>
            <a:picLocks noGrp="1" noChangeAspect="1"/>
          </p:cNvPicPr>
          <p:nvPr>
            <p:ph sz="half" idx="2"/>
          </p:nvPr>
        </p:nvPicPr>
        <p:blipFill>
          <a:blip r:embed="rId2"/>
          <a:stretch>
            <a:fillRect/>
          </a:stretch>
        </p:blipFill>
        <p:spPr>
          <a:xfrm>
            <a:off x="7204553" y="1846263"/>
            <a:ext cx="2964494" cy="4022725"/>
          </a:xfrm>
          <a:prstGeom prst="rect">
            <a:avLst/>
          </a:prstGeom>
        </p:spPr>
      </p:pic>
    </p:spTree>
    <p:extLst>
      <p:ext uri="{BB962C8B-B14F-4D97-AF65-F5344CB8AC3E}">
        <p14:creationId xmlns:p14="http://schemas.microsoft.com/office/powerpoint/2010/main" val="3033464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XCCW Joined 1a" panose="03050602040000000000" pitchFamily="66" charset="0"/>
              </a:rPr>
              <a:t>A Journey in Love</a:t>
            </a:r>
            <a:endParaRPr lang="en-GB" dirty="0">
              <a:latin typeface="XCCW Joined 1a" panose="03050602040000000000" pitchFamily="66" charset="0"/>
            </a:endParaRPr>
          </a:p>
        </p:txBody>
      </p:sp>
      <p:sp>
        <p:nvSpPr>
          <p:cNvPr id="3" name="Content Placeholder 2"/>
          <p:cNvSpPr>
            <a:spLocks noGrp="1"/>
          </p:cNvSpPr>
          <p:nvPr>
            <p:ph idx="1"/>
          </p:nvPr>
        </p:nvSpPr>
        <p:spPr/>
        <p:txBody>
          <a:bodyPr/>
          <a:lstStyle/>
          <a:p>
            <a:pPr marL="274320" indent="-274320" algn="ctr">
              <a:spcAft>
                <a:spcPts val="0"/>
              </a:spcAft>
              <a:buClr>
                <a:schemeClr val="accent3"/>
              </a:buClr>
              <a:buNone/>
              <a:defRPr/>
            </a:pPr>
            <a:r>
              <a:rPr lang="en-GB" altLang="en-US" dirty="0"/>
              <a:t>The central message of the Christian faith is love.  The central message of our RSHE teaching is love.</a:t>
            </a:r>
          </a:p>
          <a:p>
            <a:pPr marL="274320" indent="-274320" algn="ctr">
              <a:spcAft>
                <a:spcPts val="0"/>
              </a:spcAft>
              <a:buClr>
                <a:schemeClr val="accent3"/>
              </a:buClr>
              <a:buNone/>
              <a:defRPr/>
            </a:pPr>
            <a:endParaRPr lang="en-GB" altLang="en-US" sz="1800" dirty="0"/>
          </a:p>
          <a:p>
            <a:pPr marL="274320" indent="-274320" algn="ctr">
              <a:spcAft>
                <a:spcPts val="0"/>
              </a:spcAft>
              <a:buClr>
                <a:schemeClr val="accent3"/>
              </a:buClr>
              <a:buNone/>
              <a:defRPr/>
            </a:pPr>
            <a:r>
              <a:rPr lang="en-GB" altLang="en-US" sz="4000" dirty="0"/>
              <a:t>“My commandment is this: love one another, just as I have loved you”</a:t>
            </a:r>
          </a:p>
          <a:p>
            <a:pPr marL="274320" indent="-274320" algn="ctr">
              <a:spcAft>
                <a:spcPts val="0"/>
              </a:spcAft>
              <a:buClr>
                <a:schemeClr val="accent3"/>
              </a:buClr>
              <a:buNone/>
              <a:defRPr/>
            </a:pPr>
            <a:endParaRPr lang="en-GB" altLang="en-US" sz="1800" dirty="0"/>
          </a:p>
          <a:p>
            <a:pPr marL="274320" indent="-274320" algn="ctr">
              <a:spcAft>
                <a:spcPts val="0"/>
              </a:spcAft>
              <a:buClr>
                <a:schemeClr val="accent3"/>
              </a:buClr>
              <a:buNone/>
              <a:defRPr/>
            </a:pPr>
            <a:r>
              <a:rPr lang="en-GB" altLang="en-US" sz="1800" dirty="0"/>
              <a:t>John 15:12</a:t>
            </a:r>
          </a:p>
          <a:p>
            <a:endParaRPr lang="en-GB" dirty="0"/>
          </a:p>
        </p:txBody>
      </p:sp>
    </p:spTree>
    <p:extLst>
      <p:ext uri="{BB962C8B-B14F-4D97-AF65-F5344CB8AC3E}">
        <p14:creationId xmlns:p14="http://schemas.microsoft.com/office/powerpoint/2010/main" val="2656679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XCCW Joined 1a" panose="03050602040000000000" pitchFamily="66" charset="0"/>
              </a:rPr>
              <a:t>Journey in Love</a:t>
            </a:r>
            <a:endParaRPr lang="en-GB" dirty="0">
              <a:latin typeface="XCCW Joined 1a" panose="03050602040000000000" pitchFamily="66" charset="0"/>
            </a:endParaRPr>
          </a:p>
        </p:txBody>
      </p:sp>
      <p:sp>
        <p:nvSpPr>
          <p:cNvPr id="3" name="Content Placeholder 2"/>
          <p:cNvSpPr>
            <a:spLocks noGrp="1"/>
          </p:cNvSpPr>
          <p:nvPr>
            <p:ph idx="1"/>
          </p:nvPr>
        </p:nvSpPr>
        <p:spPr/>
        <p:txBody>
          <a:bodyPr/>
          <a:lstStyle/>
          <a:p>
            <a:r>
              <a:rPr lang="en-GB" b="1" dirty="0" smtClean="0"/>
              <a:t>Nursery – Wonder at God’s Love</a:t>
            </a:r>
          </a:p>
          <a:p>
            <a:r>
              <a:rPr lang="en-GB" b="1" dirty="0" smtClean="0"/>
              <a:t>Owls </a:t>
            </a:r>
            <a:r>
              <a:rPr lang="en-GB" b="1" dirty="0"/>
              <a:t>– God loves each of us in our uniqueness</a:t>
            </a:r>
          </a:p>
          <a:p>
            <a:r>
              <a:rPr lang="en-GB" b="1" dirty="0"/>
              <a:t>Year One- We meet God’s love in our family </a:t>
            </a:r>
          </a:p>
          <a:p>
            <a:r>
              <a:rPr lang="en-GB" b="1" dirty="0"/>
              <a:t>Year Two- We meet God’s love in our community </a:t>
            </a:r>
          </a:p>
          <a:p>
            <a:r>
              <a:rPr lang="en-GB" b="1" dirty="0"/>
              <a:t>Year Three- How we live in love</a:t>
            </a:r>
          </a:p>
          <a:p>
            <a:r>
              <a:rPr lang="en-GB" b="1" dirty="0"/>
              <a:t>Year Four- God loves us in our differences </a:t>
            </a:r>
          </a:p>
          <a:p>
            <a:r>
              <a:rPr lang="en-GB" b="1" dirty="0"/>
              <a:t>Year Five-  God loves me in my changing and development </a:t>
            </a:r>
          </a:p>
          <a:p>
            <a:r>
              <a:rPr lang="en-GB" b="1" dirty="0"/>
              <a:t>Year Six- The wonder of God’s love in creating new life </a:t>
            </a:r>
          </a:p>
          <a:p>
            <a:endParaRPr lang="en-GB" dirty="0"/>
          </a:p>
        </p:txBody>
      </p:sp>
    </p:spTree>
    <p:extLst>
      <p:ext uri="{BB962C8B-B14F-4D97-AF65-F5344CB8AC3E}">
        <p14:creationId xmlns:p14="http://schemas.microsoft.com/office/powerpoint/2010/main" val="2122561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XCCW Joined 1a" panose="03050602040000000000" pitchFamily="66" charset="0"/>
              </a:rPr>
              <a:t>RSHE throughout the Year</a:t>
            </a:r>
            <a:endParaRPr lang="en-GB" dirty="0">
              <a:latin typeface="XCCW Joined 1a" panose="03050602040000000000" pitchFamily="66" charset="0"/>
            </a:endParaRPr>
          </a:p>
        </p:txBody>
      </p:sp>
      <p:sp>
        <p:nvSpPr>
          <p:cNvPr id="3" name="Content Placeholder 2"/>
          <p:cNvSpPr>
            <a:spLocks noGrp="1"/>
          </p:cNvSpPr>
          <p:nvPr>
            <p:ph idx="1"/>
          </p:nvPr>
        </p:nvSpPr>
        <p:spPr/>
        <p:txBody>
          <a:bodyPr/>
          <a:lstStyle/>
          <a:p>
            <a:pPr marL="0" indent="0">
              <a:buNone/>
            </a:pPr>
            <a:r>
              <a:rPr lang="en-GB" b="1" dirty="0"/>
              <a:t>Each year group has a different focus. Across the year, each term, the children will look at a different aspect of this. </a:t>
            </a:r>
          </a:p>
          <a:p>
            <a:pPr marL="0" indent="0">
              <a:buNone/>
            </a:pPr>
            <a:endParaRPr lang="en-GB" b="1" dirty="0"/>
          </a:p>
          <a:p>
            <a:pPr marL="0" indent="0">
              <a:buNone/>
            </a:pPr>
            <a:r>
              <a:rPr lang="en-GB" b="1" dirty="0"/>
              <a:t>Advent 1 – My relationship with God</a:t>
            </a:r>
          </a:p>
          <a:p>
            <a:pPr marL="0" indent="0">
              <a:buNone/>
            </a:pPr>
            <a:r>
              <a:rPr lang="en-GB" b="1" dirty="0"/>
              <a:t>Advent 2- Physical</a:t>
            </a:r>
          </a:p>
          <a:p>
            <a:pPr marL="0" indent="0">
              <a:buNone/>
            </a:pPr>
            <a:r>
              <a:rPr lang="en-GB" b="1" dirty="0"/>
              <a:t>Lent 1 - Social</a:t>
            </a:r>
          </a:p>
          <a:p>
            <a:pPr marL="0" indent="0">
              <a:buNone/>
            </a:pPr>
            <a:r>
              <a:rPr lang="en-GB" b="1" dirty="0"/>
              <a:t>Lent 2 – Emotional</a:t>
            </a:r>
          </a:p>
          <a:p>
            <a:pPr marL="0" indent="0">
              <a:buNone/>
            </a:pPr>
            <a:r>
              <a:rPr lang="en-GB" b="1" dirty="0"/>
              <a:t>Pentecost 1- Intellectual </a:t>
            </a:r>
          </a:p>
          <a:p>
            <a:pPr marL="0" indent="0">
              <a:buNone/>
            </a:pPr>
            <a:r>
              <a:rPr lang="en-GB" b="1" dirty="0"/>
              <a:t>Pentecost 2 - Spiritual</a:t>
            </a:r>
          </a:p>
          <a:p>
            <a:endParaRPr lang="en-GB" dirty="0"/>
          </a:p>
        </p:txBody>
      </p:sp>
    </p:spTree>
    <p:extLst>
      <p:ext uri="{BB962C8B-B14F-4D97-AF65-F5344CB8AC3E}">
        <p14:creationId xmlns:p14="http://schemas.microsoft.com/office/powerpoint/2010/main" val="2617418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XCCW Joined 1a" panose="03050602040000000000" pitchFamily="66" charset="0"/>
              </a:rPr>
              <a:t>Within each theme…</a:t>
            </a:r>
          </a:p>
        </p:txBody>
      </p:sp>
      <p:sp>
        <p:nvSpPr>
          <p:cNvPr id="3" name="Content Placeholder 2"/>
          <p:cNvSpPr>
            <a:spLocks noGrp="1"/>
          </p:cNvSpPr>
          <p:nvPr>
            <p:ph idx="1"/>
          </p:nvPr>
        </p:nvSpPr>
        <p:spPr/>
        <p:txBody>
          <a:bodyPr/>
          <a:lstStyle/>
          <a:p>
            <a:pPr>
              <a:buFont typeface="Arial" panose="020B0604020202020204" pitchFamily="34" charset="0"/>
              <a:buChar char="•"/>
            </a:pPr>
            <a:r>
              <a:rPr lang="en-GB" b="1" dirty="0"/>
              <a:t>Discussion</a:t>
            </a:r>
          </a:p>
          <a:p>
            <a:pPr>
              <a:buFont typeface="Arial" panose="020B0604020202020204" pitchFamily="34" charset="0"/>
              <a:buChar char="•"/>
            </a:pPr>
            <a:r>
              <a:rPr lang="en-GB" b="1" dirty="0"/>
              <a:t>Prayer</a:t>
            </a:r>
          </a:p>
          <a:p>
            <a:pPr>
              <a:buFont typeface="Arial" panose="020B0604020202020204" pitchFamily="34" charset="0"/>
              <a:buChar char="•"/>
            </a:pPr>
            <a:r>
              <a:rPr lang="en-GB" b="1" dirty="0"/>
              <a:t>Reflection </a:t>
            </a:r>
          </a:p>
          <a:p>
            <a:pPr>
              <a:buFont typeface="Arial" panose="020B0604020202020204" pitchFamily="34" charset="0"/>
              <a:buChar char="•"/>
            </a:pPr>
            <a:r>
              <a:rPr lang="en-GB" b="1" dirty="0"/>
              <a:t>Activities</a:t>
            </a:r>
          </a:p>
          <a:p>
            <a:endParaRPr lang="en-GB" dirty="0"/>
          </a:p>
        </p:txBody>
      </p:sp>
    </p:spTree>
    <p:extLst>
      <p:ext uri="{BB962C8B-B14F-4D97-AF65-F5344CB8AC3E}">
        <p14:creationId xmlns:p14="http://schemas.microsoft.com/office/powerpoint/2010/main" val="2963058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XCCW Joined 1a" panose="03050602040000000000" pitchFamily="66" charset="0"/>
              </a:rPr>
              <a:t>Discussion </a:t>
            </a:r>
            <a:endParaRPr lang="en-GB" dirty="0">
              <a:latin typeface="XCCW Joined 1a" panose="03050602040000000000" pitchFamily="66" charset="0"/>
            </a:endParaRPr>
          </a:p>
        </p:txBody>
      </p:sp>
      <p:pic>
        <p:nvPicPr>
          <p:cNvPr id="4" name="Content Placeholder 3"/>
          <p:cNvPicPr>
            <a:picLocks noGrp="1" noChangeAspect="1"/>
          </p:cNvPicPr>
          <p:nvPr>
            <p:ph idx="1"/>
          </p:nvPr>
        </p:nvPicPr>
        <p:blipFill rotWithShape="1">
          <a:blip r:embed="rId3"/>
          <a:srcRect l="9414" r="10053"/>
          <a:stretch/>
        </p:blipFill>
        <p:spPr>
          <a:xfrm>
            <a:off x="3222172" y="1846263"/>
            <a:ext cx="5762172" cy="4022725"/>
          </a:xfrm>
          <a:prstGeom prst="rect">
            <a:avLst/>
          </a:prstGeom>
        </p:spPr>
      </p:pic>
    </p:spTree>
    <p:extLst>
      <p:ext uri="{BB962C8B-B14F-4D97-AF65-F5344CB8AC3E}">
        <p14:creationId xmlns:p14="http://schemas.microsoft.com/office/powerpoint/2010/main" val="344383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XCCW Joined 1a" panose="03050602040000000000" pitchFamily="66" charset="0"/>
              </a:rPr>
              <a:t>Prayer and Reflect</a:t>
            </a:r>
            <a:endParaRPr lang="en-GB" dirty="0">
              <a:latin typeface="XCCW Joined 1a" panose="03050602040000000000" pitchFamily="66" charset="0"/>
            </a:endParaRPr>
          </a:p>
        </p:txBody>
      </p:sp>
      <p:pic>
        <p:nvPicPr>
          <p:cNvPr id="4" name="Content Placeholder 3"/>
          <p:cNvPicPr>
            <a:picLocks noGrp="1" noChangeAspect="1"/>
          </p:cNvPicPr>
          <p:nvPr>
            <p:ph idx="1"/>
          </p:nvPr>
        </p:nvPicPr>
        <p:blipFill rotWithShape="1">
          <a:blip r:embed="rId3"/>
          <a:srcRect l="9414" r="9443"/>
          <a:stretch/>
        </p:blipFill>
        <p:spPr>
          <a:xfrm>
            <a:off x="3222171" y="1846263"/>
            <a:ext cx="5805715" cy="4022725"/>
          </a:xfrm>
          <a:prstGeom prst="rect">
            <a:avLst/>
          </a:prstGeom>
        </p:spPr>
      </p:pic>
    </p:spTree>
    <p:extLst>
      <p:ext uri="{BB962C8B-B14F-4D97-AF65-F5344CB8AC3E}">
        <p14:creationId xmlns:p14="http://schemas.microsoft.com/office/powerpoint/2010/main" val="681188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1441</TotalTime>
  <Words>991</Words>
  <Application>Microsoft Office PowerPoint</Application>
  <PresentationFormat>Widescreen</PresentationFormat>
  <Paragraphs>132</Paragraphs>
  <Slides>21</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Times New Roman</vt:lpstr>
      <vt:lpstr>Wingdings 2</vt:lpstr>
      <vt:lpstr>XCCW Joined 1a</vt:lpstr>
      <vt:lpstr>Retrospect</vt:lpstr>
      <vt:lpstr>St Joseph’s Catholic Primary and Nursery School </vt:lpstr>
      <vt:lpstr>RSHE within schools</vt:lpstr>
      <vt:lpstr>A Journey in Love</vt:lpstr>
      <vt:lpstr>A Journey in Love</vt:lpstr>
      <vt:lpstr>Journey in Love</vt:lpstr>
      <vt:lpstr>RSHE throughout the Year</vt:lpstr>
      <vt:lpstr>Within each theme…</vt:lpstr>
      <vt:lpstr>Discussion </vt:lpstr>
      <vt:lpstr>Prayer and Reflect</vt:lpstr>
      <vt:lpstr>Activities</vt:lpstr>
      <vt:lpstr>Early Years</vt:lpstr>
      <vt:lpstr>Year One</vt:lpstr>
      <vt:lpstr>Year Two</vt:lpstr>
      <vt:lpstr>Year Three</vt:lpstr>
      <vt:lpstr>Year Four</vt:lpstr>
      <vt:lpstr>Year Five</vt:lpstr>
      <vt:lpstr>Year Five Example Content</vt:lpstr>
      <vt:lpstr>Year Six</vt:lpstr>
      <vt:lpstr>Year Six Example Content</vt:lpstr>
      <vt:lpstr>Year Six Example Content</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Joseph’s Catholic Primary and Nursery School</dc:title>
  <dc:creator>Naomi Waring</dc:creator>
  <cp:lastModifiedBy>Naomi Waring</cp:lastModifiedBy>
  <cp:revision>21</cp:revision>
  <dcterms:created xsi:type="dcterms:W3CDTF">2020-11-23T09:38:29Z</dcterms:created>
  <dcterms:modified xsi:type="dcterms:W3CDTF">2020-11-27T09:34:46Z</dcterms:modified>
</cp:coreProperties>
</file>