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notesMasterIdLst>
    <p:notesMasterId r:id="rId12"/>
  </p:notesMasterIdLst>
  <p:sldIdLst>
    <p:sldId id="256" r:id="rId2"/>
    <p:sldId id="257" r:id="rId3"/>
    <p:sldId id="262" r:id="rId4"/>
    <p:sldId id="263" r:id="rId5"/>
    <p:sldId id="264" r:id="rId6"/>
    <p:sldId id="266" r:id="rId7"/>
    <p:sldId id="260" r:id="rId8"/>
    <p:sldId id="261" r:id="rId9"/>
    <p:sldId id="270" r:id="rId10"/>
    <p:sldId id="271"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044" autoAdjust="0"/>
    <p:restoredTop sz="94660"/>
  </p:normalViewPr>
  <p:slideViewPr>
    <p:cSldViewPr snapToGrid="0">
      <p:cViewPr varScale="1">
        <p:scale>
          <a:sx n="69" d="100"/>
          <a:sy n="69" d="100"/>
        </p:scale>
        <p:origin x="774"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CC08599-D44C-4E1F-9DA2-724761401CB3}" type="datetimeFigureOut">
              <a:rPr lang="en-GB" smtClean="0"/>
              <a:t>18/03/2021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B927972-138B-485A-B240-EAB7A166AD46}" type="slidenum">
              <a:rPr lang="en-GB" smtClean="0"/>
              <a:t>‹#›</a:t>
            </a:fld>
            <a:endParaRPr lang="en-GB"/>
          </a:p>
        </p:txBody>
      </p:sp>
    </p:spTree>
    <p:extLst>
      <p:ext uri="{BB962C8B-B14F-4D97-AF65-F5344CB8AC3E}">
        <p14:creationId xmlns:p14="http://schemas.microsoft.com/office/powerpoint/2010/main" val="32692283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With our COVID recovery</a:t>
            </a:r>
            <a:r>
              <a:rPr lang="en-GB" baseline="0" dirty="0" smtClean="0"/>
              <a:t> funding, we prioritised the social, emotional and mental health recovery for our pupils.   I set about organising ELSA training for several schools within the Trust to provide this emotional support.  </a:t>
            </a:r>
            <a:endParaRPr lang="en-GB" dirty="0"/>
          </a:p>
        </p:txBody>
      </p:sp>
      <p:sp>
        <p:nvSpPr>
          <p:cNvPr id="4" name="Slide Number Placeholder 3"/>
          <p:cNvSpPr>
            <a:spLocks noGrp="1"/>
          </p:cNvSpPr>
          <p:nvPr>
            <p:ph type="sldNum" sz="quarter" idx="10"/>
          </p:nvPr>
        </p:nvSpPr>
        <p:spPr/>
        <p:txBody>
          <a:bodyPr/>
          <a:lstStyle/>
          <a:p>
            <a:fld id="{DB927972-138B-485A-B240-EAB7A166AD46}" type="slidenum">
              <a:rPr lang="en-GB" smtClean="0"/>
              <a:t>2</a:t>
            </a:fld>
            <a:endParaRPr lang="en-GB"/>
          </a:p>
        </p:txBody>
      </p:sp>
    </p:spTree>
    <p:extLst>
      <p:ext uri="{BB962C8B-B14F-4D97-AF65-F5344CB8AC3E}">
        <p14:creationId xmlns:p14="http://schemas.microsoft.com/office/powerpoint/2010/main" val="4589306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The</a:t>
            </a:r>
            <a:r>
              <a:rPr lang="en-GB" baseline="0" dirty="0" smtClean="0"/>
              <a:t> ELSA programme is organised by educational phycologists and in principle- provides your school with in house councillor's  to deal with day to day trauma or anxiety in children.  When you look at the number of vulnerable children our school have hosted during this recent lockdown, it is clear why this resource is necessary.   As stated above ‘emotional literacy improves the quality of life around you’ and that is vital for our children.  </a:t>
            </a:r>
            <a:endParaRPr lang="en-GB" dirty="0"/>
          </a:p>
        </p:txBody>
      </p:sp>
      <p:sp>
        <p:nvSpPr>
          <p:cNvPr id="4" name="Slide Number Placeholder 3"/>
          <p:cNvSpPr>
            <a:spLocks noGrp="1"/>
          </p:cNvSpPr>
          <p:nvPr>
            <p:ph type="sldNum" sz="quarter" idx="10"/>
          </p:nvPr>
        </p:nvSpPr>
        <p:spPr/>
        <p:txBody>
          <a:bodyPr/>
          <a:lstStyle/>
          <a:p>
            <a:fld id="{DB927972-138B-485A-B240-EAB7A166AD46}" type="slidenum">
              <a:rPr lang="en-GB" smtClean="0"/>
              <a:t>3</a:t>
            </a:fld>
            <a:endParaRPr lang="en-GB"/>
          </a:p>
        </p:txBody>
      </p:sp>
    </p:spTree>
    <p:extLst>
      <p:ext uri="{BB962C8B-B14F-4D97-AF65-F5344CB8AC3E}">
        <p14:creationId xmlns:p14="http://schemas.microsoft.com/office/powerpoint/2010/main" val="408622084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Resilience</a:t>
            </a:r>
            <a:r>
              <a:rPr lang="en-GB" baseline="0" dirty="0" smtClean="0"/>
              <a:t> is a large focus for the programme, as it teaches the children how to be adaptable and resilient in our ever changing world- a much needed life skill for some of our more vulnerable pupils.  </a:t>
            </a:r>
            <a:endParaRPr lang="en-GB" dirty="0"/>
          </a:p>
        </p:txBody>
      </p:sp>
      <p:sp>
        <p:nvSpPr>
          <p:cNvPr id="4" name="Slide Number Placeholder 3"/>
          <p:cNvSpPr>
            <a:spLocks noGrp="1"/>
          </p:cNvSpPr>
          <p:nvPr>
            <p:ph type="sldNum" sz="quarter" idx="10"/>
          </p:nvPr>
        </p:nvSpPr>
        <p:spPr/>
        <p:txBody>
          <a:bodyPr/>
          <a:lstStyle/>
          <a:p>
            <a:fld id="{DB927972-138B-485A-B240-EAB7A166AD46}" type="slidenum">
              <a:rPr lang="en-GB" smtClean="0"/>
              <a:t>4</a:t>
            </a:fld>
            <a:endParaRPr lang="en-GB"/>
          </a:p>
        </p:txBody>
      </p:sp>
    </p:spTree>
    <p:extLst>
      <p:ext uri="{BB962C8B-B14F-4D97-AF65-F5344CB8AC3E}">
        <p14:creationId xmlns:p14="http://schemas.microsoft.com/office/powerpoint/2010/main" val="3339530025"/>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Another focus which we have linked to the new PHSE curriculum is on mental health awareness.  ELSA provides children with</a:t>
            </a:r>
            <a:r>
              <a:rPr lang="en-GB" baseline="0" dirty="0" smtClean="0"/>
              <a:t> an emotional toolkit for when they may find themselves struggling.  This will hopefully impact on behaviour outbursts and refusal to engage in learning for some pupils.  </a:t>
            </a:r>
            <a:endParaRPr lang="en-GB" dirty="0"/>
          </a:p>
        </p:txBody>
      </p:sp>
      <p:sp>
        <p:nvSpPr>
          <p:cNvPr id="4" name="Slide Number Placeholder 3"/>
          <p:cNvSpPr>
            <a:spLocks noGrp="1"/>
          </p:cNvSpPr>
          <p:nvPr>
            <p:ph type="sldNum" sz="quarter" idx="10"/>
          </p:nvPr>
        </p:nvSpPr>
        <p:spPr/>
        <p:txBody>
          <a:bodyPr/>
          <a:lstStyle/>
          <a:p>
            <a:fld id="{DB927972-138B-485A-B240-EAB7A166AD46}" type="slidenum">
              <a:rPr lang="en-GB" smtClean="0"/>
              <a:t>5</a:t>
            </a:fld>
            <a:endParaRPr lang="en-GB"/>
          </a:p>
        </p:txBody>
      </p:sp>
    </p:spTree>
    <p:extLst>
      <p:ext uri="{BB962C8B-B14F-4D97-AF65-F5344CB8AC3E}">
        <p14:creationId xmlns:p14="http://schemas.microsoft.com/office/powerpoint/2010/main" val="10761083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smtClean="0"/>
              <a:t>This is an example of the staff</a:t>
            </a:r>
            <a:r>
              <a:rPr lang="en-GB" baseline="0" dirty="0" smtClean="0"/>
              <a:t> referral form when wanting to send a pupil to the ELSA programme.  An assessment is then carried out prior to commencing programme to ascertain difficulties the child may have.  </a:t>
            </a:r>
            <a:endParaRPr lang="en-GB" dirty="0"/>
          </a:p>
        </p:txBody>
      </p:sp>
      <p:sp>
        <p:nvSpPr>
          <p:cNvPr id="4" name="Slide Number Placeholder 3"/>
          <p:cNvSpPr>
            <a:spLocks noGrp="1"/>
          </p:cNvSpPr>
          <p:nvPr>
            <p:ph type="sldNum" sz="quarter" idx="10"/>
          </p:nvPr>
        </p:nvSpPr>
        <p:spPr/>
        <p:txBody>
          <a:bodyPr/>
          <a:lstStyle/>
          <a:p>
            <a:fld id="{DB927972-138B-485A-B240-EAB7A166AD46}" type="slidenum">
              <a:rPr lang="en-GB" smtClean="0"/>
              <a:t>10</a:t>
            </a:fld>
            <a:endParaRPr lang="en-GB"/>
          </a:p>
        </p:txBody>
      </p:sp>
    </p:spTree>
    <p:extLst>
      <p:ext uri="{BB962C8B-B14F-4D97-AF65-F5344CB8AC3E}">
        <p14:creationId xmlns:p14="http://schemas.microsoft.com/office/powerpoint/2010/main" val="276761035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3/18/2021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B61BEF0D-F0BB-DE4B-95CE-6DB70DBA9567}" type="datetimeFigureOut">
              <a:rPr lang="en-US" dirty="0"/>
              <a:pPr/>
              <a:t>3/18/2021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3/18/2021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3/18/2021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3/18/2021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3/18/2021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Edit Master text styles</a:t>
            </a:r>
          </a:p>
        </p:txBody>
      </p:sp>
      <p:sp>
        <p:nvSpPr>
          <p:cNvPr id="5" name="Date Placeholder 4"/>
          <p:cNvSpPr>
            <a:spLocks noGrp="1"/>
          </p:cNvSpPr>
          <p:nvPr>
            <p:ph type="dt" sz="half" idx="10"/>
          </p:nvPr>
        </p:nvSpPr>
        <p:spPr/>
        <p:txBody>
          <a:bodyPr/>
          <a:lstStyle/>
          <a:p>
            <a:fld id="{B61BEF0D-F0BB-DE4B-95CE-6DB70DBA9567}" type="datetimeFigureOut">
              <a:rPr lang="en-US" dirty="0"/>
              <a:pPr/>
              <a:t>3/18/2021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2">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157"/>
            <a:ext cx="2356674" cy="6853096"/>
            <a:chOff x="6627813" y="195610"/>
            <a:chExt cx="1952625" cy="5678141"/>
          </a:xfrm>
        </p:grpSpPr>
        <p:sp>
          <p:nvSpPr>
            <p:cNvPr id="11" name="Freeform 27"/>
            <p:cNvSpPr/>
            <p:nvPr/>
          </p:nvSpPr>
          <p:spPr bwMode="auto">
            <a:xfrm>
              <a:off x="6627813" y="195610"/>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3/18/2021</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accent2">
              <a:lumMod val="7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fontScale="90000"/>
          </a:bodyPr>
          <a:lstStyle/>
          <a:p>
            <a:r>
              <a:rPr lang="en-GB" dirty="0" smtClean="0"/>
              <a:t>Emotional Literacy Support Assistant (ELSA) Programme.  </a:t>
            </a:r>
            <a:endParaRPr lang="en-GB" dirty="0"/>
          </a:p>
        </p:txBody>
      </p:sp>
      <p:sp>
        <p:nvSpPr>
          <p:cNvPr id="3" name="Subtitle 2"/>
          <p:cNvSpPr>
            <a:spLocks noGrp="1"/>
          </p:cNvSpPr>
          <p:nvPr>
            <p:ph type="subTitle" idx="1"/>
          </p:nvPr>
        </p:nvSpPr>
        <p:spPr/>
        <p:txBody>
          <a:bodyPr/>
          <a:lstStyle/>
          <a:p>
            <a:endParaRPr lang="en-GB"/>
          </a:p>
        </p:txBody>
      </p:sp>
    </p:spTree>
    <p:extLst>
      <p:ext uri="{BB962C8B-B14F-4D97-AF65-F5344CB8AC3E}">
        <p14:creationId xmlns:p14="http://schemas.microsoft.com/office/powerpoint/2010/main" val="3723181981"/>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p:cNvPicPr>
            <a:picLocks noGrp="1" noChangeAspect="1"/>
          </p:cNvPicPr>
          <p:nvPr>
            <p:ph idx="1"/>
          </p:nvPr>
        </p:nvPicPr>
        <p:blipFill>
          <a:blip r:embed="rId3"/>
          <a:stretch>
            <a:fillRect/>
          </a:stretch>
        </p:blipFill>
        <p:spPr>
          <a:xfrm>
            <a:off x="3973467" y="200547"/>
            <a:ext cx="5732236" cy="6412133"/>
          </a:xfrm>
          <a:prstGeom prst="rect">
            <a:avLst/>
          </a:prstGeom>
        </p:spPr>
      </p:pic>
    </p:spTree>
    <p:extLst>
      <p:ext uri="{BB962C8B-B14F-4D97-AF65-F5344CB8AC3E}">
        <p14:creationId xmlns:p14="http://schemas.microsoft.com/office/powerpoint/2010/main" val="1464511396"/>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2589212" y="757646"/>
            <a:ext cx="8915400" cy="5153575"/>
          </a:xfrm>
        </p:spPr>
        <p:txBody>
          <a:bodyPr>
            <a:normAutofit/>
          </a:bodyPr>
          <a:lstStyle/>
          <a:p>
            <a:pPr marL="0" indent="0">
              <a:buNone/>
            </a:pPr>
            <a:r>
              <a:rPr lang="en-GB" dirty="0" smtClean="0"/>
              <a:t>As a response to the COVID crisis, all the schools within the Our Lady Of Lourdes Multi-Academy Trust have been invited to take part in the ELSA training to support the impact of school closures and </a:t>
            </a:r>
            <a:r>
              <a:rPr lang="en-GB" dirty="0" err="1" smtClean="0"/>
              <a:t>Covid</a:t>
            </a:r>
            <a:r>
              <a:rPr lang="en-GB" dirty="0" smtClean="0"/>
              <a:t> on our most vulnerable children.  </a:t>
            </a:r>
          </a:p>
          <a:p>
            <a:pPr marL="0" indent="0">
              <a:buNone/>
            </a:pPr>
            <a:r>
              <a:rPr lang="en-GB" dirty="0" smtClean="0"/>
              <a:t>As stated by the DFE: </a:t>
            </a:r>
            <a:r>
              <a:rPr lang="en-GB" i="1" dirty="0" smtClean="0"/>
              <a:t>‘School </a:t>
            </a:r>
            <a:r>
              <a:rPr lang="en-GB" i="1" dirty="0"/>
              <a:t>closures put educational outcomes at risk, especially for disadvantaged </a:t>
            </a:r>
            <a:r>
              <a:rPr lang="en-GB" i="1" dirty="0" smtClean="0"/>
              <a:t>students. </a:t>
            </a:r>
            <a:r>
              <a:rPr lang="en-GB" i="1" dirty="0"/>
              <a:t>Existing </a:t>
            </a:r>
            <a:r>
              <a:rPr lang="en-GB" i="1" dirty="0" smtClean="0"/>
              <a:t>inequalities and </a:t>
            </a:r>
            <a:r>
              <a:rPr lang="en-GB" i="1" dirty="0"/>
              <a:t>attainment </a:t>
            </a:r>
            <a:r>
              <a:rPr lang="en-GB" i="1" dirty="0" smtClean="0"/>
              <a:t>gaps </a:t>
            </a:r>
            <a:r>
              <a:rPr lang="en-GB" i="1" dirty="0"/>
              <a:t>are already being </a:t>
            </a:r>
            <a:r>
              <a:rPr lang="en-GB" i="1" dirty="0" smtClean="0"/>
              <a:t>exacerbated.  </a:t>
            </a:r>
            <a:r>
              <a:rPr lang="en-GB" i="1" u="sng" dirty="0" smtClean="0"/>
              <a:t>School </a:t>
            </a:r>
            <a:r>
              <a:rPr lang="en-GB" i="1" u="sng" dirty="0"/>
              <a:t>closures cause impairment to the physical and mental health of children</a:t>
            </a:r>
            <a:r>
              <a:rPr lang="en-GB" i="1" u="sng" dirty="0" smtClean="0"/>
              <a:t>.  </a:t>
            </a:r>
            <a:r>
              <a:rPr lang="en-GB" i="1" u="sng" dirty="0"/>
              <a:t>Evidence suggests that the mental health </a:t>
            </a:r>
            <a:r>
              <a:rPr lang="en-GB" i="1" u="sng" dirty="0" smtClean="0"/>
              <a:t>of Years 4, 5 and 6 and early secondary school </a:t>
            </a:r>
            <a:r>
              <a:rPr lang="en-GB" i="1" u="sng" dirty="0"/>
              <a:t>is particularly </a:t>
            </a:r>
            <a:r>
              <a:rPr lang="en-GB" i="1" u="sng" dirty="0" smtClean="0"/>
              <a:t>affected. </a:t>
            </a:r>
            <a:r>
              <a:rPr lang="en-GB" i="1" u="sng" dirty="0"/>
              <a:t>Cognitive, social, and emotional developmental outcomes are also at </a:t>
            </a:r>
            <a:r>
              <a:rPr lang="en-GB" i="1" u="sng" dirty="0" smtClean="0"/>
              <a:t>risk as </a:t>
            </a:r>
            <a:r>
              <a:rPr lang="en-GB" i="1" u="sng" dirty="0"/>
              <a:t>is physical </a:t>
            </a:r>
            <a:r>
              <a:rPr lang="en-GB" i="1" u="sng" dirty="0" smtClean="0"/>
              <a:t>health.  School </a:t>
            </a:r>
            <a:r>
              <a:rPr lang="en-GB" i="1" u="sng" dirty="0"/>
              <a:t>closures have a particularly adverse impact on vulnerable children due to reduced access to essential </a:t>
            </a:r>
            <a:r>
              <a:rPr lang="en-GB" i="1" u="sng" dirty="0" smtClean="0"/>
              <a:t>services. </a:t>
            </a:r>
            <a:r>
              <a:rPr lang="en-GB" i="1" u="sng" dirty="0"/>
              <a:t>Other lockdown-related </a:t>
            </a:r>
            <a:r>
              <a:rPr lang="en-GB" i="1" u="sng" dirty="0" smtClean="0"/>
              <a:t>stress for </a:t>
            </a:r>
            <a:r>
              <a:rPr lang="en-GB" i="1" u="sng" dirty="0"/>
              <a:t>children and parents, such as economic uncertainty, are also likely to be </a:t>
            </a:r>
            <a:r>
              <a:rPr lang="en-GB" i="1" u="sng" dirty="0" smtClean="0"/>
              <a:t>exacerbated.’  </a:t>
            </a:r>
          </a:p>
          <a:p>
            <a:pPr marL="0" indent="0">
              <a:buNone/>
            </a:pPr>
            <a:r>
              <a:rPr lang="en-GB" dirty="0" smtClean="0"/>
              <a:t>The ELSA programme is designed to provide intensive support to these vulnerable children and to provide a long term social, emotional and mental health intervention in our primary schools.  </a:t>
            </a:r>
            <a:endParaRPr lang="en-GB" dirty="0"/>
          </a:p>
        </p:txBody>
      </p:sp>
    </p:spTree>
    <p:extLst>
      <p:ext uri="{BB962C8B-B14F-4D97-AF65-F5344CB8AC3E}">
        <p14:creationId xmlns:p14="http://schemas.microsoft.com/office/powerpoint/2010/main" val="394196139"/>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What is Emotional Literacy?</a:t>
            </a:r>
            <a:endParaRPr lang="en-GB" dirty="0"/>
          </a:p>
        </p:txBody>
      </p:sp>
      <p:sp>
        <p:nvSpPr>
          <p:cNvPr id="3" name="Content Placeholder 2"/>
          <p:cNvSpPr>
            <a:spLocks noGrp="1"/>
          </p:cNvSpPr>
          <p:nvPr>
            <p:ph idx="1"/>
          </p:nvPr>
        </p:nvSpPr>
        <p:spPr>
          <a:xfrm>
            <a:off x="2589212" y="1254034"/>
            <a:ext cx="8915400" cy="5603966"/>
          </a:xfrm>
        </p:spPr>
        <p:txBody>
          <a:bodyPr>
            <a:normAutofit/>
          </a:bodyPr>
          <a:lstStyle/>
          <a:p>
            <a:pPr marL="0" indent="0">
              <a:buNone/>
            </a:pPr>
            <a:endParaRPr lang="en-GB" dirty="0" smtClean="0"/>
          </a:p>
          <a:p>
            <a:pPr marL="0" indent="0">
              <a:buNone/>
            </a:pPr>
            <a:r>
              <a:rPr lang="en-GB" dirty="0" smtClean="0"/>
              <a:t>Claude </a:t>
            </a:r>
            <a:r>
              <a:rPr lang="en-GB" dirty="0"/>
              <a:t>Steiner (1997) psychotherapist ‘To be emotionally literate is to be able to handle emotions in a way that improves your personal power and improves the quality of life around you.’ </a:t>
            </a:r>
            <a:endParaRPr lang="en-GB" dirty="0" smtClean="0"/>
          </a:p>
          <a:p>
            <a:pPr marL="0" indent="0">
              <a:buNone/>
            </a:pPr>
            <a:r>
              <a:rPr lang="en-GB" dirty="0" smtClean="0"/>
              <a:t>‘</a:t>
            </a:r>
            <a:r>
              <a:rPr lang="en-GB" dirty="0"/>
              <a:t>Emotional literacy improves relationships, creates loving possibilities between people, makes co-operative work possible, and facilitates the feeling of community.’ </a:t>
            </a:r>
            <a:endParaRPr lang="en-GB" dirty="0" smtClean="0"/>
          </a:p>
          <a:p>
            <a:pPr marL="0" indent="0">
              <a:buNone/>
            </a:pPr>
            <a:endParaRPr lang="en-GB" dirty="0" smtClean="0"/>
          </a:p>
          <a:p>
            <a:pPr marL="0" indent="0">
              <a:buNone/>
            </a:pPr>
            <a:r>
              <a:rPr lang="en-GB" dirty="0" smtClean="0"/>
              <a:t>5 </a:t>
            </a:r>
            <a:r>
              <a:rPr lang="en-GB" dirty="0"/>
              <a:t>Key Elements: </a:t>
            </a:r>
            <a:endParaRPr lang="en-GB" dirty="0" smtClean="0"/>
          </a:p>
          <a:p>
            <a:pPr>
              <a:buAutoNum type="arabicPeriod"/>
            </a:pPr>
            <a:r>
              <a:rPr lang="en-GB" dirty="0" smtClean="0"/>
              <a:t>Knowing </a:t>
            </a:r>
            <a:r>
              <a:rPr lang="en-GB" dirty="0"/>
              <a:t>your feelings </a:t>
            </a:r>
            <a:endParaRPr lang="en-GB" dirty="0" smtClean="0"/>
          </a:p>
          <a:p>
            <a:pPr marL="0" indent="0">
              <a:buNone/>
            </a:pPr>
            <a:r>
              <a:rPr lang="en-GB" dirty="0" smtClean="0"/>
              <a:t>2</a:t>
            </a:r>
            <a:r>
              <a:rPr lang="en-GB" dirty="0"/>
              <a:t>. Having a sense of empathy </a:t>
            </a:r>
            <a:endParaRPr lang="en-GB" dirty="0" smtClean="0"/>
          </a:p>
          <a:p>
            <a:pPr marL="0" indent="0">
              <a:buNone/>
            </a:pPr>
            <a:r>
              <a:rPr lang="en-GB" dirty="0" smtClean="0"/>
              <a:t>3</a:t>
            </a:r>
            <a:r>
              <a:rPr lang="en-GB" dirty="0"/>
              <a:t>. Learning to manage our emotions </a:t>
            </a:r>
            <a:endParaRPr lang="en-GB" dirty="0" smtClean="0"/>
          </a:p>
          <a:p>
            <a:pPr marL="0" indent="0">
              <a:buNone/>
            </a:pPr>
            <a:r>
              <a:rPr lang="en-GB" dirty="0" smtClean="0"/>
              <a:t>4</a:t>
            </a:r>
            <a:r>
              <a:rPr lang="en-GB" dirty="0"/>
              <a:t>. Repairing emotional problems </a:t>
            </a:r>
            <a:endParaRPr lang="en-GB" dirty="0" smtClean="0"/>
          </a:p>
          <a:p>
            <a:pPr marL="0" indent="0">
              <a:buNone/>
            </a:pPr>
            <a:r>
              <a:rPr lang="en-GB" dirty="0" smtClean="0"/>
              <a:t>5</a:t>
            </a:r>
            <a:r>
              <a:rPr lang="en-GB" dirty="0"/>
              <a:t>. Putting it all together: emotional interactivity </a:t>
            </a:r>
          </a:p>
        </p:txBody>
      </p:sp>
    </p:spTree>
    <p:extLst>
      <p:ext uri="{BB962C8B-B14F-4D97-AF65-F5344CB8AC3E}">
        <p14:creationId xmlns:p14="http://schemas.microsoft.com/office/powerpoint/2010/main" val="109743462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Resilience:</a:t>
            </a:r>
            <a:endParaRPr lang="en-GB" dirty="0"/>
          </a:p>
        </p:txBody>
      </p:sp>
      <p:sp>
        <p:nvSpPr>
          <p:cNvPr id="3" name="Content Placeholder 2"/>
          <p:cNvSpPr>
            <a:spLocks noGrp="1"/>
          </p:cNvSpPr>
          <p:nvPr>
            <p:ph idx="1"/>
          </p:nvPr>
        </p:nvSpPr>
        <p:spPr/>
        <p:txBody>
          <a:bodyPr/>
          <a:lstStyle/>
          <a:p>
            <a:pPr marL="0" indent="0">
              <a:buNone/>
            </a:pPr>
            <a:r>
              <a:rPr lang="en-GB" dirty="0"/>
              <a:t>What does being resilient </a:t>
            </a:r>
            <a:r>
              <a:rPr lang="en-GB" dirty="0" smtClean="0"/>
              <a:t>mean? </a:t>
            </a:r>
          </a:p>
          <a:p>
            <a:pPr marL="0" indent="0">
              <a:buNone/>
            </a:pPr>
            <a:r>
              <a:rPr lang="en-GB" dirty="0" smtClean="0"/>
              <a:t> </a:t>
            </a:r>
            <a:r>
              <a:rPr lang="en-GB" dirty="0"/>
              <a:t>“You can't stop the waves, but you can learn to surf" (</a:t>
            </a:r>
            <a:r>
              <a:rPr lang="en-GB" dirty="0" err="1"/>
              <a:t>Kabat</a:t>
            </a:r>
            <a:r>
              <a:rPr lang="en-GB" dirty="0"/>
              <a:t>-Zinn 2004) </a:t>
            </a:r>
            <a:endParaRPr lang="en-GB" dirty="0" smtClean="0"/>
          </a:p>
          <a:p>
            <a:pPr marL="0" indent="0">
              <a:buNone/>
            </a:pPr>
            <a:r>
              <a:rPr lang="en-GB" dirty="0" smtClean="0"/>
              <a:t>Resilience </a:t>
            </a:r>
            <a:r>
              <a:rPr lang="en-GB" dirty="0"/>
              <a:t>is the process of adapting in the face of adversity, trauma, tragedy, threats or significant sources of stress. It means bouncing back from difficult experiences. Being resilient does not mean that a person doesn’t experience difficulty or distress. (APA.org</a:t>
            </a:r>
            <a:r>
              <a:rPr lang="en-GB" dirty="0" smtClean="0"/>
              <a:t>)</a:t>
            </a:r>
          </a:p>
          <a:p>
            <a:pPr marL="0" indent="0">
              <a:buNone/>
            </a:pPr>
            <a:endParaRPr lang="en-GB" dirty="0"/>
          </a:p>
          <a:p>
            <a:pPr marL="0" indent="0">
              <a:buNone/>
            </a:pPr>
            <a:endParaRPr lang="en-GB" dirty="0"/>
          </a:p>
        </p:txBody>
      </p:sp>
    </p:spTree>
    <p:extLst>
      <p:ext uri="{BB962C8B-B14F-4D97-AF65-F5344CB8AC3E}">
        <p14:creationId xmlns:p14="http://schemas.microsoft.com/office/powerpoint/2010/main" val="29233256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Positive Mental Health</a:t>
            </a:r>
            <a:endParaRPr lang="en-GB" dirty="0"/>
          </a:p>
        </p:txBody>
      </p:sp>
      <p:sp>
        <p:nvSpPr>
          <p:cNvPr id="3" name="Content Placeholder 2"/>
          <p:cNvSpPr>
            <a:spLocks noGrp="1"/>
          </p:cNvSpPr>
          <p:nvPr>
            <p:ph idx="1"/>
          </p:nvPr>
        </p:nvSpPr>
        <p:spPr/>
        <p:txBody>
          <a:bodyPr/>
          <a:lstStyle/>
          <a:p>
            <a:pPr marL="0" indent="0">
              <a:buNone/>
            </a:pPr>
            <a:r>
              <a:rPr lang="en-GB" dirty="0"/>
              <a:t>What do we mean by positive mental health? </a:t>
            </a:r>
            <a:endParaRPr lang="en-GB" dirty="0" smtClean="0"/>
          </a:p>
          <a:p>
            <a:pPr marL="0" indent="0">
              <a:buNone/>
            </a:pPr>
            <a:r>
              <a:rPr lang="en-GB" dirty="0" smtClean="0"/>
              <a:t>Mental </a:t>
            </a:r>
            <a:r>
              <a:rPr lang="en-GB" dirty="0"/>
              <a:t>health includes our emotional, psychological, and social well-being. It affects how we think, feel, and act. </a:t>
            </a:r>
            <a:endParaRPr lang="en-GB" dirty="0" smtClean="0"/>
          </a:p>
          <a:p>
            <a:pPr marL="0" indent="0">
              <a:buNone/>
            </a:pPr>
            <a:r>
              <a:rPr lang="en-GB" dirty="0" smtClean="0"/>
              <a:t>It </a:t>
            </a:r>
            <a:r>
              <a:rPr lang="en-GB" dirty="0"/>
              <a:t>also helps determine how we handle stress, relate to others, and make choices (Mentalhealth.gov) </a:t>
            </a:r>
            <a:endParaRPr lang="en-GB" dirty="0" smtClean="0"/>
          </a:p>
          <a:p>
            <a:pPr marL="0" indent="0">
              <a:buNone/>
            </a:pPr>
            <a:r>
              <a:rPr lang="en-GB" dirty="0" smtClean="0"/>
              <a:t>Mental </a:t>
            </a:r>
            <a:r>
              <a:rPr lang="en-GB" dirty="0"/>
              <a:t>health problems may well arise when: “…the demands placed on any individual exceed their resources and coping abilities” (World Health Organisation)</a:t>
            </a:r>
          </a:p>
        </p:txBody>
      </p:sp>
    </p:spTree>
    <p:extLst>
      <p:ext uri="{BB962C8B-B14F-4D97-AF65-F5344CB8AC3E}">
        <p14:creationId xmlns:p14="http://schemas.microsoft.com/office/powerpoint/2010/main" val="247405461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Why is Emotional Literacy Important?</a:t>
            </a:r>
            <a:endParaRPr lang="en-GB" dirty="0"/>
          </a:p>
        </p:txBody>
      </p:sp>
      <p:sp>
        <p:nvSpPr>
          <p:cNvPr id="3" name="Content Placeholder 2"/>
          <p:cNvSpPr>
            <a:spLocks noGrp="1"/>
          </p:cNvSpPr>
          <p:nvPr>
            <p:ph idx="1"/>
          </p:nvPr>
        </p:nvSpPr>
        <p:spPr>
          <a:xfrm>
            <a:off x="2435315" y="1264555"/>
            <a:ext cx="8915400" cy="3777622"/>
          </a:xfrm>
        </p:spPr>
        <p:txBody>
          <a:bodyPr/>
          <a:lstStyle/>
          <a:p>
            <a:r>
              <a:rPr lang="en-GB" dirty="0" smtClean="0"/>
              <a:t>If </a:t>
            </a:r>
            <a:r>
              <a:rPr lang="en-GB" dirty="0"/>
              <a:t>you cannot manage your emotions, it is harder to be content, sociable and learn. </a:t>
            </a:r>
            <a:endParaRPr lang="en-GB" dirty="0" smtClean="0"/>
          </a:p>
          <a:p>
            <a:r>
              <a:rPr lang="en-GB" dirty="0" smtClean="0"/>
              <a:t>If </a:t>
            </a:r>
            <a:r>
              <a:rPr lang="en-GB" dirty="0"/>
              <a:t>we are able to manage our emotions, we are not overwhelmed by them and this links with positive mental health</a:t>
            </a:r>
            <a:r>
              <a:rPr lang="en-GB" dirty="0" smtClean="0"/>
              <a:t>.</a:t>
            </a:r>
          </a:p>
          <a:p>
            <a:r>
              <a:rPr lang="en-GB" dirty="0" smtClean="0"/>
              <a:t>All </a:t>
            </a:r>
            <a:r>
              <a:rPr lang="en-GB" dirty="0"/>
              <a:t>feelings are ok, it’s what we do with them that matters</a:t>
            </a:r>
            <a:r>
              <a:rPr lang="en-GB" dirty="0" smtClean="0"/>
              <a:t>.</a:t>
            </a:r>
          </a:p>
          <a:p>
            <a:endParaRPr lang="en-GB" dirty="0"/>
          </a:p>
          <a:p>
            <a:endParaRPr lang="en-GB" dirty="0"/>
          </a:p>
        </p:txBody>
      </p:sp>
      <p:pic>
        <p:nvPicPr>
          <p:cNvPr id="4" name="Picture 3"/>
          <p:cNvPicPr>
            <a:picLocks noChangeAspect="1"/>
          </p:cNvPicPr>
          <p:nvPr/>
        </p:nvPicPr>
        <p:blipFill>
          <a:blip r:embed="rId2"/>
          <a:stretch>
            <a:fillRect/>
          </a:stretch>
        </p:blipFill>
        <p:spPr>
          <a:xfrm>
            <a:off x="3820885" y="3095227"/>
            <a:ext cx="6351837" cy="3762773"/>
          </a:xfrm>
          <a:prstGeom prst="rect">
            <a:avLst/>
          </a:prstGeom>
        </p:spPr>
      </p:pic>
    </p:spTree>
    <p:extLst>
      <p:ext uri="{BB962C8B-B14F-4D97-AF65-F5344CB8AC3E}">
        <p14:creationId xmlns:p14="http://schemas.microsoft.com/office/powerpoint/2010/main" val="362676874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ELSA Programme:</a:t>
            </a:r>
            <a:endParaRPr lang="en-GB" dirty="0"/>
          </a:p>
        </p:txBody>
      </p:sp>
      <p:sp>
        <p:nvSpPr>
          <p:cNvPr id="3" name="Content Placeholder 2"/>
          <p:cNvSpPr>
            <a:spLocks noGrp="1"/>
          </p:cNvSpPr>
          <p:nvPr>
            <p:ph idx="1"/>
          </p:nvPr>
        </p:nvSpPr>
        <p:spPr/>
        <p:txBody>
          <a:bodyPr/>
          <a:lstStyle/>
          <a:p>
            <a:r>
              <a:rPr lang="en-GB" dirty="0" smtClean="0"/>
              <a:t>Active </a:t>
            </a:r>
            <a:r>
              <a:rPr lang="en-GB" dirty="0"/>
              <a:t>Listening Skills and Reflective Questions </a:t>
            </a:r>
            <a:endParaRPr lang="en-GB" dirty="0" smtClean="0"/>
          </a:p>
          <a:p>
            <a:r>
              <a:rPr lang="en-GB" dirty="0" smtClean="0"/>
              <a:t>Using Circle Time</a:t>
            </a:r>
          </a:p>
          <a:p>
            <a:r>
              <a:rPr lang="en-GB" dirty="0" smtClean="0"/>
              <a:t>Self </a:t>
            </a:r>
            <a:r>
              <a:rPr lang="en-GB" dirty="0"/>
              <a:t>Esteem and Resilience </a:t>
            </a:r>
            <a:endParaRPr lang="en-GB" dirty="0" smtClean="0"/>
          </a:p>
          <a:p>
            <a:r>
              <a:rPr lang="en-GB" dirty="0" smtClean="0"/>
              <a:t>Belonging </a:t>
            </a:r>
            <a:r>
              <a:rPr lang="en-GB" dirty="0"/>
              <a:t>and Friendship Skills </a:t>
            </a:r>
            <a:endParaRPr lang="en-GB" dirty="0" smtClean="0"/>
          </a:p>
          <a:p>
            <a:r>
              <a:rPr lang="en-GB" dirty="0" smtClean="0"/>
              <a:t>Understanding </a:t>
            </a:r>
            <a:r>
              <a:rPr lang="en-GB" dirty="0"/>
              <a:t>and Regulating Strong Emotions </a:t>
            </a:r>
            <a:endParaRPr lang="en-GB" dirty="0" smtClean="0"/>
          </a:p>
          <a:p>
            <a:r>
              <a:rPr lang="en-GB" dirty="0" smtClean="0"/>
              <a:t>Therapeutic </a:t>
            </a:r>
            <a:r>
              <a:rPr lang="en-GB" dirty="0"/>
              <a:t>Stories </a:t>
            </a:r>
            <a:endParaRPr lang="en-GB" dirty="0" smtClean="0"/>
          </a:p>
          <a:p>
            <a:r>
              <a:rPr lang="en-GB" dirty="0" smtClean="0"/>
              <a:t>Social </a:t>
            </a:r>
            <a:r>
              <a:rPr lang="en-GB" dirty="0"/>
              <a:t>Communication and Supportive </a:t>
            </a:r>
            <a:r>
              <a:rPr lang="en-GB" dirty="0" smtClean="0"/>
              <a:t>Intervention</a:t>
            </a:r>
          </a:p>
          <a:p>
            <a:r>
              <a:rPr lang="en-GB" dirty="0" smtClean="0"/>
              <a:t>Loss </a:t>
            </a:r>
            <a:r>
              <a:rPr lang="en-GB" dirty="0"/>
              <a:t>and </a:t>
            </a:r>
            <a:r>
              <a:rPr lang="en-GB" dirty="0" smtClean="0"/>
              <a:t>Bereavement</a:t>
            </a:r>
            <a:endParaRPr lang="en-GB" dirty="0"/>
          </a:p>
        </p:txBody>
      </p:sp>
    </p:spTree>
    <p:extLst>
      <p:ext uri="{BB962C8B-B14F-4D97-AF65-F5344CB8AC3E}">
        <p14:creationId xmlns:p14="http://schemas.microsoft.com/office/powerpoint/2010/main" val="118369775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The benefits of focusing on Emotional Literacy</a:t>
            </a:r>
            <a:endParaRPr lang="en-GB" dirty="0"/>
          </a:p>
        </p:txBody>
      </p:sp>
      <p:sp>
        <p:nvSpPr>
          <p:cNvPr id="3" name="Content Placeholder 2"/>
          <p:cNvSpPr>
            <a:spLocks noGrp="1"/>
          </p:cNvSpPr>
          <p:nvPr>
            <p:ph idx="1"/>
          </p:nvPr>
        </p:nvSpPr>
        <p:spPr/>
        <p:txBody>
          <a:bodyPr/>
          <a:lstStyle/>
          <a:p>
            <a:r>
              <a:rPr lang="en-GB" dirty="0" smtClean="0"/>
              <a:t>feel </a:t>
            </a:r>
            <a:r>
              <a:rPr lang="en-GB" dirty="0"/>
              <a:t>good – learn better </a:t>
            </a:r>
            <a:endParaRPr lang="en-GB" dirty="0" smtClean="0"/>
          </a:p>
          <a:p>
            <a:r>
              <a:rPr lang="en-GB" dirty="0" smtClean="0"/>
              <a:t>Raises standards</a:t>
            </a:r>
          </a:p>
          <a:p>
            <a:r>
              <a:rPr lang="en-GB" dirty="0" smtClean="0"/>
              <a:t>Makes </a:t>
            </a:r>
            <a:r>
              <a:rPr lang="en-GB" dirty="0"/>
              <a:t>learning more enjoyable </a:t>
            </a:r>
            <a:endParaRPr lang="en-GB" dirty="0" smtClean="0"/>
          </a:p>
          <a:p>
            <a:r>
              <a:rPr lang="en-GB" dirty="0" smtClean="0"/>
              <a:t>Reduces </a:t>
            </a:r>
            <a:r>
              <a:rPr lang="en-GB" dirty="0"/>
              <a:t>unnecessary stress </a:t>
            </a:r>
            <a:endParaRPr lang="en-GB" dirty="0" smtClean="0"/>
          </a:p>
          <a:p>
            <a:r>
              <a:rPr lang="en-GB" dirty="0" smtClean="0"/>
              <a:t>Turns </a:t>
            </a:r>
            <a:r>
              <a:rPr lang="en-GB" dirty="0"/>
              <a:t>vicious circles into virtuous circles </a:t>
            </a:r>
            <a:endParaRPr lang="en-GB" dirty="0" smtClean="0"/>
          </a:p>
          <a:p>
            <a:endParaRPr lang="en-GB" dirty="0"/>
          </a:p>
          <a:p>
            <a:pPr marL="0" indent="0">
              <a:buNone/>
            </a:pPr>
            <a:r>
              <a:rPr lang="en-GB" dirty="0" smtClean="0"/>
              <a:t>(</a:t>
            </a:r>
            <a:r>
              <a:rPr lang="en-GB" dirty="0"/>
              <a:t>Sharp, 2001)</a:t>
            </a:r>
          </a:p>
        </p:txBody>
      </p:sp>
    </p:spTree>
    <p:extLst>
      <p:ext uri="{BB962C8B-B14F-4D97-AF65-F5344CB8AC3E}">
        <p14:creationId xmlns:p14="http://schemas.microsoft.com/office/powerpoint/2010/main" val="3943860165"/>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ELSA at St Joseph’s</a:t>
            </a:r>
            <a:endParaRPr lang="en-GB" dirty="0"/>
          </a:p>
        </p:txBody>
      </p:sp>
      <p:sp>
        <p:nvSpPr>
          <p:cNvPr id="3" name="Content Placeholder 2"/>
          <p:cNvSpPr>
            <a:spLocks noGrp="1"/>
          </p:cNvSpPr>
          <p:nvPr>
            <p:ph idx="1"/>
          </p:nvPr>
        </p:nvSpPr>
        <p:spPr/>
        <p:txBody>
          <a:bodyPr>
            <a:normAutofit fontScale="92500"/>
          </a:bodyPr>
          <a:lstStyle/>
          <a:p>
            <a:r>
              <a:rPr lang="en-GB" dirty="0" smtClean="0"/>
              <a:t>2 x trained ELSA within the Teaching Assistants staff (Shelley Bracegirdle and Tracey Whitton)</a:t>
            </a:r>
          </a:p>
          <a:p>
            <a:r>
              <a:rPr lang="en-GB" dirty="0"/>
              <a:t>4</a:t>
            </a:r>
            <a:r>
              <a:rPr lang="en-GB" dirty="0" smtClean="0"/>
              <a:t> x afternoon blocks per ELSA staff to run small group, individual ELSA sessions and a weekly whole class ELSA session (meaning all the pupils across the year will benefit from the support).  </a:t>
            </a:r>
          </a:p>
          <a:p>
            <a:r>
              <a:rPr lang="en-GB" dirty="0" smtClean="0"/>
              <a:t>Creation of an ELSA space within the Rainbow Room with adequate resources.  </a:t>
            </a:r>
          </a:p>
          <a:p>
            <a:r>
              <a:rPr lang="en-GB" dirty="0" smtClean="0"/>
              <a:t>Children will be assessed at the start of ELSA programme and every 6 weeks there after (for some children dependent on assessment, 6 weeks is sufficient intervention time, for others the ELSA programme may run for several terms).  </a:t>
            </a:r>
          </a:p>
          <a:p>
            <a:r>
              <a:rPr lang="en-GB" dirty="0" smtClean="0"/>
              <a:t>An ELSA report will be presented to Governors annually as part of the SEN review.  </a:t>
            </a:r>
            <a:endParaRPr lang="en-GB" dirty="0"/>
          </a:p>
        </p:txBody>
      </p:sp>
    </p:spTree>
    <p:extLst>
      <p:ext uri="{BB962C8B-B14F-4D97-AF65-F5344CB8AC3E}">
        <p14:creationId xmlns:p14="http://schemas.microsoft.com/office/powerpoint/2010/main" val="3642149838"/>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Wisp">
      <a:dk1>
        <a:sysClr val="windowText" lastClr="000000"/>
      </a:dk1>
      <a:lt1>
        <a:sysClr val="window" lastClr="FFFFFF"/>
      </a:lt1>
      <a:dk2>
        <a:srgbClr val="2E5369"/>
      </a:dk2>
      <a:lt2>
        <a:srgbClr val="CFE2E7"/>
      </a:lt2>
      <a:accent1>
        <a:srgbClr val="353535"/>
      </a:accent1>
      <a:accent2>
        <a:srgbClr val="31B4E6"/>
      </a:accent2>
      <a:accent3>
        <a:srgbClr val="265991"/>
      </a:accent3>
      <a:accent4>
        <a:srgbClr val="7E40CC"/>
      </a:accent4>
      <a:accent5>
        <a:srgbClr val="B927E9"/>
      </a:accent5>
      <a:accent6>
        <a:srgbClr val="E833BF"/>
      </a:accent6>
      <a:hlink>
        <a:srgbClr val="2DA0F1"/>
      </a:hlink>
      <a:folHlink>
        <a:srgbClr val="7ED1E6"/>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4F34B87B-9C7A-41AE-A6CB-48536223DFFD}"/>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158</TotalTime>
  <Words>961</Words>
  <Application>Microsoft Office PowerPoint</Application>
  <PresentationFormat>Widescreen</PresentationFormat>
  <Paragraphs>61</Paragraphs>
  <Slides>10</Slides>
  <Notes>5</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10</vt:i4>
      </vt:variant>
    </vt:vector>
  </HeadingPairs>
  <TitlesOfParts>
    <vt:vector size="15" baseType="lpstr">
      <vt:lpstr>Arial</vt:lpstr>
      <vt:lpstr>Calibri</vt:lpstr>
      <vt:lpstr>Century Gothic</vt:lpstr>
      <vt:lpstr>Wingdings 3</vt:lpstr>
      <vt:lpstr>Wisp</vt:lpstr>
      <vt:lpstr>Emotional Literacy Support Assistant (ELSA) Programme.  </vt:lpstr>
      <vt:lpstr>PowerPoint Presentation</vt:lpstr>
      <vt:lpstr>What is Emotional Literacy?</vt:lpstr>
      <vt:lpstr>Resilience:</vt:lpstr>
      <vt:lpstr>Positive Mental Health</vt:lpstr>
      <vt:lpstr>Why is Emotional Literacy Important?</vt:lpstr>
      <vt:lpstr>The ELSA Programme:</vt:lpstr>
      <vt:lpstr>The benefits of focusing on Emotional Literacy</vt:lpstr>
      <vt:lpstr>ELSA at St Joseph’s</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Emotional Literacy Support Assistant (ELSA) Programme.</dc:title>
  <dc:creator>Sinead Broad</dc:creator>
  <cp:lastModifiedBy>Sinead Broad</cp:lastModifiedBy>
  <cp:revision>19</cp:revision>
  <dcterms:created xsi:type="dcterms:W3CDTF">2021-02-05T11:51:29Z</dcterms:created>
  <dcterms:modified xsi:type="dcterms:W3CDTF">2021-03-18T11:23:00Z</dcterms:modified>
</cp:coreProperties>
</file>